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73" r:id="rId2"/>
    <p:sldId id="271" r:id="rId3"/>
    <p:sldId id="290" r:id="rId4"/>
    <p:sldId id="293" r:id="rId5"/>
    <p:sldId id="292" r:id="rId6"/>
    <p:sldId id="285" r:id="rId7"/>
    <p:sldId id="287" r:id="rId8"/>
    <p:sldId id="288" r:id="rId9"/>
    <p:sldId id="256" r:id="rId10"/>
    <p:sldId id="257" r:id="rId11"/>
    <p:sldId id="258" r:id="rId12"/>
    <p:sldId id="259" r:id="rId13"/>
    <p:sldId id="262" r:id="rId14"/>
    <p:sldId id="264" r:id="rId15"/>
    <p:sldId id="266" r:id="rId16"/>
    <p:sldId id="277" r:id="rId17"/>
    <p:sldId id="275" r:id="rId18"/>
    <p:sldId id="279" r:id="rId19"/>
    <p:sldId id="274" r:id="rId20"/>
    <p:sldId id="294" r:id="rId21"/>
    <p:sldId id="280" r:id="rId22"/>
  </p:sldIdLst>
  <p:sldSz cx="12192000" cy="6858000"/>
  <p:notesSz cx="6788150" cy="992346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80668" autoAdjust="0"/>
  </p:normalViewPr>
  <p:slideViewPr>
    <p:cSldViewPr snapToGrid="0">
      <p:cViewPr varScale="1">
        <p:scale>
          <a:sx n="60" d="100"/>
          <a:sy n="60" d="100"/>
        </p:scale>
        <p:origin x="102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D08A91-098E-4ED2-9FB2-1E4FA8A529F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pt-BR"/>
        </a:p>
      </dgm:t>
    </dgm:pt>
    <dgm:pt modelId="{7C72C247-3D7B-4409-9018-132B0B43E7B4}">
      <dgm:prSet>
        <dgm:style>
          <a:lnRef idx="0">
            <a:schemeClr val="accent5"/>
          </a:lnRef>
          <a:fillRef idx="3">
            <a:schemeClr val="accent5"/>
          </a:fillRef>
          <a:effectRef idx="3">
            <a:schemeClr val="accent5"/>
          </a:effectRef>
          <a:fontRef idx="minor">
            <a:schemeClr val="lt1"/>
          </a:fontRef>
        </dgm:style>
      </dgm:prSet>
      <dgm:spPr>
        <a:solidFill>
          <a:schemeClr val="accent6">
            <a:lumMod val="50000"/>
          </a:schemeClr>
        </a:solidFill>
      </dgm:spPr>
      <dgm:t>
        <a:bodyPr/>
        <a:lstStyle/>
        <a:p>
          <a:pPr rtl="0"/>
          <a:r>
            <a:rPr lang="en-US" dirty="0" smtClean="0"/>
            <a:t>How to Encourage Forest Recovery?</a:t>
          </a:r>
          <a:endParaRPr lang="pt-BR" dirty="0"/>
        </a:p>
      </dgm:t>
    </dgm:pt>
    <dgm:pt modelId="{E3C7419A-AAF8-4499-91AA-790F92AD75CE}" type="parTrans" cxnId="{53E84F8B-6FDD-4499-B5CD-C75124107E09}">
      <dgm:prSet/>
      <dgm:spPr/>
      <dgm:t>
        <a:bodyPr/>
        <a:lstStyle/>
        <a:p>
          <a:endParaRPr lang="pt-BR"/>
        </a:p>
      </dgm:t>
    </dgm:pt>
    <dgm:pt modelId="{B759CF9A-3B4B-44FC-AF3E-DFB8FDFAB016}" type="sibTrans" cxnId="{53E84F8B-6FDD-4499-B5CD-C75124107E09}">
      <dgm:prSet/>
      <dgm:spPr/>
      <dgm:t>
        <a:bodyPr/>
        <a:lstStyle/>
        <a:p>
          <a:endParaRPr lang="pt-BR"/>
        </a:p>
      </dgm:t>
    </dgm:pt>
    <dgm:pt modelId="{6091536B-B77B-44F6-BA64-E6D61060F821}" type="pres">
      <dgm:prSet presAssocID="{47D08A91-098E-4ED2-9FB2-1E4FA8A529F9}" presName="cycle" presStyleCnt="0">
        <dgm:presLayoutVars>
          <dgm:dir/>
          <dgm:resizeHandles val="exact"/>
        </dgm:presLayoutVars>
      </dgm:prSet>
      <dgm:spPr/>
      <dgm:t>
        <a:bodyPr/>
        <a:lstStyle/>
        <a:p>
          <a:endParaRPr lang="pt-BR"/>
        </a:p>
      </dgm:t>
    </dgm:pt>
    <dgm:pt modelId="{A4B2782F-12F8-443A-A1E9-105DE22A66DC}" type="pres">
      <dgm:prSet presAssocID="{7C72C247-3D7B-4409-9018-132B0B43E7B4}" presName="node" presStyleLbl="node1" presStyleIdx="0" presStyleCnt="1" custRadScaleRad="109699" custRadScaleInc="5597">
        <dgm:presLayoutVars>
          <dgm:bulletEnabled val="1"/>
        </dgm:presLayoutVars>
      </dgm:prSet>
      <dgm:spPr/>
      <dgm:t>
        <a:bodyPr/>
        <a:lstStyle/>
        <a:p>
          <a:endParaRPr lang="pt-BR"/>
        </a:p>
      </dgm:t>
    </dgm:pt>
  </dgm:ptLst>
  <dgm:cxnLst>
    <dgm:cxn modelId="{AE1A17EB-32BD-4DC9-BC05-B24646E6BA7A}" type="presOf" srcId="{7C72C247-3D7B-4409-9018-132B0B43E7B4}" destId="{A4B2782F-12F8-443A-A1E9-105DE22A66DC}" srcOrd="0" destOrd="0" presId="urn:microsoft.com/office/officeart/2005/8/layout/cycle2"/>
    <dgm:cxn modelId="{53E84F8B-6FDD-4499-B5CD-C75124107E09}" srcId="{47D08A91-098E-4ED2-9FB2-1E4FA8A529F9}" destId="{7C72C247-3D7B-4409-9018-132B0B43E7B4}" srcOrd="0" destOrd="0" parTransId="{E3C7419A-AAF8-4499-91AA-790F92AD75CE}" sibTransId="{B759CF9A-3B4B-44FC-AF3E-DFB8FDFAB016}"/>
    <dgm:cxn modelId="{FCE5667F-E573-4D85-AECD-81E9172F5EAB}" type="presOf" srcId="{47D08A91-098E-4ED2-9FB2-1E4FA8A529F9}" destId="{6091536B-B77B-44F6-BA64-E6D61060F821}" srcOrd="0" destOrd="0" presId="urn:microsoft.com/office/officeart/2005/8/layout/cycle2"/>
    <dgm:cxn modelId="{75203E26-7D4D-420F-83D0-ED0FA1761CE9}" type="presParOf" srcId="{6091536B-B77B-44F6-BA64-E6D61060F821}" destId="{A4B2782F-12F8-443A-A1E9-105DE22A66D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67E0D8-5CC4-4D4B-BFAD-5E0E193C5EB4}" type="doc">
      <dgm:prSet loTypeId="urn:microsoft.com/office/officeart/2008/layout/HexagonCluster" loCatId="picture" qsTypeId="urn:microsoft.com/office/officeart/2005/8/quickstyle/simple1" qsCatId="simple" csTypeId="urn:microsoft.com/office/officeart/2005/8/colors/accent1_5" csCatId="accent1" phldr="1"/>
      <dgm:spPr/>
      <dgm:t>
        <a:bodyPr/>
        <a:lstStyle/>
        <a:p>
          <a:endParaRPr lang="pt-BR"/>
        </a:p>
      </dgm:t>
    </dgm:pt>
    <dgm:pt modelId="{7C4E399C-6CC4-451D-B47B-9EB5B83A24E2}">
      <dgm:prSet phldrT="[Texto]"/>
      <dgm:spPr/>
      <dgm:t>
        <a:bodyPr/>
        <a:lstStyle/>
        <a:p>
          <a:r>
            <a:rPr lang="pt-BR" dirty="0" smtClean="0"/>
            <a:t>3rd</a:t>
          </a:r>
        </a:p>
        <a:p>
          <a:r>
            <a:rPr lang="pt-BR" dirty="0" smtClean="0"/>
            <a:t>Context</a:t>
          </a:r>
        </a:p>
      </dgm:t>
    </dgm:pt>
    <dgm:pt modelId="{8B67AF93-4232-4125-9C75-34C763C0EA3A}" type="parTrans" cxnId="{1135BD7F-4039-4AC3-9286-9ADFCA24BA24}">
      <dgm:prSet/>
      <dgm:spPr/>
      <dgm:t>
        <a:bodyPr/>
        <a:lstStyle/>
        <a:p>
          <a:endParaRPr lang="pt-BR"/>
        </a:p>
      </dgm:t>
    </dgm:pt>
    <dgm:pt modelId="{5ED9D13B-4451-457B-8122-ABB681828DEE}" type="sibTrans" cxnId="{1135BD7F-4039-4AC3-9286-9ADFCA24BA24}">
      <dgm:prSet/>
      <dgm:spPr>
        <a:blipFill rotWithShape="1">
          <a:blip xmlns:r="http://schemas.openxmlformats.org/officeDocument/2006/relationships" r:embed="rId1"/>
          <a:stretch>
            <a:fillRect/>
          </a:stretch>
        </a:blipFill>
      </dgm:spPr>
      <dgm:t>
        <a:bodyPr/>
        <a:lstStyle/>
        <a:p>
          <a:endParaRPr lang="pt-BR"/>
        </a:p>
      </dgm:t>
    </dgm:pt>
    <dgm:pt modelId="{992FBC9C-C9F5-4CB0-B46F-6C5C5E44A453}">
      <dgm:prSet phldrT="[Texto]"/>
      <dgm:spPr/>
      <dgm:t>
        <a:bodyPr/>
        <a:lstStyle/>
        <a:p>
          <a:r>
            <a:rPr lang="pt-BR" dirty="0" smtClean="0"/>
            <a:t>2nd</a:t>
          </a:r>
        </a:p>
        <a:p>
          <a:r>
            <a:rPr lang="pt-BR" dirty="0" smtClean="0"/>
            <a:t>Context </a:t>
          </a:r>
        </a:p>
      </dgm:t>
    </dgm:pt>
    <dgm:pt modelId="{388A5437-7C7B-4497-8874-26197577AE73}" type="parTrans" cxnId="{7092E4B2-CB8E-4B7D-A5AF-D1EC112A45C4}">
      <dgm:prSet/>
      <dgm:spPr/>
      <dgm:t>
        <a:bodyPr/>
        <a:lstStyle/>
        <a:p>
          <a:endParaRPr lang="pt-BR"/>
        </a:p>
      </dgm:t>
    </dgm:pt>
    <dgm:pt modelId="{27BBA012-7880-4119-8C83-99C80699EFFA}" type="sibTrans" cxnId="{7092E4B2-CB8E-4B7D-A5AF-D1EC112A45C4}">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pt-BR"/>
        </a:p>
      </dgm:t>
    </dgm:pt>
    <dgm:pt modelId="{30C6BD06-4829-4AC6-97BD-69AFB6BF6F1D}">
      <dgm:prSet phldrT="[Texto]"/>
      <dgm:spPr/>
      <dgm:t>
        <a:bodyPr/>
        <a:lstStyle/>
        <a:p>
          <a:r>
            <a:rPr lang="pt-BR" dirty="0" smtClean="0"/>
            <a:t>1st</a:t>
          </a:r>
        </a:p>
        <a:p>
          <a:r>
            <a:rPr lang="pt-BR" dirty="0" smtClean="0"/>
            <a:t>Context </a:t>
          </a:r>
        </a:p>
      </dgm:t>
    </dgm:pt>
    <dgm:pt modelId="{F5768F25-AE89-47B2-8450-748CC1229845}" type="parTrans" cxnId="{F72591EB-8851-4C25-8AC0-5D836AD362E3}">
      <dgm:prSet/>
      <dgm:spPr/>
      <dgm:t>
        <a:bodyPr/>
        <a:lstStyle/>
        <a:p>
          <a:endParaRPr lang="pt-BR"/>
        </a:p>
      </dgm:t>
    </dgm:pt>
    <dgm:pt modelId="{752A505D-4459-4BBA-B58F-F6B8C4E1152F}" type="sibTrans" cxnId="{F72591EB-8851-4C25-8AC0-5D836AD362E3}">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dgm:spPr>
      <dgm:t>
        <a:bodyPr/>
        <a:lstStyle/>
        <a:p>
          <a:endParaRPr lang="pt-BR"/>
        </a:p>
      </dgm:t>
    </dgm:pt>
    <dgm:pt modelId="{503DD7F8-C59F-4982-AFE2-51D6D5187043}" type="pres">
      <dgm:prSet presAssocID="{0767E0D8-5CC4-4D4B-BFAD-5E0E193C5EB4}" presName="Name0" presStyleCnt="0">
        <dgm:presLayoutVars>
          <dgm:chMax val="21"/>
          <dgm:chPref val="21"/>
        </dgm:presLayoutVars>
      </dgm:prSet>
      <dgm:spPr/>
      <dgm:t>
        <a:bodyPr/>
        <a:lstStyle/>
        <a:p>
          <a:endParaRPr lang="pt-BR"/>
        </a:p>
      </dgm:t>
    </dgm:pt>
    <dgm:pt modelId="{3FE4ED57-2E71-4B11-8F78-97A2F87A6EF4}" type="pres">
      <dgm:prSet presAssocID="{7C4E399C-6CC4-451D-B47B-9EB5B83A24E2}" presName="text1" presStyleCnt="0"/>
      <dgm:spPr/>
    </dgm:pt>
    <dgm:pt modelId="{F009BB6C-17F0-4615-B7DE-A1AAEEDC0F68}" type="pres">
      <dgm:prSet presAssocID="{7C4E399C-6CC4-451D-B47B-9EB5B83A24E2}" presName="textRepeatNode" presStyleLbl="alignNode1" presStyleIdx="0" presStyleCnt="3">
        <dgm:presLayoutVars>
          <dgm:chMax val="0"/>
          <dgm:chPref val="0"/>
          <dgm:bulletEnabled val="1"/>
        </dgm:presLayoutVars>
      </dgm:prSet>
      <dgm:spPr/>
      <dgm:t>
        <a:bodyPr/>
        <a:lstStyle/>
        <a:p>
          <a:endParaRPr lang="pt-BR"/>
        </a:p>
      </dgm:t>
    </dgm:pt>
    <dgm:pt modelId="{9222A91C-F82E-46CF-BED1-C02FDB4FFEA3}" type="pres">
      <dgm:prSet presAssocID="{7C4E399C-6CC4-451D-B47B-9EB5B83A24E2}" presName="textaccent1" presStyleCnt="0"/>
      <dgm:spPr/>
    </dgm:pt>
    <dgm:pt modelId="{97033A94-F188-4AD9-B787-8BA44C59F1DA}" type="pres">
      <dgm:prSet presAssocID="{7C4E399C-6CC4-451D-B47B-9EB5B83A24E2}" presName="accentRepeatNode" presStyleLbl="solidAlignAcc1" presStyleIdx="0" presStyleCnt="6"/>
      <dgm:spPr/>
    </dgm:pt>
    <dgm:pt modelId="{D20BEE73-61D5-48BA-9FD8-DC5217B98AA1}" type="pres">
      <dgm:prSet presAssocID="{5ED9D13B-4451-457B-8122-ABB681828DEE}" presName="image1" presStyleCnt="0"/>
      <dgm:spPr/>
    </dgm:pt>
    <dgm:pt modelId="{4C2194CD-FF4F-4CCF-B8BB-619D0531F568}" type="pres">
      <dgm:prSet presAssocID="{5ED9D13B-4451-457B-8122-ABB681828DEE}" presName="imageRepeatNode" presStyleLbl="alignAcc1" presStyleIdx="0" presStyleCnt="3"/>
      <dgm:spPr/>
      <dgm:t>
        <a:bodyPr/>
        <a:lstStyle/>
        <a:p>
          <a:endParaRPr lang="pt-BR"/>
        </a:p>
      </dgm:t>
    </dgm:pt>
    <dgm:pt modelId="{BC9CEF53-FC88-4ADB-A6AB-0984335AF816}" type="pres">
      <dgm:prSet presAssocID="{5ED9D13B-4451-457B-8122-ABB681828DEE}" presName="imageaccent1" presStyleCnt="0"/>
      <dgm:spPr/>
    </dgm:pt>
    <dgm:pt modelId="{3DD3EB2F-AAF2-48AA-A423-53CC20ECDEEC}" type="pres">
      <dgm:prSet presAssocID="{5ED9D13B-4451-457B-8122-ABB681828DEE}" presName="accentRepeatNode" presStyleLbl="solidAlignAcc1" presStyleIdx="1" presStyleCnt="6"/>
      <dgm:spPr/>
    </dgm:pt>
    <dgm:pt modelId="{889B2C3D-9987-421A-8A5E-BE3227965A04}" type="pres">
      <dgm:prSet presAssocID="{992FBC9C-C9F5-4CB0-B46F-6C5C5E44A453}" presName="text2" presStyleCnt="0"/>
      <dgm:spPr/>
    </dgm:pt>
    <dgm:pt modelId="{FD1CE6CC-0AFE-46D6-A7B6-862974EE4115}" type="pres">
      <dgm:prSet presAssocID="{992FBC9C-C9F5-4CB0-B46F-6C5C5E44A453}" presName="textRepeatNode" presStyleLbl="alignNode1" presStyleIdx="1" presStyleCnt="3">
        <dgm:presLayoutVars>
          <dgm:chMax val="0"/>
          <dgm:chPref val="0"/>
          <dgm:bulletEnabled val="1"/>
        </dgm:presLayoutVars>
      </dgm:prSet>
      <dgm:spPr/>
      <dgm:t>
        <a:bodyPr/>
        <a:lstStyle/>
        <a:p>
          <a:endParaRPr lang="pt-BR"/>
        </a:p>
      </dgm:t>
    </dgm:pt>
    <dgm:pt modelId="{504239A2-C593-4741-8384-08212CB72615}" type="pres">
      <dgm:prSet presAssocID="{992FBC9C-C9F5-4CB0-B46F-6C5C5E44A453}" presName="textaccent2" presStyleCnt="0"/>
      <dgm:spPr/>
    </dgm:pt>
    <dgm:pt modelId="{8C110264-089F-4B32-AED2-738B9D2A546D}" type="pres">
      <dgm:prSet presAssocID="{992FBC9C-C9F5-4CB0-B46F-6C5C5E44A453}" presName="accentRepeatNode" presStyleLbl="solidAlignAcc1" presStyleIdx="2" presStyleCnt="6"/>
      <dgm:spPr/>
    </dgm:pt>
    <dgm:pt modelId="{36E2BCDC-1DF1-4119-AA0D-B81EDE02EFAF}" type="pres">
      <dgm:prSet presAssocID="{27BBA012-7880-4119-8C83-99C80699EFFA}" presName="image2" presStyleCnt="0"/>
      <dgm:spPr/>
    </dgm:pt>
    <dgm:pt modelId="{207D5AE2-304F-4259-9DC5-E920C7AAC11B}" type="pres">
      <dgm:prSet presAssocID="{27BBA012-7880-4119-8C83-99C80699EFFA}" presName="imageRepeatNode" presStyleLbl="alignAcc1" presStyleIdx="1" presStyleCnt="3"/>
      <dgm:spPr/>
      <dgm:t>
        <a:bodyPr/>
        <a:lstStyle/>
        <a:p>
          <a:endParaRPr lang="pt-BR"/>
        </a:p>
      </dgm:t>
    </dgm:pt>
    <dgm:pt modelId="{06AED2B7-E689-4DF1-9C58-C60AD5A2DF06}" type="pres">
      <dgm:prSet presAssocID="{27BBA012-7880-4119-8C83-99C80699EFFA}" presName="imageaccent2" presStyleCnt="0"/>
      <dgm:spPr/>
    </dgm:pt>
    <dgm:pt modelId="{80F94509-5519-499C-AA21-4B5ACD218142}" type="pres">
      <dgm:prSet presAssocID="{27BBA012-7880-4119-8C83-99C80699EFFA}" presName="accentRepeatNode" presStyleLbl="solidAlignAcc1" presStyleIdx="3" presStyleCnt="6"/>
      <dgm:spPr/>
    </dgm:pt>
    <dgm:pt modelId="{990BCBF6-59C8-4688-89B7-72697DFF7B74}" type="pres">
      <dgm:prSet presAssocID="{30C6BD06-4829-4AC6-97BD-69AFB6BF6F1D}" presName="text3" presStyleCnt="0"/>
      <dgm:spPr/>
    </dgm:pt>
    <dgm:pt modelId="{32137217-F388-430E-9901-03B10FE6AFAF}" type="pres">
      <dgm:prSet presAssocID="{30C6BD06-4829-4AC6-97BD-69AFB6BF6F1D}" presName="textRepeatNode" presStyleLbl="alignNode1" presStyleIdx="2" presStyleCnt="3">
        <dgm:presLayoutVars>
          <dgm:chMax val="0"/>
          <dgm:chPref val="0"/>
          <dgm:bulletEnabled val="1"/>
        </dgm:presLayoutVars>
      </dgm:prSet>
      <dgm:spPr/>
      <dgm:t>
        <a:bodyPr/>
        <a:lstStyle/>
        <a:p>
          <a:endParaRPr lang="pt-BR"/>
        </a:p>
      </dgm:t>
    </dgm:pt>
    <dgm:pt modelId="{DCB86205-C712-4773-B7DC-6A92B2AB62F0}" type="pres">
      <dgm:prSet presAssocID="{30C6BD06-4829-4AC6-97BD-69AFB6BF6F1D}" presName="textaccent3" presStyleCnt="0"/>
      <dgm:spPr/>
    </dgm:pt>
    <dgm:pt modelId="{70B40C03-C6B7-42EF-8674-47E838A3A8BB}" type="pres">
      <dgm:prSet presAssocID="{30C6BD06-4829-4AC6-97BD-69AFB6BF6F1D}" presName="accentRepeatNode" presStyleLbl="solidAlignAcc1" presStyleIdx="4" presStyleCnt="6"/>
      <dgm:spPr/>
    </dgm:pt>
    <dgm:pt modelId="{1669CB9E-54B0-4E88-BD55-EE5294B27B05}" type="pres">
      <dgm:prSet presAssocID="{752A505D-4459-4BBA-B58F-F6B8C4E1152F}" presName="image3" presStyleCnt="0"/>
      <dgm:spPr/>
    </dgm:pt>
    <dgm:pt modelId="{6C816BA4-30C8-4799-86F6-04620BF5A1CB}" type="pres">
      <dgm:prSet presAssocID="{752A505D-4459-4BBA-B58F-F6B8C4E1152F}" presName="imageRepeatNode" presStyleLbl="alignAcc1" presStyleIdx="2" presStyleCnt="3"/>
      <dgm:spPr/>
      <dgm:t>
        <a:bodyPr/>
        <a:lstStyle/>
        <a:p>
          <a:endParaRPr lang="pt-BR"/>
        </a:p>
      </dgm:t>
    </dgm:pt>
    <dgm:pt modelId="{1EEA4214-A267-48B1-A3BD-A4117E62FACE}" type="pres">
      <dgm:prSet presAssocID="{752A505D-4459-4BBA-B58F-F6B8C4E1152F}" presName="imageaccent3" presStyleCnt="0"/>
      <dgm:spPr/>
    </dgm:pt>
    <dgm:pt modelId="{EFAA0950-CBEF-46F5-A3B6-3941E34977B8}" type="pres">
      <dgm:prSet presAssocID="{752A505D-4459-4BBA-B58F-F6B8C4E1152F}" presName="accentRepeatNode" presStyleLbl="solidAlignAcc1" presStyleIdx="5" presStyleCnt="6"/>
      <dgm:spPr/>
    </dgm:pt>
  </dgm:ptLst>
  <dgm:cxnLst>
    <dgm:cxn modelId="{BC6FA2CE-F8C4-42A4-B881-F9A5D39EA7EF}" type="presOf" srcId="{0767E0D8-5CC4-4D4B-BFAD-5E0E193C5EB4}" destId="{503DD7F8-C59F-4982-AFE2-51D6D5187043}" srcOrd="0" destOrd="0" presId="urn:microsoft.com/office/officeart/2008/layout/HexagonCluster"/>
    <dgm:cxn modelId="{1D796548-35DC-40ED-87CF-57562C410462}" type="presOf" srcId="{27BBA012-7880-4119-8C83-99C80699EFFA}" destId="{207D5AE2-304F-4259-9DC5-E920C7AAC11B}" srcOrd="0" destOrd="0" presId="urn:microsoft.com/office/officeart/2008/layout/HexagonCluster"/>
    <dgm:cxn modelId="{7092E4B2-CB8E-4B7D-A5AF-D1EC112A45C4}" srcId="{0767E0D8-5CC4-4D4B-BFAD-5E0E193C5EB4}" destId="{992FBC9C-C9F5-4CB0-B46F-6C5C5E44A453}" srcOrd="1" destOrd="0" parTransId="{388A5437-7C7B-4497-8874-26197577AE73}" sibTransId="{27BBA012-7880-4119-8C83-99C80699EFFA}"/>
    <dgm:cxn modelId="{0E8840CD-35DC-42C8-A258-5D507C47AAE6}" type="presOf" srcId="{752A505D-4459-4BBA-B58F-F6B8C4E1152F}" destId="{6C816BA4-30C8-4799-86F6-04620BF5A1CB}" srcOrd="0" destOrd="0" presId="urn:microsoft.com/office/officeart/2008/layout/HexagonCluster"/>
    <dgm:cxn modelId="{B2F5CC96-C7B1-40ED-B42D-F35E775C7F44}" type="presOf" srcId="{30C6BD06-4829-4AC6-97BD-69AFB6BF6F1D}" destId="{32137217-F388-430E-9901-03B10FE6AFAF}" srcOrd="0" destOrd="0" presId="urn:microsoft.com/office/officeart/2008/layout/HexagonCluster"/>
    <dgm:cxn modelId="{A61DE07C-3137-4F8E-AC17-2B411A70F539}" type="presOf" srcId="{992FBC9C-C9F5-4CB0-B46F-6C5C5E44A453}" destId="{FD1CE6CC-0AFE-46D6-A7B6-862974EE4115}" srcOrd="0" destOrd="0" presId="urn:microsoft.com/office/officeart/2008/layout/HexagonCluster"/>
    <dgm:cxn modelId="{1135BD7F-4039-4AC3-9286-9ADFCA24BA24}" srcId="{0767E0D8-5CC4-4D4B-BFAD-5E0E193C5EB4}" destId="{7C4E399C-6CC4-451D-B47B-9EB5B83A24E2}" srcOrd="0" destOrd="0" parTransId="{8B67AF93-4232-4125-9C75-34C763C0EA3A}" sibTransId="{5ED9D13B-4451-457B-8122-ABB681828DEE}"/>
    <dgm:cxn modelId="{C843AC13-B6D9-43B0-A794-BCBE3D52C737}" type="presOf" srcId="{5ED9D13B-4451-457B-8122-ABB681828DEE}" destId="{4C2194CD-FF4F-4CCF-B8BB-619D0531F568}" srcOrd="0" destOrd="0" presId="urn:microsoft.com/office/officeart/2008/layout/HexagonCluster"/>
    <dgm:cxn modelId="{F72591EB-8851-4C25-8AC0-5D836AD362E3}" srcId="{0767E0D8-5CC4-4D4B-BFAD-5E0E193C5EB4}" destId="{30C6BD06-4829-4AC6-97BD-69AFB6BF6F1D}" srcOrd="2" destOrd="0" parTransId="{F5768F25-AE89-47B2-8450-748CC1229845}" sibTransId="{752A505D-4459-4BBA-B58F-F6B8C4E1152F}"/>
    <dgm:cxn modelId="{FF4A629E-3F27-4D31-8A1E-26C9EA176EC2}" type="presOf" srcId="{7C4E399C-6CC4-451D-B47B-9EB5B83A24E2}" destId="{F009BB6C-17F0-4615-B7DE-A1AAEEDC0F68}" srcOrd="0" destOrd="0" presId="urn:microsoft.com/office/officeart/2008/layout/HexagonCluster"/>
    <dgm:cxn modelId="{3DCDD1A2-5EEB-42E4-AD0E-B47C31328083}" type="presParOf" srcId="{503DD7F8-C59F-4982-AFE2-51D6D5187043}" destId="{3FE4ED57-2E71-4B11-8F78-97A2F87A6EF4}" srcOrd="0" destOrd="0" presId="urn:microsoft.com/office/officeart/2008/layout/HexagonCluster"/>
    <dgm:cxn modelId="{119C4730-2D62-4FB0-A436-2D697EDFDD17}" type="presParOf" srcId="{3FE4ED57-2E71-4B11-8F78-97A2F87A6EF4}" destId="{F009BB6C-17F0-4615-B7DE-A1AAEEDC0F68}" srcOrd="0" destOrd="0" presId="urn:microsoft.com/office/officeart/2008/layout/HexagonCluster"/>
    <dgm:cxn modelId="{0C8868B3-0B9A-44FD-8C4E-1D17FB167B4C}" type="presParOf" srcId="{503DD7F8-C59F-4982-AFE2-51D6D5187043}" destId="{9222A91C-F82E-46CF-BED1-C02FDB4FFEA3}" srcOrd="1" destOrd="0" presId="urn:microsoft.com/office/officeart/2008/layout/HexagonCluster"/>
    <dgm:cxn modelId="{DEC92591-2952-4963-BD90-1A53BA74123B}" type="presParOf" srcId="{9222A91C-F82E-46CF-BED1-C02FDB4FFEA3}" destId="{97033A94-F188-4AD9-B787-8BA44C59F1DA}" srcOrd="0" destOrd="0" presId="urn:microsoft.com/office/officeart/2008/layout/HexagonCluster"/>
    <dgm:cxn modelId="{18F65901-0927-428E-B732-CEC637CAFF60}" type="presParOf" srcId="{503DD7F8-C59F-4982-AFE2-51D6D5187043}" destId="{D20BEE73-61D5-48BA-9FD8-DC5217B98AA1}" srcOrd="2" destOrd="0" presId="urn:microsoft.com/office/officeart/2008/layout/HexagonCluster"/>
    <dgm:cxn modelId="{7A001555-44A5-432B-89DD-53E784A23D35}" type="presParOf" srcId="{D20BEE73-61D5-48BA-9FD8-DC5217B98AA1}" destId="{4C2194CD-FF4F-4CCF-B8BB-619D0531F568}" srcOrd="0" destOrd="0" presId="urn:microsoft.com/office/officeart/2008/layout/HexagonCluster"/>
    <dgm:cxn modelId="{203091F6-82AE-409E-BC65-4BA2999DF3DB}" type="presParOf" srcId="{503DD7F8-C59F-4982-AFE2-51D6D5187043}" destId="{BC9CEF53-FC88-4ADB-A6AB-0984335AF816}" srcOrd="3" destOrd="0" presId="urn:microsoft.com/office/officeart/2008/layout/HexagonCluster"/>
    <dgm:cxn modelId="{496B029C-3BB1-4451-BA04-CD03B9617C33}" type="presParOf" srcId="{BC9CEF53-FC88-4ADB-A6AB-0984335AF816}" destId="{3DD3EB2F-AAF2-48AA-A423-53CC20ECDEEC}" srcOrd="0" destOrd="0" presId="urn:microsoft.com/office/officeart/2008/layout/HexagonCluster"/>
    <dgm:cxn modelId="{7A87A46A-9DAD-4D7F-A912-876F9D8EE4D6}" type="presParOf" srcId="{503DD7F8-C59F-4982-AFE2-51D6D5187043}" destId="{889B2C3D-9987-421A-8A5E-BE3227965A04}" srcOrd="4" destOrd="0" presId="urn:microsoft.com/office/officeart/2008/layout/HexagonCluster"/>
    <dgm:cxn modelId="{F1D1BAF8-3370-4411-8148-D4851510ADBE}" type="presParOf" srcId="{889B2C3D-9987-421A-8A5E-BE3227965A04}" destId="{FD1CE6CC-0AFE-46D6-A7B6-862974EE4115}" srcOrd="0" destOrd="0" presId="urn:microsoft.com/office/officeart/2008/layout/HexagonCluster"/>
    <dgm:cxn modelId="{90A86C23-3893-4082-A49D-1C9F9E6B250D}" type="presParOf" srcId="{503DD7F8-C59F-4982-AFE2-51D6D5187043}" destId="{504239A2-C593-4741-8384-08212CB72615}" srcOrd="5" destOrd="0" presId="urn:microsoft.com/office/officeart/2008/layout/HexagonCluster"/>
    <dgm:cxn modelId="{6CFA86A7-6626-4B66-89F4-A406013D805E}" type="presParOf" srcId="{504239A2-C593-4741-8384-08212CB72615}" destId="{8C110264-089F-4B32-AED2-738B9D2A546D}" srcOrd="0" destOrd="0" presId="urn:microsoft.com/office/officeart/2008/layout/HexagonCluster"/>
    <dgm:cxn modelId="{8A8C1046-0975-4A83-BDE0-F6EA3EA69052}" type="presParOf" srcId="{503DD7F8-C59F-4982-AFE2-51D6D5187043}" destId="{36E2BCDC-1DF1-4119-AA0D-B81EDE02EFAF}" srcOrd="6" destOrd="0" presId="urn:microsoft.com/office/officeart/2008/layout/HexagonCluster"/>
    <dgm:cxn modelId="{BAAFD9DB-84C2-4D9D-92BB-D2C295A38CD6}" type="presParOf" srcId="{36E2BCDC-1DF1-4119-AA0D-B81EDE02EFAF}" destId="{207D5AE2-304F-4259-9DC5-E920C7AAC11B}" srcOrd="0" destOrd="0" presId="urn:microsoft.com/office/officeart/2008/layout/HexagonCluster"/>
    <dgm:cxn modelId="{1CD3EF99-FABE-40BE-9648-162E170D25E5}" type="presParOf" srcId="{503DD7F8-C59F-4982-AFE2-51D6D5187043}" destId="{06AED2B7-E689-4DF1-9C58-C60AD5A2DF06}" srcOrd="7" destOrd="0" presId="urn:microsoft.com/office/officeart/2008/layout/HexagonCluster"/>
    <dgm:cxn modelId="{F39716EC-B094-4840-86FC-5A74D0513F61}" type="presParOf" srcId="{06AED2B7-E689-4DF1-9C58-C60AD5A2DF06}" destId="{80F94509-5519-499C-AA21-4B5ACD218142}" srcOrd="0" destOrd="0" presId="urn:microsoft.com/office/officeart/2008/layout/HexagonCluster"/>
    <dgm:cxn modelId="{D93B60DE-CBA8-4F68-A9F8-FE421AA75859}" type="presParOf" srcId="{503DD7F8-C59F-4982-AFE2-51D6D5187043}" destId="{990BCBF6-59C8-4688-89B7-72697DFF7B74}" srcOrd="8" destOrd="0" presId="urn:microsoft.com/office/officeart/2008/layout/HexagonCluster"/>
    <dgm:cxn modelId="{DBB1419F-7F54-446B-B532-524C76194AE1}" type="presParOf" srcId="{990BCBF6-59C8-4688-89B7-72697DFF7B74}" destId="{32137217-F388-430E-9901-03B10FE6AFAF}" srcOrd="0" destOrd="0" presId="urn:microsoft.com/office/officeart/2008/layout/HexagonCluster"/>
    <dgm:cxn modelId="{F17AB490-6329-48EE-90BA-EB852DF68792}" type="presParOf" srcId="{503DD7F8-C59F-4982-AFE2-51D6D5187043}" destId="{DCB86205-C712-4773-B7DC-6A92B2AB62F0}" srcOrd="9" destOrd="0" presId="urn:microsoft.com/office/officeart/2008/layout/HexagonCluster"/>
    <dgm:cxn modelId="{88529EF9-E4F4-4123-8E16-212A62A3827B}" type="presParOf" srcId="{DCB86205-C712-4773-B7DC-6A92B2AB62F0}" destId="{70B40C03-C6B7-42EF-8674-47E838A3A8BB}" srcOrd="0" destOrd="0" presId="urn:microsoft.com/office/officeart/2008/layout/HexagonCluster"/>
    <dgm:cxn modelId="{A41D0B6A-ABDD-40C9-A603-D855ED96441C}" type="presParOf" srcId="{503DD7F8-C59F-4982-AFE2-51D6D5187043}" destId="{1669CB9E-54B0-4E88-BD55-EE5294B27B05}" srcOrd="10" destOrd="0" presId="urn:microsoft.com/office/officeart/2008/layout/HexagonCluster"/>
    <dgm:cxn modelId="{97120BA5-F98C-4A0B-87AE-83381C201151}" type="presParOf" srcId="{1669CB9E-54B0-4E88-BD55-EE5294B27B05}" destId="{6C816BA4-30C8-4799-86F6-04620BF5A1CB}" srcOrd="0" destOrd="0" presId="urn:microsoft.com/office/officeart/2008/layout/HexagonCluster"/>
    <dgm:cxn modelId="{6ECF9408-B5FE-40D1-8F7B-3C3C69481038}" type="presParOf" srcId="{503DD7F8-C59F-4982-AFE2-51D6D5187043}" destId="{1EEA4214-A267-48B1-A3BD-A4117E62FACE}" srcOrd="11" destOrd="0" presId="urn:microsoft.com/office/officeart/2008/layout/HexagonCluster"/>
    <dgm:cxn modelId="{39FFE4C5-6300-4706-8728-24B7E72EE6D5}" type="presParOf" srcId="{1EEA4214-A267-48B1-A3BD-A4117E62FACE}" destId="{EFAA0950-CBEF-46F5-A3B6-3941E34977B8}"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E69A26-3F34-4ED0-9719-663FB2ACC98F}"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pt-BR"/>
        </a:p>
      </dgm:t>
    </dgm:pt>
    <dgm:pt modelId="{48B78EB9-DFC8-41FE-B4F2-0B5042B5CEF6}">
      <dgm:prSet phldrT="[Texto]" custT="1"/>
      <dgm:spPr>
        <a:solidFill>
          <a:schemeClr val="accent6">
            <a:lumMod val="50000"/>
          </a:schemeClr>
        </a:solidFill>
      </dgm:spPr>
      <dgm:t>
        <a:bodyPr/>
        <a:lstStyle/>
        <a:p>
          <a:r>
            <a:rPr lang="pt-BR" sz="4000" dirty="0" smtClean="0"/>
            <a:t>Green </a:t>
          </a:r>
          <a:r>
            <a:rPr lang="pt-BR" sz="4000" dirty="0" err="1" smtClean="0"/>
            <a:t>Economy</a:t>
          </a:r>
          <a:r>
            <a:rPr lang="pt-BR" sz="4000" dirty="0" smtClean="0"/>
            <a:t> Fund</a:t>
          </a:r>
          <a:endParaRPr lang="pt-BR" sz="4000" dirty="0"/>
        </a:p>
      </dgm:t>
    </dgm:pt>
    <dgm:pt modelId="{B258AFE2-D5BA-41E2-A931-94F71E04643A}" type="parTrans" cxnId="{DF16C66F-7BD6-4A39-B170-1F9AB3A7E288}">
      <dgm:prSet/>
      <dgm:spPr/>
      <dgm:t>
        <a:bodyPr/>
        <a:lstStyle/>
        <a:p>
          <a:endParaRPr lang="pt-BR"/>
        </a:p>
      </dgm:t>
    </dgm:pt>
    <dgm:pt modelId="{B4D19DD7-9C46-4587-AD4C-A7449C4460A5}" type="sibTrans" cxnId="{DF16C66F-7BD6-4A39-B170-1F9AB3A7E288}">
      <dgm:prSet/>
      <dgm:spPr/>
      <dgm:t>
        <a:bodyPr/>
        <a:lstStyle/>
        <a:p>
          <a:endParaRPr lang="pt-BR"/>
        </a:p>
      </dgm:t>
    </dgm:pt>
    <dgm:pt modelId="{13D581F4-9D49-4DB8-85BA-30860EF8450A}">
      <dgm:prSet phldrT="[Texto]" custT="1"/>
      <dgm:spPr>
        <a:solidFill>
          <a:schemeClr val="accent1">
            <a:lumMod val="50000"/>
          </a:schemeClr>
        </a:solidFill>
      </dgm:spPr>
      <dgm:t>
        <a:bodyPr/>
        <a:lstStyle/>
        <a:p>
          <a:r>
            <a:rPr lang="en-US" sz="4000" dirty="0" smtClean="0"/>
            <a:t>Private Placement of Impact Capital</a:t>
          </a:r>
          <a:endParaRPr lang="pt-BR" sz="4000" dirty="0"/>
        </a:p>
      </dgm:t>
    </dgm:pt>
    <dgm:pt modelId="{40718225-57DC-4B3F-AA5E-50C8CE1D1D05}" type="parTrans" cxnId="{BDA25559-7E8C-4E3F-8655-C2A2D033F500}">
      <dgm:prSet/>
      <dgm:spPr/>
      <dgm:t>
        <a:bodyPr/>
        <a:lstStyle/>
        <a:p>
          <a:endParaRPr lang="pt-BR"/>
        </a:p>
      </dgm:t>
    </dgm:pt>
    <dgm:pt modelId="{CD3E5EC5-2ACC-4EF9-BF0E-C35BE1A7198C}" type="sibTrans" cxnId="{BDA25559-7E8C-4E3F-8655-C2A2D033F500}">
      <dgm:prSet/>
      <dgm:spPr/>
      <dgm:t>
        <a:bodyPr/>
        <a:lstStyle/>
        <a:p>
          <a:endParaRPr lang="pt-BR"/>
        </a:p>
      </dgm:t>
    </dgm:pt>
    <dgm:pt modelId="{6EDA63F3-D187-4F01-87BF-DA4ED3AF50B4}" type="pres">
      <dgm:prSet presAssocID="{6CE69A26-3F34-4ED0-9719-663FB2ACC98F}" presName="diagram" presStyleCnt="0">
        <dgm:presLayoutVars>
          <dgm:dir/>
          <dgm:resizeHandles val="exact"/>
        </dgm:presLayoutVars>
      </dgm:prSet>
      <dgm:spPr/>
      <dgm:t>
        <a:bodyPr/>
        <a:lstStyle/>
        <a:p>
          <a:endParaRPr lang="pt-BR"/>
        </a:p>
      </dgm:t>
    </dgm:pt>
    <dgm:pt modelId="{33100074-7587-4712-BA4B-90161A081AB0}" type="pres">
      <dgm:prSet presAssocID="{48B78EB9-DFC8-41FE-B4F2-0B5042B5CEF6}" presName="arrow" presStyleLbl="node1" presStyleIdx="0" presStyleCnt="2" custRadScaleRad="102507" custRadScaleInc="-5941">
        <dgm:presLayoutVars>
          <dgm:bulletEnabled val="1"/>
        </dgm:presLayoutVars>
      </dgm:prSet>
      <dgm:spPr/>
      <dgm:t>
        <a:bodyPr/>
        <a:lstStyle/>
        <a:p>
          <a:endParaRPr lang="pt-BR"/>
        </a:p>
      </dgm:t>
    </dgm:pt>
    <dgm:pt modelId="{BAA68783-D6F9-479B-B939-E7B219703160}" type="pres">
      <dgm:prSet presAssocID="{13D581F4-9D49-4DB8-85BA-30860EF8450A}" presName="arrow" presStyleLbl="node1" presStyleIdx="1" presStyleCnt="2" custRadScaleRad="100115" custRadScaleInc="-276">
        <dgm:presLayoutVars>
          <dgm:bulletEnabled val="1"/>
        </dgm:presLayoutVars>
      </dgm:prSet>
      <dgm:spPr/>
      <dgm:t>
        <a:bodyPr/>
        <a:lstStyle/>
        <a:p>
          <a:endParaRPr lang="pt-BR"/>
        </a:p>
      </dgm:t>
    </dgm:pt>
  </dgm:ptLst>
  <dgm:cxnLst>
    <dgm:cxn modelId="{10812E9E-FBF0-4152-800C-B421BEB8B66E}" type="presOf" srcId="{48B78EB9-DFC8-41FE-B4F2-0B5042B5CEF6}" destId="{33100074-7587-4712-BA4B-90161A081AB0}" srcOrd="0" destOrd="0" presId="urn:microsoft.com/office/officeart/2005/8/layout/arrow5"/>
    <dgm:cxn modelId="{DF16C66F-7BD6-4A39-B170-1F9AB3A7E288}" srcId="{6CE69A26-3F34-4ED0-9719-663FB2ACC98F}" destId="{48B78EB9-DFC8-41FE-B4F2-0B5042B5CEF6}" srcOrd="0" destOrd="0" parTransId="{B258AFE2-D5BA-41E2-A931-94F71E04643A}" sibTransId="{B4D19DD7-9C46-4587-AD4C-A7449C4460A5}"/>
    <dgm:cxn modelId="{312F83BC-664F-41AF-B371-B8EA6515E330}" type="presOf" srcId="{13D581F4-9D49-4DB8-85BA-30860EF8450A}" destId="{BAA68783-D6F9-479B-B939-E7B219703160}" srcOrd="0" destOrd="0" presId="urn:microsoft.com/office/officeart/2005/8/layout/arrow5"/>
    <dgm:cxn modelId="{BDA25559-7E8C-4E3F-8655-C2A2D033F500}" srcId="{6CE69A26-3F34-4ED0-9719-663FB2ACC98F}" destId="{13D581F4-9D49-4DB8-85BA-30860EF8450A}" srcOrd="1" destOrd="0" parTransId="{40718225-57DC-4B3F-AA5E-50C8CE1D1D05}" sibTransId="{CD3E5EC5-2ACC-4EF9-BF0E-C35BE1A7198C}"/>
    <dgm:cxn modelId="{76F6E00B-8E2A-41A9-BB73-2C512D666926}" type="presOf" srcId="{6CE69A26-3F34-4ED0-9719-663FB2ACC98F}" destId="{6EDA63F3-D187-4F01-87BF-DA4ED3AF50B4}" srcOrd="0" destOrd="0" presId="urn:microsoft.com/office/officeart/2005/8/layout/arrow5"/>
    <dgm:cxn modelId="{A0BE750D-DB93-4348-A586-7224990FF10C}" type="presParOf" srcId="{6EDA63F3-D187-4F01-87BF-DA4ED3AF50B4}" destId="{33100074-7587-4712-BA4B-90161A081AB0}" srcOrd="0" destOrd="0" presId="urn:microsoft.com/office/officeart/2005/8/layout/arrow5"/>
    <dgm:cxn modelId="{234EE5AB-3C9F-46FC-BC65-8454BD1CAAC0}" type="presParOf" srcId="{6EDA63F3-D187-4F01-87BF-DA4ED3AF50B4}" destId="{BAA68783-D6F9-479B-B939-E7B219703160}"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699233-8B40-481E-AB03-8938F36FAA48}"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pt-BR"/>
        </a:p>
      </dgm:t>
    </dgm:pt>
    <dgm:pt modelId="{A8740FB5-063F-4504-AA67-C13CF3B4A39E}">
      <dgm:prSet phldrT="[Texto]" custT="1"/>
      <dgm:spPr/>
      <dgm:t>
        <a:bodyPr/>
        <a:lstStyle/>
        <a:p>
          <a:pPr>
            <a:spcAft>
              <a:spcPct val="35000"/>
            </a:spcAft>
          </a:pPr>
          <a:r>
            <a:rPr lang="pt-BR" sz="1800" dirty="0" smtClean="0"/>
            <a:t>CONSERVATION APP/RL</a:t>
          </a:r>
        </a:p>
        <a:p>
          <a:pPr>
            <a:spcAft>
              <a:spcPts val="0"/>
            </a:spcAft>
          </a:pPr>
          <a:r>
            <a:rPr lang="pt-BR" sz="1800" dirty="0" smtClean="0"/>
            <a:t>200 a 750 ha/</a:t>
          </a:r>
        </a:p>
        <a:p>
          <a:pPr>
            <a:spcAft>
              <a:spcPts val="0"/>
            </a:spcAft>
          </a:pPr>
          <a:r>
            <a:rPr lang="pt-BR" sz="1800" dirty="0" smtClean="0"/>
            <a:t>Property</a:t>
          </a:r>
          <a:endParaRPr lang="pt-BR" sz="1800" dirty="0"/>
        </a:p>
      </dgm:t>
    </dgm:pt>
    <dgm:pt modelId="{6A2AC3A8-3CA0-4B4C-83AE-68C662D7D9A3}" type="parTrans" cxnId="{E958DEEA-61DC-44E3-9D1F-D338506BE904}">
      <dgm:prSet/>
      <dgm:spPr/>
      <dgm:t>
        <a:bodyPr/>
        <a:lstStyle/>
        <a:p>
          <a:endParaRPr lang="pt-BR"/>
        </a:p>
      </dgm:t>
    </dgm:pt>
    <dgm:pt modelId="{F4F6A465-F006-4629-A2EF-20E60F44607B}" type="sibTrans" cxnId="{E958DEEA-61DC-44E3-9D1F-D338506BE904}">
      <dgm:prSet/>
      <dgm:spPr/>
      <dgm:t>
        <a:bodyPr/>
        <a:lstStyle/>
        <a:p>
          <a:endParaRPr lang="pt-BR"/>
        </a:p>
      </dgm:t>
    </dgm:pt>
    <dgm:pt modelId="{9A0225E1-4DBE-4C21-A6A9-CD1D496C75B5}">
      <dgm:prSet phldrT="[Texto]"/>
      <dgm:spPr/>
      <dgm:t>
        <a:bodyPr/>
        <a:lstStyle/>
        <a:p>
          <a:r>
            <a:rPr lang="pt-BR" dirty="0" smtClean="0"/>
            <a:t>16.000 a 60.000</a:t>
          </a:r>
          <a:endParaRPr lang="pt-BR" dirty="0"/>
        </a:p>
      </dgm:t>
    </dgm:pt>
    <dgm:pt modelId="{4AF4143F-7F11-4B80-928E-68BBE86DA6F6}" type="parTrans" cxnId="{3A56D557-F69D-410E-BB8F-E3F4B4B5455C}">
      <dgm:prSet/>
      <dgm:spPr/>
      <dgm:t>
        <a:bodyPr/>
        <a:lstStyle/>
        <a:p>
          <a:endParaRPr lang="pt-BR"/>
        </a:p>
      </dgm:t>
    </dgm:pt>
    <dgm:pt modelId="{AC5F02C4-4526-4831-8A1F-9E1C56EFEEA3}" type="sibTrans" cxnId="{3A56D557-F69D-410E-BB8F-E3F4B4B5455C}">
      <dgm:prSet/>
      <dgm:spPr/>
      <dgm:t>
        <a:bodyPr/>
        <a:lstStyle/>
        <a:p>
          <a:endParaRPr lang="pt-BR"/>
        </a:p>
      </dgm:t>
    </dgm:pt>
    <dgm:pt modelId="{92A92BA3-1075-412C-AD1A-A9E45E12CD61}">
      <dgm:prSet phldrT="[Texto]"/>
      <dgm:spPr/>
      <dgm:t>
        <a:bodyPr/>
        <a:lstStyle/>
        <a:p>
          <a:r>
            <a:rPr lang="pt-BR" dirty="0" smtClean="0"/>
            <a:t>160.000 a 600.000</a:t>
          </a:r>
          <a:endParaRPr lang="pt-BR" dirty="0"/>
        </a:p>
      </dgm:t>
    </dgm:pt>
    <dgm:pt modelId="{106DF7F8-78A8-4E56-A6BB-79A463FAB684}" type="parTrans" cxnId="{F110B178-D672-42D4-BB53-DBC01673B56C}">
      <dgm:prSet/>
      <dgm:spPr/>
      <dgm:t>
        <a:bodyPr/>
        <a:lstStyle/>
        <a:p>
          <a:endParaRPr lang="pt-BR"/>
        </a:p>
      </dgm:t>
    </dgm:pt>
    <dgm:pt modelId="{0B0B9A3B-DC5D-4375-8FFE-8F7D44A771A9}" type="sibTrans" cxnId="{F110B178-D672-42D4-BB53-DBC01673B56C}">
      <dgm:prSet/>
      <dgm:spPr/>
      <dgm:t>
        <a:bodyPr/>
        <a:lstStyle/>
        <a:p>
          <a:endParaRPr lang="pt-BR"/>
        </a:p>
      </dgm:t>
    </dgm:pt>
    <dgm:pt modelId="{96A1B61A-8C15-412A-AEF6-9607748820DB}">
      <dgm:prSet phldrT="[Texto]" custT="1"/>
      <dgm:spPr/>
      <dgm:t>
        <a:bodyPr/>
        <a:lstStyle/>
        <a:p>
          <a:r>
            <a:rPr lang="pt-BR" sz="1900" dirty="0" smtClean="0"/>
            <a:t>INTENSIFICATION</a:t>
          </a:r>
        </a:p>
        <a:p>
          <a:r>
            <a:rPr lang="pt-BR" sz="1800" dirty="0" smtClean="0"/>
            <a:t>Restoration 50 ha/ Property</a:t>
          </a:r>
          <a:endParaRPr lang="pt-BR" sz="1800" dirty="0"/>
        </a:p>
      </dgm:t>
    </dgm:pt>
    <dgm:pt modelId="{ACE3F33F-B6C0-4B70-ACFD-B009A3B9B17F}" type="parTrans" cxnId="{7F65B7FB-A56F-452F-91F5-4260D50E182A}">
      <dgm:prSet/>
      <dgm:spPr/>
      <dgm:t>
        <a:bodyPr/>
        <a:lstStyle/>
        <a:p>
          <a:endParaRPr lang="pt-BR"/>
        </a:p>
      </dgm:t>
    </dgm:pt>
    <dgm:pt modelId="{45DE4505-3099-4663-B9D8-EC21962B6CE7}" type="sibTrans" cxnId="{7F65B7FB-A56F-452F-91F5-4260D50E182A}">
      <dgm:prSet/>
      <dgm:spPr/>
      <dgm:t>
        <a:bodyPr/>
        <a:lstStyle/>
        <a:p>
          <a:endParaRPr lang="pt-BR"/>
        </a:p>
      </dgm:t>
    </dgm:pt>
    <dgm:pt modelId="{A87DED11-D730-4E30-9AAB-404788095F9D}">
      <dgm:prSet phldrT="[Texto]"/>
      <dgm:spPr/>
      <dgm:t>
        <a:bodyPr/>
        <a:lstStyle/>
        <a:p>
          <a:r>
            <a:rPr lang="pt-BR" dirty="0" smtClean="0"/>
            <a:t>4.000</a:t>
          </a:r>
          <a:endParaRPr lang="pt-BR" dirty="0"/>
        </a:p>
      </dgm:t>
    </dgm:pt>
    <dgm:pt modelId="{06E116D4-BC41-4621-A8F7-E5E51A4EF155}" type="parTrans" cxnId="{792C7E3F-4968-442B-8591-DD863292014C}">
      <dgm:prSet/>
      <dgm:spPr/>
      <dgm:t>
        <a:bodyPr/>
        <a:lstStyle/>
        <a:p>
          <a:endParaRPr lang="pt-BR"/>
        </a:p>
      </dgm:t>
    </dgm:pt>
    <dgm:pt modelId="{8091421A-A252-4457-B086-E67E9613159D}" type="sibTrans" cxnId="{792C7E3F-4968-442B-8591-DD863292014C}">
      <dgm:prSet/>
      <dgm:spPr/>
      <dgm:t>
        <a:bodyPr/>
        <a:lstStyle/>
        <a:p>
          <a:endParaRPr lang="pt-BR"/>
        </a:p>
      </dgm:t>
    </dgm:pt>
    <dgm:pt modelId="{D57B72B3-F04F-4BAE-91B4-E6075B1E26DC}">
      <dgm:prSet phldrT="[Texto]"/>
      <dgm:spPr/>
      <dgm:t>
        <a:bodyPr/>
        <a:lstStyle/>
        <a:p>
          <a:r>
            <a:rPr lang="pt-BR" dirty="0" smtClean="0"/>
            <a:t>40.000</a:t>
          </a:r>
          <a:endParaRPr lang="pt-BR" dirty="0"/>
        </a:p>
      </dgm:t>
    </dgm:pt>
    <dgm:pt modelId="{A9E1596F-5D17-47C3-8D6F-D3EA1FC9687C}" type="parTrans" cxnId="{680D6993-93BE-4FD9-95FE-9FCFF9713C71}">
      <dgm:prSet/>
      <dgm:spPr/>
      <dgm:t>
        <a:bodyPr/>
        <a:lstStyle/>
        <a:p>
          <a:endParaRPr lang="pt-BR"/>
        </a:p>
      </dgm:t>
    </dgm:pt>
    <dgm:pt modelId="{0963DB82-77E6-44DC-A4F9-F3CB113BEE3A}" type="sibTrans" cxnId="{680D6993-93BE-4FD9-95FE-9FCFF9713C71}">
      <dgm:prSet/>
      <dgm:spPr/>
      <dgm:t>
        <a:bodyPr/>
        <a:lstStyle/>
        <a:p>
          <a:endParaRPr lang="pt-BR"/>
        </a:p>
      </dgm:t>
    </dgm:pt>
    <dgm:pt modelId="{BFAC12EA-604D-45ED-8305-DF189A036B5C}">
      <dgm:prSet phldrT="[Texto]" custT="1"/>
      <dgm:spPr/>
      <dgm:t>
        <a:bodyPr/>
        <a:lstStyle/>
        <a:p>
          <a:r>
            <a:rPr lang="pt-BR" sz="2000" dirty="0" smtClean="0"/>
            <a:t>FOREST RECOVERY Conpensation</a:t>
          </a:r>
          <a:endParaRPr lang="pt-BR" sz="2000" dirty="0"/>
        </a:p>
      </dgm:t>
    </dgm:pt>
    <dgm:pt modelId="{0DE03EAE-B154-4824-82D1-C9C9EBCAE49F}" type="parTrans" cxnId="{587851B7-2B0C-4650-BD93-FB26C2F34949}">
      <dgm:prSet/>
      <dgm:spPr/>
      <dgm:t>
        <a:bodyPr/>
        <a:lstStyle/>
        <a:p>
          <a:endParaRPr lang="pt-BR"/>
        </a:p>
      </dgm:t>
    </dgm:pt>
    <dgm:pt modelId="{EF1682A8-178F-4764-A6F8-0D3466B9B4CA}" type="sibTrans" cxnId="{587851B7-2B0C-4650-BD93-FB26C2F34949}">
      <dgm:prSet/>
      <dgm:spPr/>
      <dgm:t>
        <a:bodyPr/>
        <a:lstStyle/>
        <a:p>
          <a:endParaRPr lang="pt-BR"/>
        </a:p>
      </dgm:t>
    </dgm:pt>
    <dgm:pt modelId="{63C10E2D-40D6-4763-B9E1-A8EC71E221F8}">
      <dgm:prSet phldrT="[Texto]"/>
      <dgm:spPr/>
      <dgm:t>
        <a:bodyPr/>
        <a:lstStyle/>
        <a:p>
          <a:endParaRPr lang="pt-BR" dirty="0"/>
        </a:p>
      </dgm:t>
    </dgm:pt>
    <dgm:pt modelId="{B7F1D9EA-5AEC-45A0-880B-BE5E5AA8F9FB}" type="parTrans" cxnId="{8CBB9C22-0A13-4C3E-9837-8786F934EC21}">
      <dgm:prSet/>
      <dgm:spPr/>
      <dgm:t>
        <a:bodyPr/>
        <a:lstStyle/>
        <a:p>
          <a:endParaRPr lang="pt-BR"/>
        </a:p>
      </dgm:t>
    </dgm:pt>
    <dgm:pt modelId="{C80E3392-B107-473E-B1A6-561745284220}" type="sibTrans" cxnId="{8CBB9C22-0A13-4C3E-9837-8786F934EC21}">
      <dgm:prSet/>
      <dgm:spPr/>
      <dgm:t>
        <a:bodyPr/>
        <a:lstStyle/>
        <a:p>
          <a:endParaRPr lang="pt-BR"/>
        </a:p>
      </dgm:t>
    </dgm:pt>
    <dgm:pt modelId="{DB36844E-CD46-44AB-B37A-1153978F667F}">
      <dgm:prSet phldrT="[Texto]"/>
      <dgm:spPr/>
      <dgm:t>
        <a:bodyPr/>
        <a:lstStyle/>
        <a:p>
          <a:endParaRPr lang="pt-BR" dirty="0" smtClean="0"/>
        </a:p>
        <a:p>
          <a:endParaRPr lang="pt-BR" dirty="0"/>
        </a:p>
      </dgm:t>
    </dgm:pt>
    <dgm:pt modelId="{FDCE692D-4B73-44CB-BB9F-2A47D4785B44}" type="parTrans" cxnId="{541AFAD3-EA86-427A-81B4-53A8DF0CE87C}">
      <dgm:prSet/>
      <dgm:spPr/>
      <dgm:t>
        <a:bodyPr/>
        <a:lstStyle/>
        <a:p>
          <a:endParaRPr lang="pt-BR"/>
        </a:p>
      </dgm:t>
    </dgm:pt>
    <dgm:pt modelId="{2B8C1CE8-A5F5-4232-A62A-2BE64B41DBCA}" type="sibTrans" cxnId="{541AFAD3-EA86-427A-81B4-53A8DF0CE87C}">
      <dgm:prSet/>
      <dgm:spPr/>
      <dgm:t>
        <a:bodyPr/>
        <a:lstStyle/>
        <a:p>
          <a:endParaRPr lang="pt-BR"/>
        </a:p>
      </dgm:t>
    </dgm:pt>
    <dgm:pt modelId="{183DF0D4-3A95-4A9D-B1F4-C9E08C6C65F4}">
      <dgm:prSet phldrT="[Texto]"/>
      <dgm:spPr/>
      <dgm:t>
        <a:bodyPr/>
        <a:lstStyle/>
        <a:p>
          <a:r>
            <a:rPr lang="pt-BR" dirty="0" smtClean="0"/>
            <a:t>800</a:t>
          </a:r>
          <a:endParaRPr lang="pt-BR" dirty="0"/>
        </a:p>
      </dgm:t>
    </dgm:pt>
    <dgm:pt modelId="{F45579C5-6040-443B-B155-90B72C7BE5B0}" type="parTrans" cxnId="{1DE19521-EB1E-40A8-ACB0-FFF7F1C1EBE0}">
      <dgm:prSet/>
      <dgm:spPr/>
      <dgm:t>
        <a:bodyPr/>
        <a:lstStyle/>
        <a:p>
          <a:endParaRPr lang="pt-BR"/>
        </a:p>
      </dgm:t>
    </dgm:pt>
    <dgm:pt modelId="{7DE2CD92-15C3-41CF-B6C1-1C8B91A23660}" type="sibTrans" cxnId="{1DE19521-EB1E-40A8-ACB0-FFF7F1C1EBE0}">
      <dgm:prSet/>
      <dgm:spPr/>
      <dgm:t>
        <a:bodyPr/>
        <a:lstStyle/>
        <a:p>
          <a:endParaRPr lang="pt-BR"/>
        </a:p>
      </dgm:t>
    </dgm:pt>
    <dgm:pt modelId="{8C95712F-E3ED-4DFF-BC49-70C6419ECD50}">
      <dgm:prSet phldrT="[Texto]" custT="1"/>
      <dgm:spPr/>
      <dgm:t>
        <a:bodyPr/>
        <a:lstStyle/>
        <a:p>
          <a:r>
            <a:rPr lang="pt-BR" sz="1800" dirty="0" smtClean="0"/>
            <a:t>FAMILIES BENEFITED</a:t>
          </a:r>
        </a:p>
        <a:p>
          <a:r>
            <a:rPr lang="pt-BR" sz="1800" dirty="0" smtClean="0"/>
            <a:t>Properties</a:t>
          </a:r>
        </a:p>
        <a:p>
          <a:r>
            <a:rPr lang="pt-BR" sz="1800" dirty="0" smtClean="0"/>
            <a:t> 400-1500 ha</a:t>
          </a:r>
          <a:endParaRPr lang="pt-BR" sz="1800" dirty="0"/>
        </a:p>
      </dgm:t>
    </dgm:pt>
    <dgm:pt modelId="{CEC806D0-DA38-4603-9993-DC0C9F01E3CD}" type="parTrans" cxnId="{A1ACBB09-0628-4784-80F2-A8FE022D4070}">
      <dgm:prSet/>
      <dgm:spPr/>
      <dgm:t>
        <a:bodyPr/>
        <a:lstStyle/>
        <a:p>
          <a:endParaRPr lang="pt-BR"/>
        </a:p>
      </dgm:t>
    </dgm:pt>
    <dgm:pt modelId="{623A07F5-5122-42F7-9CE4-764E8985F9E0}" type="sibTrans" cxnId="{A1ACBB09-0628-4784-80F2-A8FE022D4070}">
      <dgm:prSet/>
      <dgm:spPr/>
      <dgm:t>
        <a:bodyPr/>
        <a:lstStyle/>
        <a:p>
          <a:endParaRPr lang="pt-BR"/>
        </a:p>
      </dgm:t>
    </dgm:pt>
    <dgm:pt modelId="{5CDE69EC-B175-433C-B82F-9E6F08BC3CBB}">
      <dgm:prSet phldrT="[Texto]"/>
      <dgm:spPr/>
      <dgm:t>
        <a:bodyPr/>
        <a:lstStyle/>
        <a:p>
          <a:r>
            <a:rPr lang="pt-BR" dirty="0" smtClean="0"/>
            <a:t>80</a:t>
          </a:r>
          <a:endParaRPr lang="pt-BR" dirty="0"/>
        </a:p>
      </dgm:t>
    </dgm:pt>
    <dgm:pt modelId="{94183BF8-E902-4AD2-8924-CA36A6482C4D}" type="parTrans" cxnId="{DD42D841-074E-4957-A255-0DB04DD81909}">
      <dgm:prSet/>
      <dgm:spPr/>
      <dgm:t>
        <a:bodyPr/>
        <a:lstStyle/>
        <a:p>
          <a:endParaRPr lang="pt-BR"/>
        </a:p>
      </dgm:t>
    </dgm:pt>
    <dgm:pt modelId="{B9C114D3-4658-4D62-9850-048743A40DB3}" type="sibTrans" cxnId="{DD42D841-074E-4957-A255-0DB04DD81909}">
      <dgm:prSet/>
      <dgm:spPr/>
      <dgm:t>
        <a:bodyPr/>
        <a:lstStyle/>
        <a:p>
          <a:endParaRPr lang="pt-BR"/>
        </a:p>
      </dgm:t>
    </dgm:pt>
    <dgm:pt modelId="{4269CD6D-6F3F-4A3A-9168-0BA1C9B41077}" type="pres">
      <dgm:prSet presAssocID="{4E699233-8B40-481E-AB03-8938F36FAA48}" presName="Name0" presStyleCnt="0">
        <dgm:presLayoutVars>
          <dgm:chPref val="3"/>
          <dgm:dir/>
          <dgm:animLvl val="lvl"/>
          <dgm:resizeHandles/>
        </dgm:presLayoutVars>
      </dgm:prSet>
      <dgm:spPr/>
      <dgm:t>
        <a:bodyPr/>
        <a:lstStyle/>
        <a:p>
          <a:endParaRPr lang="pt-BR"/>
        </a:p>
      </dgm:t>
    </dgm:pt>
    <dgm:pt modelId="{EEC86F56-9754-4869-928C-A49E26DC5BBF}" type="pres">
      <dgm:prSet presAssocID="{A8740FB5-063F-4504-AA67-C13CF3B4A39E}" presName="horFlow" presStyleCnt="0"/>
      <dgm:spPr/>
      <dgm:t>
        <a:bodyPr/>
        <a:lstStyle/>
        <a:p>
          <a:endParaRPr lang="pt-BR"/>
        </a:p>
      </dgm:t>
    </dgm:pt>
    <dgm:pt modelId="{15FE56D8-48A2-4584-AC81-A18489266108}" type="pres">
      <dgm:prSet presAssocID="{A8740FB5-063F-4504-AA67-C13CF3B4A39E}" presName="bigChev" presStyleLbl="node1" presStyleIdx="0" presStyleCnt="4"/>
      <dgm:spPr/>
      <dgm:t>
        <a:bodyPr/>
        <a:lstStyle/>
        <a:p>
          <a:endParaRPr lang="pt-BR"/>
        </a:p>
      </dgm:t>
    </dgm:pt>
    <dgm:pt modelId="{1986C66E-C230-4355-8C65-549247CFD2BC}" type="pres">
      <dgm:prSet presAssocID="{4AF4143F-7F11-4B80-928E-68BBE86DA6F6}" presName="parTrans" presStyleCnt="0"/>
      <dgm:spPr/>
      <dgm:t>
        <a:bodyPr/>
        <a:lstStyle/>
        <a:p>
          <a:endParaRPr lang="pt-BR"/>
        </a:p>
      </dgm:t>
    </dgm:pt>
    <dgm:pt modelId="{7C2C3676-5E8A-40EF-B606-8CBE34109136}" type="pres">
      <dgm:prSet presAssocID="{9A0225E1-4DBE-4C21-A6A9-CD1D496C75B5}" presName="node" presStyleLbl="alignAccFollowNode1" presStyleIdx="0" presStyleCnt="8">
        <dgm:presLayoutVars>
          <dgm:bulletEnabled val="1"/>
        </dgm:presLayoutVars>
      </dgm:prSet>
      <dgm:spPr/>
      <dgm:t>
        <a:bodyPr/>
        <a:lstStyle/>
        <a:p>
          <a:endParaRPr lang="pt-BR"/>
        </a:p>
      </dgm:t>
    </dgm:pt>
    <dgm:pt modelId="{6E5BD828-76BD-457B-A9B2-AA95A619D4CF}" type="pres">
      <dgm:prSet presAssocID="{AC5F02C4-4526-4831-8A1F-9E1C56EFEEA3}" presName="sibTrans" presStyleCnt="0"/>
      <dgm:spPr/>
      <dgm:t>
        <a:bodyPr/>
        <a:lstStyle/>
        <a:p>
          <a:endParaRPr lang="pt-BR"/>
        </a:p>
      </dgm:t>
    </dgm:pt>
    <dgm:pt modelId="{BAE61D97-C649-4A3C-B03B-B3C0F6245595}" type="pres">
      <dgm:prSet presAssocID="{92A92BA3-1075-412C-AD1A-A9E45E12CD61}" presName="node" presStyleLbl="alignAccFollowNode1" presStyleIdx="1" presStyleCnt="8">
        <dgm:presLayoutVars>
          <dgm:bulletEnabled val="1"/>
        </dgm:presLayoutVars>
      </dgm:prSet>
      <dgm:spPr/>
      <dgm:t>
        <a:bodyPr/>
        <a:lstStyle/>
        <a:p>
          <a:endParaRPr lang="pt-BR"/>
        </a:p>
      </dgm:t>
    </dgm:pt>
    <dgm:pt modelId="{6C9CCD02-556A-46D7-96CE-D964B72C8D47}" type="pres">
      <dgm:prSet presAssocID="{A8740FB5-063F-4504-AA67-C13CF3B4A39E}" presName="vSp" presStyleCnt="0"/>
      <dgm:spPr/>
      <dgm:t>
        <a:bodyPr/>
        <a:lstStyle/>
        <a:p>
          <a:endParaRPr lang="pt-BR"/>
        </a:p>
      </dgm:t>
    </dgm:pt>
    <dgm:pt modelId="{768427B1-6C22-4FC0-9F7C-F8E7E707895C}" type="pres">
      <dgm:prSet presAssocID="{96A1B61A-8C15-412A-AEF6-9607748820DB}" presName="horFlow" presStyleCnt="0"/>
      <dgm:spPr/>
      <dgm:t>
        <a:bodyPr/>
        <a:lstStyle/>
        <a:p>
          <a:endParaRPr lang="pt-BR"/>
        </a:p>
      </dgm:t>
    </dgm:pt>
    <dgm:pt modelId="{6C32B747-FAFE-4B40-AE05-7DAA999A800D}" type="pres">
      <dgm:prSet presAssocID="{96A1B61A-8C15-412A-AEF6-9607748820DB}" presName="bigChev" presStyleLbl="node1" presStyleIdx="1" presStyleCnt="4"/>
      <dgm:spPr/>
      <dgm:t>
        <a:bodyPr/>
        <a:lstStyle/>
        <a:p>
          <a:endParaRPr lang="pt-BR"/>
        </a:p>
      </dgm:t>
    </dgm:pt>
    <dgm:pt modelId="{66652C97-D769-4922-9ED7-D590F8D89FF7}" type="pres">
      <dgm:prSet presAssocID="{06E116D4-BC41-4621-A8F7-E5E51A4EF155}" presName="parTrans" presStyleCnt="0"/>
      <dgm:spPr/>
      <dgm:t>
        <a:bodyPr/>
        <a:lstStyle/>
        <a:p>
          <a:endParaRPr lang="pt-BR"/>
        </a:p>
      </dgm:t>
    </dgm:pt>
    <dgm:pt modelId="{EFD5DDE2-46D6-483C-B392-791877818528}" type="pres">
      <dgm:prSet presAssocID="{A87DED11-D730-4E30-9AAB-404788095F9D}" presName="node" presStyleLbl="alignAccFollowNode1" presStyleIdx="2" presStyleCnt="8">
        <dgm:presLayoutVars>
          <dgm:bulletEnabled val="1"/>
        </dgm:presLayoutVars>
      </dgm:prSet>
      <dgm:spPr/>
      <dgm:t>
        <a:bodyPr/>
        <a:lstStyle/>
        <a:p>
          <a:endParaRPr lang="pt-BR"/>
        </a:p>
      </dgm:t>
    </dgm:pt>
    <dgm:pt modelId="{139A2BC5-72F0-40B9-9BFC-B23621437900}" type="pres">
      <dgm:prSet presAssocID="{8091421A-A252-4457-B086-E67E9613159D}" presName="sibTrans" presStyleCnt="0"/>
      <dgm:spPr/>
      <dgm:t>
        <a:bodyPr/>
        <a:lstStyle/>
        <a:p>
          <a:endParaRPr lang="pt-BR"/>
        </a:p>
      </dgm:t>
    </dgm:pt>
    <dgm:pt modelId="{688D79F7-4FA3-43BE-9BFF-AE24A2CB48D0}" type="pres">
      <dgm:prSet presAssocID="{D57B72B3-F04F-4BAE-91B4-E6075B1E26DC}" presName="node" presStyleLbl="alignAccFollowNode1" presStyleIdx="3" presStyleCnt="8">
        <dgm:presLayoutVars>
          <dgm:bulletEnabled val="1"/>
        </dgm:presLayoutVars>
      </dgm:prSet>
      <dgm:spPr/>
      <dgm:t>
        <a:bodyPr/>
        <a:lstStyle/>
        <a:p>
          <a:endParaRPr lang="pt-BR"/>
        </a:p>
      </dgm:t>
    </dgm:pt>
    <dgm:pt modelId="{8777CDCC-8533-47A5-BA89-3A62435C96C6}" type="pres">
      <dgm:prSet presAssocID="{96A1B61A-8C15-412A-AEF6-9607748820DB}" presName="vSp" presStyleCnt="0"/>
      <dgm:spPr/>
      <dgm:t>
        <a:bodyPr/>
        <a:lstStyle/>
        <a:p>
          <a:endParaRPr lang="pt-BR"/>
        </a:p>
      </dgm:t>
    </dgm:pt>
    <dgm:pt modelId="{CB5B83F6-E5D2-4277-BD3E-ED56B6CB868D}" type="pres">
      <dgm:prSet presAssocID="{BFAC12EA-604D-45ED-8305-DF189A036B5C}" presName="horFlow" presStyleCnt="0"/>
      <dgm:spPr/>
      <dgm:t>
        <a:bodyPr/>
        <a:lstStyle/>
        <a:p>
          <a:endParaRPr lang="pt-BR"/>
        </a:p>
      </dgm:t>
    </dgm:pt>
    <dgm:pt modelId="{90218020-DD44-46CB-AC92-EBC300C3DD85}" type="pres">
      <dgm:prSet presAssocID="{BFAC12EA-604D-45ED-8305-DF189A036B5C}" presName="bigChev" presStyleLbl="node1" presStyleIdx="2" presStyleCnt="4"/>
      <dgm:spPr/>
      <dgm:t>
        <a:bodyPr/>
        <a:lstStyle/>
        <a:p>
          <a:endParaRPr lang="pt-BR"/>
        </a:p>
      </dgm:t>
    </dgm:pt>
    <dgm:pt modelId="{E38FC152-C0FC-4734-8F9F-B16AA69F6D1D}" type="pres">
      <dgm:prSet presAssocID="{B7F1D9EA-5AEC-45A0-880B-BE5E5AA8F9FB}" presName="parTrans" presStyleCnt="0"/>
      <dgm:spPr/>
      <dgm:t>
        <a:bodyPr/>
        <a:lstStyle/>
        <a:p>
          <a:endParaRPr lang="pt-BR"/>
        </a:p>
      </dgm:t>
    </dgm:pt>
    <dgm:pt modelId="{8D9C8C3B-5059-4BE3-82A8-C2F916D84E46}" type="pres">
      <dgm:prSet presAssocID="{63C10E2D-40D6-4763-B9E1-A8EC71E221F8}" presName="node" presStyleLbl="alignAccFollowNode1" presStyleIdx="4" presStyleCnt="8">
        <dgm:presLayoutVars>
          <dgm:bulletEnabled val="1"/>
        </dgm:presLayoutVars>
      </dgm:prSet>
      <dgm:spPr/>
      <dgm:t>
        <a:bodyPr/>
        <a:lstStyle/>
        <a:p>
          <a:endParaRPr lang="pt-BR"/>
        </a:p>
      </dgm:t>
    </dgm:pt>
    <dgm:pt modelId="{14A6D3BC-5B7E-4836-A70F-F47BD4078678}" type="pres">
      <dgm:prSet presAssocID="{C80E3392-B107-473E-B1A6-561745284220}" presName="sibTrans" presStyleCnt="0"/>
      <dgm:spPr/>
      <dgm:t>
        <a:bodyPr/>
        <a:lstStyle/>
        <a:p>
          <a:endParaRPr lang="pt-BR"/>
        </a:p>
      </dgm:t>
    </dgm:pt>
    <dgm:pt modelId="{A9B49B53-44B0-417E-BD49-141BB8FA6BD9}" type="pres">
      <dgm:prSet presAssocID="{DB36844E-CD46-44AB-B37A-1153978F667F}" presName="node" presStyleLbl="alignAccFollowNode1" presStyleIdx="5" presStyleCnt="8">
        <dgm:presLayoutVars>
          <dgm:bulletEnabled val="1"/>
        </dgm:presLayoutVars>
      </dgm:prSet>
      <dgm:spPr/>
      <dgm:t>
        <a:bodyPr/>
        <a:lstStyle/>
        <a:p>
          <a:endParaRPr lang="pt-BR"/>
        </a:p>
      </dgm:t>
    </dgm:pt>
    <dgm:pt modelId="{103E0C60-95EE-485D-A45E-646E209D64B9}" type="pres">
      <dgm:prSet presAssocID="{BFAC12EA-604D-45ED-8305-DF189A036B5C}" presName="vSp" presStyleCnt="0"/>
      <dgm:spPr/>
      <dgm:t>
        <a:bodyPr/>
        <a:lstStyle/>
        <a:p>
          <a:endParaRPr lang="pt-BR"/>
        </a:p>
      </dgm:t>
    </dgm:pt>
    <dgm:pt modelId="{79C23C18-566B-4489-9DDD-27B177C2439B}" type="pres">
      <dgm:prSet presAssocID="{8C95712F-E3ED-4DFF-BC49-70C6419ECD50}" presName="horFlow" presStyleCnt="0"/>
      <dgm:spPr/>
      <dgm:t>
        <a:bodyPr/>
        <a:lstStyle/>
        <a:p>
          <a:endParaRPr lang="pt-BR"/>
        </a:p>
      </dgm:t>
    </dgm:pt>
    <dgm:pt modelId="{2FD70A44-30A4-40A4-9E44-2706446C8604}" type="pres">
      <dgm:prSet presAssocID="{8C95712F-E3ED-4DFF-BC49-70C6419ECD50}" presName="bigChev" presStyleLbl="node1" presStyleIdx="3" presStyleCnt="4"/>
      <dgm:spPr/>
      <dgm:t>
        <a:bodyPr/>
        <a:lstStyle/>
        <a:p>
          <a:endParaRPr lang="pt-BR"/>
        </a:p>
      </dgm:t>
    </dgm:pt>
    <dgm:pt modelId="{0D6A0FA9-B379-4C3E-9D63-E761D5B50C13}" type="pres">
      <dgm:prSet presAssocID="{94183BF8-E902-4AD2-8924-CA36A6482C4D}" presName="parTrans" presStyleCnt="0"/>
      <dgm:spPr/>
      <dgm:t>
        <a:bodyPr/>
        <a:lstStyle/>
        <a:p>
          <a:endParaRPr lang="pt-BR"/>
        </a:p>
      </dgm:t>
    </dgm:pt>
    <dgm:pt modelId="{6A3CB470-6F54-4F2D-8252-BE3352683168}" type="pres">
      <dgm:prSet presAssocID="{5CDE69EC-B175-433C-B82F-9E6F08BC3CBB}" presName="node" presStyleLbl="alignAccFollowNode1" presStyleIdx="6" presStyleCnt="8">
        <dgm:presLayoutVars>
          <dgm:bulletEnabled val="1"/>
        </dgm:presLayoutVars>
      </dgm:prSet>
      <dgm:spPr/>
      <dgm:t>
        <a:bodyPr/>
        <a:lstStyle/>
        <a:p>
          <a:endParaRPr lang="pt-BR"/>
        </a:p>
      </dgm:t>
    </dgm:pt>
    <dgm:pt modelId="{D6476160-2E1F-473E-8BF8-2322C8608860}" type="pres">
      <dgm:prSet presAssocID="{B9C114D3-4658-4D62-9850-048743A40DB3}" presName="sibTrans" presStyleCnt="0"/>
      <dgm:spPr/>
      <dgm:t>
        <a:bodyPr/>
        <a:lstStyle/>
        <a:p>
          <a:endParaRPr lang="pt-BR"/>
        </a:p>
      </dgm:t>
    </dgm:pt>
    <dgm:pt modelId="{BCA21ADF-1126-4607-B5BA-4DF83DB3B4B8}" type="pres">
      <dgm:prSet presAssocID="{183DF0D4-3A95-4A9D-B1F4-C9E08C6C65F4}" presName="node" presStyleLbl="alignAccFollowNode1" presStyleIdx="7" presStyleCnt="8">
        <dgm:presLayoutVars>
          <dgm:bulletEnabled val="1"/>
        </dgm:presLayoutVars>
      </dgm:prSet>
      <dgm:spPr/>
      <dgm:t>
        <a:bodyPr/>
        <a:lstStyle/>
        <a:p>
          <a:endParaRPr lang="pt-BR"/>
        </a:p>
      </dgm:t>
    </dgm:pt>
  </dgm:ptLst>
  <dgm:cxnLst>
    <dgm:cxn modelId="{08868C02-ABF4-4780-B445-15344A90C825}" type="presOf" srcId="{4E699233-8B40-481E-AB03-8938F36FAA48}" destId="{4269CD6D-6F3F-4A3A-9168-0BA1C9B41077}" srcOrd="0" destOrd="0" presId="urn:microsoft.com/office/officeart/2005/8/layout/lProcess3"/>
    <dgm:cxn modelId="{DD42D841-074E-4957-A255-0DB04DD81909}" srcId="{8C95712F-E3ED-4DFF-BC49-70C6419ECD50}" destId="{5CDE69EC-B175-433C-B82F-9E6F08BC3CBB}" srcOrd="0" destOrd="0" parTransId="{94183BF8-E902-4AD2-8924-CA36A6482C4D}" sibTransId="{B9C114D3-4658-4D62-9850-048743A40DB3}"/>
    <dgm:cxn modelId="{541AFAD3-EA86-427A-81B4-53A8DF0CE87C}" srcId="{BFAC12EA-604D-45ED-8305-DF189A036B5C}" destId="{DB36844E-CD46-44AB-B37A-1153978F667F}" srcOrd="1" destOrd="0" parTransId="{FDCE692D-4B73-44CB-BB9F-2A47D4785B44}" sibTransId="{2B8C1CE8-A5F5-4232-A62A-2BE64B41DBCA}"/>
    <dgm:cxn modelId="{680D6993-93BE-4FD9-95FE-9FCFF9713C71}" srcId="{96A1B61A-8C15-412A-AEF6-9607748820DB}" destId="{D57B72B3-F04F-4BAE-91B4-E6075B1E26DC}" srcOrd="1" destOrd="0" parTransId="{A9E1596F-5D17-47C3-8D6F-D3EA1FC9687C}" sibTransId="{0963DB82-77E6-44DC-A4F9-F3CB113BEE3A}"/>
    <dgm:cxn modelId="{A1ACBB09-0628-4784-80F2-A8FE022D4070}" srcId="{4E699233-8B40-481E-AB03-8938F36FAA48}" destId="{8C95712F-E3ED-4DFF-BC49-70C6419ECD50}" srcOrd="3" destOrd="0" parTransId="{CEC806D0-DA38-4603-9993-DC0C9F01E3CD}" sibTransId="{623A07F5-5122-42F7-9CE4-764E8985F9E0}"/>
    <dgm:cxn modelId="{4CA9A168-10DD-442D-86EC-506B471FCB48}" type="presOf" srcId="{D57B72B3-F04F-4BAE-91B4-E6075B1E26DC}" destId="{688D79F7-4FA3-43BE-9BFF-AE24A2CB48D0}" srcOrd="0" destOrd="0" presId="urn:microsoft.com/office/officeart/2005/8/layout/lProcess3"/>
    <dgm:cxn modelId="{8CBB9C22-0A13-4C3E-9837-8786F934EC21}" srcId="{BFAC12EA-604D-45ED-8305-DF189A036B5C}" destId="{63C10E2D-40D6-4763-B9E1-A8EC71E221F8}" srcOrd="0" destOrd="0" parTransId="{B7F1D9EA-5AEC-45A0-880B-BE5E5AA8F9FB}" sibTransId="{C80E3392-B107-473E-B1A6-561745284220}"/>
    <dgm:cxn modelId="{3A56D557-F69D-410E-BB8F-E3F4B4B5455C}" srcId="{A8740FB5-063F-4504-AA67-C13CF3B4A39E}" destId="{9A0225E1-4DBE-4C21-A6A9-CD1D496C75B5}" srcOrd="0" destOrd="0" parTransId="{4AF4143F-7F11-4B80-928E-68BBE86DA6F6}" sibTransId="{AC5F02C4-4526-4831-8A1F-9E1C56EFEEA3}"/>
    <dgm:cxn modelId="{CD98E7B3-C187-4A72-9665-005AF46FFCAF}" type="presOf" srcId="{183DF0D4-3A95-4A9D-B1F4-C9E08C6C65F4}" destId="{BCA21ADF-1126-4607-B5BA-4DF83DB3B4B8}" srcOrd="0" destOrd="0" presId="urn:microsoft.com/office/officeart/2005/8/layout/lProcess3"/>
    <dgm:cxn modelId="{89C53C7F-7138-477B-AC6F-84CBBAC116A4}" type="presOf" srcId="{A8740FB5-063F-4504-AA67-C13CF3B4A39E}" destId="{15FE56D8-48A2-4584-AC81-A18489266108}" srcOrd="0" destOrd="0" presId="urn:microsoft.com/office/officeart/2005/8/layout/lProcess3"/>
    <dgm:cxn modelId="{7F65B7FB-A56F-452F-91F5-4260D50E182A}" srcId="{4E699233-8B40-481E-AB03-8938F36FAA48}" destId="{96A1B61A-8C15-412A-AEF6-9607748820DB}" srcOrd="1" destOrd="0" parTransId="{ACE3F33F-B6C0-4B70-ACFD-B009A3B9B17F}" sibTransId="{45DE4505-3099-4663-B9D8-EC21962B6CE7}"/>
    <dgm:cxn modelId="{782A103F-55D5-4764-BF11-995180B8E337}" type="presOf" srcId="{BFAC12EA-604D-45ED-8305-DF189A036B5C}" destId="{90218020-DD44-46CB-AC92-EBC300C3DD85}" srcOrd="0" destOrd="0" presId="urn:microsoft.com/office/officeart/2005/8/layout/lProcess3"/>
    <dgm:cxn modelId="{F110B178-D672-42D4-BB53-DBC01673B56C}" srcId="{A8740FB5-063F-4504-AA67-C13CF3B4A39E}" destId="{92A92BA3-1075-412C-AD1A-A9E45E12CD61}" srcOrd="1" destOrd="0" parTransId="{106DF7F8-78A8-4E56-A6BB-79A463FAB684}" sibTransId="{0B0B9A3B-DC5D-4375-8FFE-8F7D44A771A9}"/>
    <dgm:cxn modelId="{06F95106-86B8-4A87-AB42-E7477D21709C}" type="presOf" srcId="{9A0225E1-4DBE-4C21-A6A9-CD1D496C75B5}" destId="{7C2C3676-5E8A-40EF-B606-8CBE34109136}" srcOrd="0" destOrd="0" presId="urn:microsoft.com/office/officeart/2005/8/layout/lProcess3"/>
    <dgm:cxn modelId="{587851B7-2B0C-4650-BD93-FB26C2F34949}" srcId="{4E699233-8B40-481E-AB03-8938F36FAA48}" destId="{BFAC12EA-604D-45ED-8305-DF189A036B5C}" srcOrd="2" destOrd="0" parTransId="{0DE03EAE-B154-4824-82D1-C9C9EBCAE49F}" sibTransId="{EF1682A8-178F-4764-A6F8-0D3466B9B4CA}"/>
    <dgm:cxn modelId="{ABADC55F-E3A9-4A95-8639-7B9821BA5AD2}" type="presOf" srcId="{DB36844E-CD46-44AB-B37A-1153978F667F}" destId="{A9B49B53-44B0-417E-BD49-141BB8FA6BD9}" srcOrd="0" destOrd="0" presId="urn:microsoft.com/office/officeart/2005/8/layout/lProcess3"/>
    <dgm:cxn modelId="{DABB2A57-4DCB-4C5E-AC11-55AF3D9A880B}" type="presOf" srcId="{8C95712F-E3ED-4DFF-BC49-70C6419ECD50}" destId="{2FD70A44-30A4-40A4-9E44-2706446C8604}" srcOrd="0" destOrd="0" presId="urn:microsoft.com/office/officeart/2005/8/layout/lProcess3"/>
    <dgm:cxn modelId="{E958DEEA-61DC-44E3-9D1F-D338506BE904}" srcId="{4E699233-8B40-481E-AB03-8938F36FAA48}" destId="{A8740FB5-063F-4504-AA67-C13CF3B4A39E}" srcOrd="0" destOrd="0" parTransId="{6A2AC3A8-3CA0-4B4C-83AE-68C662D7D9A3}" sibTransId="{F4F6A465-F006-4629-A2EF-20E60F44607B}"/>
    <dgm:cxn modelId="{B9261DB3-CCEB-43AD-ADFD-E0A231006329}" type="presOf" srcId="{96A1B61A-8C15-412A-AEF6-9607748820DB}" destId="{6C32B747-FAFE-4B40-AE05-7DAA999A800D}" srcOrd="0" destOrd="0" presId="urn:microsoft.com/office/officeart/2005/8/layout/lProcess3"/>
    <dgm:cxn modelId="{CBAD14B7-F32A-4C24-8C62-0623AA09F289}" type="presOf" srcId="{92A92BA3-1075-412C-AD1A-A9E45E12CD61}" destId="{BAE61D97-C649-4A3C-B03B-B3C0F6245595}" srcOrd="0" destOrd="0" presId="urn:microsoft.com/office/officeart/2005/8/layout/lProcess3"/>
    <dgm:cxn modelId="{FBB117F1-9A73-483D-830B-89E21A02C26C}" type="presOf" srcId="{63C10E2D-40D6-4763-B9E1-A8EC71E221F8}" destId="{8D9C8C3B-5059-4BE3-82A8-C2F916D84E46}" srcOrd="0" destOrd="0" presId="urn:microsoft.com/office/officeart/2005/8/layout/lProcess3"/>
    <dgm:cxn modelId="{792C7E3F-4968-442B-8591-DD863292014C}" srcId="{96A1B61A-8C15-412A-AEF6-9607748820DB}" destId="{A87DED11-D730-4E30-9AAB-404788095F9D}" srcOrd="0" destOrd="0" parTransId="{06E116D4-BC41-4621-A8F7-E5E51A4EF155}" sibTransId="{8091421A-A252-4457-B086-E67E9613159D}"/>
    <dgm:cxn modelId="{1DE19521-EB1E-40A8-ACB0-FFF7F1C1EBE0}" srcId="{8C95712F-E3ED-4DFF-BC49-70C6419ECD50}" destId="{183DF0D4-3A95-4A9D-B1F4-C9E08C6C65F4}" srcOrd="1" destOrd="0" parTransId="{F45579C5-6040-443B-B155-90B72C7BE5B0}" sibTransId="{7DE2CD92-15C3-41CF-B6C1-1C8B91A23660}"/>
    <dgm:cxn modelId="{878ACB83-5E9E-44DF-B8EA-E58ACC1CB091}" type="presOf" srcId="{5CDE69EC-B175-433C-B82F-9E6F08BC3CBB}" destId="{6A3CB470-6F54-4F2D-8252-BE3352683168}" srcOrd="0" destOrd="0" presId="urn:microsoft.com/office/officeart/2005/8/layout/lProcess3"/>
    <dgm:cxn modelId="{3E92486A-B199-40BD-BC6F-A45BA5E3E649}" type="presOf" srcId="{A87DED11-D730-4E30-9AAB-404788095F9D}" destId="{EFD5DDE2-46D6-483C-B392-791877818528}" srcOrd="0" destOrd="0" presId="urn:microsoft.com/office/officeart/2005/8/layout/lProcess3"/>
    <dgm:cxn modelId="{F4B133F9-B6E0-4943-AC8B-B2DB6B23EA9B}" type="presParOf" srcId="{4269CD6D-6F3F-4A3A-9168-0BA1C9B41077}" destId="{EEC86F56-9754-4869-928C-A49E26DC5BBF}" srcOrd="0" destOrd="0" presId="urn:microsoft.com/office/officeart/2005/8/layout/lProcess3"/>
    <dgm:cxn modelId="{C14B189A-C9FF-4A57-B72C-2A5916857E48}" type="presParOf" srcId="{EEC86F56-9754-4869-928C-A49E26DC5BBF}" destId="{15FE56D8-48A2-4584-AC81-A18489266108}" srcOrd="0" destOrd="0" presId="urn:microsoft.com/office/officeart/2005/8/layout/lProcess3"/>
    <dgm:cxn modelId="{2870552D-D659-4474-AC8B-E55A977210FB}" type="presParOf" srcId="{EEC86F56-9754-4869-928C-A49E26DC5BBF}" destId="{1986C66E-C230-4355-8C65-549247CFD2BC}" srcOrd="1" destOrd="0" presId="urn:microsoft.com/office/officeart/2005/8/layout/lProcess3"/>
    <dgm:cxn modelId="{D2387BA3-48B9-4AE3-B2F9-CCC64773BAC9}" type="presParOf" srcId="{EEC86F56-9754-4869-928C-A49E26DC5BBF}" destId="{7C2C3676-5E8A-40EF-B606-8CBE34109136}" srcOrd="2" destOrd="0" presId="urn:microsoft.com/office/officeart/2005/8/layout/lProcess3"/>
    <dgm:cxn modelId="{0A9F6B87-52C5-4E7B-B556-83FDE15E87C9}" type="presParOf" srcId="{EEC86F56-9754-4869-928C-A49E26DC5BBF}" destId="{6E5BD828-76BD-457B-A9B2-AA95A619D4CF}" srcOrd="3" destOrd="0" presId="urn:microsoft.com/office/officeart/2005/8/layout/lProcess3"/>
    <dgm:cxn modelId="{9F6446D3-43BF-4C32-AE68-FFBA72790935}" type="presParOf" srcId="{EEC86F56-9754-4869-928C-A49E26DC5BBF}" destId="{BAE61D97-C649-4A3C-B03B-B3C0F6245595}" srcOrd="4" destOrd="0" presId="urn:microsoft.com/office/officeart/2005/8/layout/lProcess3"/>
    <dgm:cxn modelId="{6803388F-76D8-439E-8254-01376C5F5CE8}" type="presParOf" srcId="{4269CD6D-6F3F-4A3A-9168-0BA1C9B41077}" destId="{6C9CCD02-556A-46D7-96CE-D964B72C8D47}" srcOrd="1" destOrd="0" presId="urn:microsoft.com/office/officeart/2005/8/layout/lProcess3"/>
    <dgm:cxn modelId="{02AA1F0B-01B5-4BFC-AA43-27BD02513B55}" type="presParOf" srcId="{4269CD6D-6F3F-4A3A-9168-0BA1C9B41077}" destId="{768427B1-6C22-4FC0-9F7C-F8E7E707895C}" srcOrd="2" destOrd="0" presId="urn:microsoft.com/office/officeart/2005/8/layout/lProcess3"/>
    <dgm:cxn modelId="{D8414ABF-6493-4BAE-9771-5D5075B98834}" type="presParOf" srcId="{768427B1-6C22-4FC0-9F7C-F8E7E707895C}" destId="{6C32B747-FAFE-4B40-AE05-7DAA999A800D}" srcOrd="0" destOrd="0" presId="urn:microsoft.com/office/officeart/2005/8/layout/lProcess3"/>
    <dgm:cxn modelId="{FBF3E64B-68A9-47DD-8AE5-6009155E628D}" type="presParOf" srcId="{768427B1-6C22-4FC0-9F7C-F8E7E707895C}" destId="{66652C97-D769-4922-9ED7-D590F8D89FF7}" srcOrd="1" destOrd="0" presId="urn:microsoft.com/office/officeart/2005/8/layout/lProcess3"/>
    <dgm:cxn modelId="{6751152E-6945-40F5-A5E1-1C8FB9F59CBB}" type="presParOf" srcId="{768427B1-6C22-4FC0-9F7C-F8E7E707895C}" destId="{EFD5DDE2-46D6-483C-B392-791877818528}" srcOrd="2" destOrd="0" presId="urn:microsoft.com/office/officeart/2005/8/layout/lProcess3"/>
    <dgm:cxn modelId="{40AB83FB-B1E3-43FA-BBEC-9DFE1B26FF40}" type="presParOf" srcId="{768427B1-6C22-4FC0-9F7C-F8E7E707895C}" destId="{139A2BC5-72F0-40B9-9BFC-B23621437900}" srcOrd="3" destOrd="0" presId="urn:microsoft.com/office/officeart/2005/8/layout/lProcess3"/>
    <dgm:cxn modelId="{41D0E592-30D4-4ED5-912F-09A99800567E}" type="presParOf" srcId="{768427B1-6C22-4FC0-9F7C-F8E7E707895C}" destId="{688D79F7-4FA3-43BE-9BFF-AE24A2CB48D0}" srcOrd="4" destOrd="0" presId="urn:microsoft.com/office/officeart/2005/8/layout/lProcess3"/>
    <dgm:cxn modelId="{37463E33-5D63-4D32-A48F-E6D957B87852}" type="presParOf" srcId="{4269CD6D-6F3F-4A3A-9168-0BA1C9B41077}" destId="{8777CDCC-8533-47A5-BA89-3A62435C96C6}" srcOrd="3" destOrd="0" presId="urn:microsoft.com/office/officeart/2005/8/layout/lProcess3"/>
    <dgm:cxn modelId="{EACB25FE-5F10-4A09-9B6D-AEB6F559CC23}" type="presParOf" srcId="{4269CD6D-6F3F-4A3A-9168-0BA1C9B41077}" destId="{CB5B83F6-E5D2-4277-BD3E-ED56B6CB868D}" srcOrd="4" destOrd="0" presId="urn:microsoft.com/office/officeart/2005/8/layout/lProcess3"/>
    <dgm:cxn modelId="{74C0FCEA-C763-4355-8DBA-561276449AD4}" type="presParOf" srcId="{CB5B83F6-E5D2-4277-BD3E-ED56B6CB868D}" destId="{90218020-DD44-46CB-AC92-EBC300C3DD85}" srcOrd="0" destOrd="0" presId="urn:microsoft.com/office/officeart/2005/8/layout/lProcess3"/>
    <dgm:cxn modelId="{03D43318-8546-4EA3-923B-F247AEB7D5D5}" type="presParOf" srcId="{CB5B83F6-E5D2-4277-BD3E-ED56B6CB868D}" destId="{E38FC152-C0FC-4734-8F9F-B16AA69F6D1D}" srcOrd="1" destOrd="0" presId="urn:microsoft.com/office/officeart/2005/8/layout/lProcess3"/>
    <dgm:cxn modelId="{E90FB08F-E038-49BA-BE7A-6E46E241EE9B}" type="presParOf" srcId="{CB5B83F6-E5D2-4277-BD3E-ED56B6CB868D}" destId="{8D9C8C3B-5059-4BE3-82A8-C2F916D84E46}" srcOrd="2" destOrd="0" presId="urn:microsoft.com/office/officeart/2005/8/layout/lProcess3"/>
    <dgm:cxn modelId="{DEE6E0E9-FA1C-489F-B207-6F937B28B80C}" type="presParOf" srcId="{CB5B83F6-E5D2-4277-BD3E-ED56B6CB868D}" destId="{14A6D3BC-5B7E-4836-A70F-F47BD4078678}" srcOrd="3" destOrd="0" presId="urn:microsoft.com/office/officeart/2005/8/layout/lProcess3"/>
    <dgm:cxn modelId="{48E070EA-3A38-49A6-BBD6-81A6BCFD810B}" type="presParOf" srcId="{CB5B83F6-E5D2-4277-BD3E-ED56B6CB868D}" destId="{A9B49B53-44B0-417E-BD49-141BB8FA6BD9}" srcOrd="4" destOrd="0" presId="urn:microsoft.com/office/officeart/2005/8/layout/lProcess3"/>
    <dgm:cxn modelId="{915813B1-C235-4CB4-AF5B-356FAAA1E271}" type="presParOf" srcId="{4269CD6D-6F3F-4A3A-9168-0BA1C9B41077}" destId="{103E0C60-95EE-485D-A45E-646E209D64B9}" srcOrd="5" destOrd="0" presId="urn:microsoft.com/office/officeart/2005/8/layout/lProcess3"/>
    <dgm:cxn modelId="{CEB007A9-72B0-4C7F-AF43-5D71F7CC9861}" type="presParOf" srcId="{4269CD6D-6F3F-4A3A-9168-0BA1C9B41077}" destId="{79C23C18-566B-4489-9DDD-27B177C2439B}" srcOrd="6" destOrd="0" presId="urn:microsoft.com/office/officeart/2005/8/layout/lProcess3"/>
    <dgm:cxn modelId="{140A775A-4547-4642-9BFE-F7723EA2DB7A}" type="presParOf" srcId="{79C23C18-566B-4489-9DDD-27B177C2439B}" destId="{2FD70A44-30A4-40A4-9E44-2706446C8604}" srcOrd="0" destOrd="0" presId="urn:microsoft.com/office/officeart/2005/8/layout/lProcess3"/>
    <dgm:cxn modelId="{17CB8497-B809-40A0-BD24-9419FDC98D5E}" type="presParOf" srcId="{79C23C18-566B-4489-9DDD-27B177C2439B}" destId="{0D6A0FA9-B379-4C3E-9D63-E761D5B50C13}" srcOrd="1" destOrd="0" presId="urn:microsoft.com/office/officeart/2005/8/layout/lProcess3"/>
    <dgm:cxn modelId="{8D75A6EC-5011-4D66-9A26-119E0BC076D5}" type="presParOf" srcId="{79C23C18-566B-4489-9DDD-27B177C2439B}" destId="{6A3CB470-6F54-4F2D-8252-BE3352683168}" srcOrd="2" destOrd="0" presId="urn:microsoft.com/office/officeart/2005/8/layout/lProcess3"/>
    <dgm:cxn modelId="{F26E7D5C-E8E5-4CCC-A009-CB707FD8A76B}" type="presParOf" srcId="{79C23C18-566B-4489-9DDD-27B177C2439B}" destId="{D6476160-2E1F-473E-8BF8-2322C8608860}" srcOrd="3" destOrd="0" presId="urn:microsoft.com/office/officeart/2005/8/layout/lProcess3"/>
    <dgm:cxn modelId="{3A8A225E-DD93-4ECA-8043-0D637A96780F}" type="presParOf" srcId="{79C23C18-566B-4489-9DDD-27B177C2439B}" destId="{BCA21ADF-1126-4607-B5BA-4DF83DB3B4B8}"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2782F-12F8-443A-A1E9-105DE22A66DC}">
      <dsp:nvSpPr>
        <dsp:cNvPr id="0" name=""/>
        <dsp:cNvSpPr/>
      </dsp:nvSpPr>
      <dsp:spPr>
        <a:xfrm>
          <a:off x="0" y="0"/>
          <a:ext cx="2345508" cy="2345508"/>
        </a:xfrm>
        <a:prstGeom prst="ellipse">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t>How to Encourage Forest Recovery?</a:t>
          </a:r>
          <a:endParaRPr lang="pt-BR" sz="2800" kern="1200" dirty="0"/>
        </a:p>
      </dsp:txBody>
      <dsp:txXfrm>
        <a:off x="343492" y="343492"/>
        <a:ext cx="1658524" cy="1658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9BB6C-17F0-4615-B7DE-A1AAEEDC0F68}">
      <dsp:nvSpPr>
        <dsp:cNvPr id="0" name=""/>
        <dsp:cNvSpPr/>
      </dsp:nvSpPr>
      <dsp:spPr>
        <a:xfrm>
          <a:off x="2281847" y="3508475"/>
          <a:ext cx="2478266" cy="2136697"/>
        </a:xfrm>
        <a:prstGeom prst="hexagon">
          <a:avLst>
            <a:gd name="adj" fmla="val 25000"/>
            <a:gd name="vf" fmla="val 115470"/>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2070" rIns="0" bIns="52070" numCol="1" spcCol="1270" anchor="ctr" anchorCtr="0">
          <a:noAutofit/>
        </a:bodyPr>
        <a:lstStyle/>
        <a:p>
          <a:pPr lvl="0" algn="ctr" defTabSz="1822450">
            <a:lnSpc>
              <a:spcPct val="90000"/>
            </a:lnSpc>
            <a:spcBef>
              <a:spcPct val="0"/>
            </a:spcBef>
            <a:spcAft>
              <a:spcPct val="35000"/>
            </a:spcAft>
          </a:pPr>
          <a:r>
            <a:rPr lang="pt-BR" sz="4100" kern="1200" dirty="0" smtClean="0"/>
            <a:t>3rd</a:t>
          </a:r>
        </a:p>
        <a:p>
          <a:pPr lvl="0" algn="ctr" defTabSz="1822450">
            <a:lnSpc>
              <a:spcPct val="90000"/>
            </a:lnSpc>
            <a:spcBef>
              <a:spcPct val="0"/>
            </a:spcBef>
            <a:spcAft>
              <a:spcPct val="35000"/>
            </a:spcAft>
          </a:pPr>
          <a:r>
            <a:rPr lang="pt-BR" sz="4100" kern="1200" dirty="0" smtClean="0"/>
            <a:t>Context</a:t>
          </a:r>
        </a:p>
      </dsp:txBody>
      <dsp:txXfrm>
        <a:off x="2666427" y="3840050"/>
        <a:ext cx="1709106" cy="1473547"/>
      </dsp:txXfrm>
    </dsp:sp>
    <dsp:sp modelId="{97033A94-F188-4AD9-B787-8BA44C59F1DA}">
      <dsp:nvSpPr>
        <dsp:cNvPr id="0" name=""/>
        <dsp:cNvSpPr/>
      </dsp:nvSpPr>
      <dsp:spPr>
        <a:xfrm>
          <a:off x="2346229" y="4451783"/>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2194CD-FF4F-4CCF-B8BB-619D0531F568}">
      <dsp:nvSpPr>
        <dsp:cNvPr id="0" name=""/>
        <dsp:cNvSpPr/>
      </dsp:nvSpPr>
      <dsp:spPr>
        <a:xfrm>
          <a:off x="163414" y="2360811"/>
          <a:ext cx="2478266" cy="2136697"/>
        </a:xfrm>
        <a:prstGeom prst="hexagon">
          <a:avLst>
            <a:gd name="adj" fmla="val 25000"/>
            <a:gd name="vf" fmla="val 115470"/>
          </a:avLst>
        </a:prstGeom>
        <a:blipFill rotWithShape="1">
          <a:blip xmlns:r="http://schemas.openxmlformats.org/officeDocument/2006/relationships" r:embed="rId1"/>
          <a:stretch>
            <a:fillRect/>
          </a:stretch>
        </a:blip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D3EB2F-AAF2-48AA-A423-53CC20ECDEEC}">
      <dsp:nvSpPr>
        <dsp:cNvPr id="0" name=""/>
        <dsp:cNvSpPr/>
      </dsp:nvSpPr>
      <dsp:spPr>
        <a:xfrm>
          <a:off x="1850576" y="4215250"/>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1CE6CC-0AFE-46D6-A7B6-862974EE4115}">
      <dsp:nvSpPr>
        <dsp:cNvPr id="0" name=""/>
        <dsp:cNvSpPr/>
      </dsp:nvSpPr>
      <dsp:spPr>
        <a:xfrm>
          <a:off x="4393224" y="2335408"/>
          <a:ext cx="2478266" cy="2136697"/>
        </a:xfrm>
        <a:prstGeom prst="hexagon">
          <a:avLst>
            <a:gd name="adj" fmla="val 25000"/>
            <a:gd name="vf" fmla="val 115470"/>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2070" rIns="0" bIns="52070" numCol="1" spcCol="1270" anchor="ctr" anchorCtr="0">
          <a:noAutofit/>
        </a:bodyPr>
        <a:lstStyle/>
        <a:p>
          <a:pPr lvl="0" algn="ctr" defTabSz="1822450">
            <a:lnSpc>
              <a:spcPct val="90000"/>
            </a:lnSpc>
            <a:spcBef>
              <a:spcPct val="0"/>
            </a:spcBef>
            <a:spcAft>
              <a:spcPct val="35000"/>
            </a:spcAft>
          </a:pPr>
          <a:r>
            <a:rPr lang="pt-BR" sz="4100" kern="1200" dirty="0" smtClean="0"/>
            <a:t>2nd</a:t>
          </a:r>
        </a:p>
        <a:p>
          <a:pPr lvl="0" algn="ctr" defTabSz="1822450">
            <a:lnSpc>
              <a:spcPct val="90000"/>
            </a:lnSpc>
            <a:spcBef>
              <a:spcPct val="0"/>
            </a:spcBef>
            <a:spcAft>
              <a:spcPct val="35000"/>
            </a:spcAft>
          </a:pPr>
          <a:r>
            <a:rPr lang="pt-BR" sz="4100" kern="1200" dirty="0" smtClean="0"/>
            <a:t>Context </a:t>
          </a:r>
        </a:p>
      </dsp:txBody>
      <dsp:txXfrm>
        <a:off x="4777804" y="2666983"/>
        <a:ext cx="1709106" cy="1473547"/>
      </dsp:txXfrm>
    </dsp:sp>
    <dsp:sp modelId="{8C110264-089F-4B32-AED2-738B9D2A546D}">
      <dsp:nvSpPr>
        <dsp:cNvPr id="0" name=""/>
        <dsp:cNvSpPr/>
      </dsp:nvSpPr>
      <dsp:spPr>
        <a:xfrm>
          <a:off x="6087441" y="4187589"/>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7D5AE2-304F-4259-9DC5-E920C7AAC11B}">
      <dsp:nvSpPr>
        <dsp:cNvPr id="0" name=""/>
        <dsp:cNvSpPr/>
      </dsp:nvSpPr>
      <dsp:spPr>
        <a:xfrm>
          <a:off x="6504601" y="3508475"/>
          <a:ext cx="2478266" cy="213669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80F94509-5519-499C-AA21-4B5ACD218142}">
      <dsp:nvSpPr>
        <dsp:cNvPr id="0" name=""/>
        <dsp:cNvSpPr/>
      </dsp:nvSpPr>
      <dsp:spPr>
        <a:xfrm>
          <a:off x="6568983" y="4451783"/>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137217-F388-430E-9901-03B10FE6AFAF}">
      <dsp:nvSpPr>
        <dsp:cNvPr id="0" name=""/>
        <dsp:cNvSpPr/>
      </dsp:nvSpPr>
      <dsp:spPr>
        <a:xfrm>
          <a:off x="2281847" y="1167421"/>
          <a:ext cx="2478266" cy="2136697"/>
        </a:xfrm>
        <a:prstGeom prst="hexagon">
          <a:avLst>
            <a:gd name="adj" fmla="val 25000"/>
            <a:gd name="vf" fmla="val 115470"/>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2070" rIns="0" bIns="52070" numCol="1" spcCol="1270" anchor="ctr" anchorCtr="0">
          <a:noAutofit/>
        </a:bodyPr>
        <a:lstStyle/>
        <a:p>
          <a:pPr lvl="0" algn="ctr" defTabSz="1822450">
            <a:lnSpc>
              <a:spcPct val="90000"/>
            </a:lnSpc>
            <a:spcBef>
              <a:spcPct val="0"/>
            </a:spcBef>
            <a:spcAft>
              <a:spcPct val="35000"/>
            </a:spcAft>
          </a:pPr>
          <a:r>
            <a:rPr lang="pt-BR" sz="4100" kern="1200" dirty="0" smtClean="0"/>
            <a:t>1st</a:t>
          </a:r>
        </a:p>
        <a:p>
          <a:pPr lvl="0" algn="ctr" defTabSz="1822450">
            <a:lnSpc>
              <a:spcPct val="90000"/>
            </a:lnSpc>
            <a:spcBef>
              <a:spcPct val="0"/>
            </a:spcBef>
            <a:spcAft>
              <a:spcPct val="35000"/>
            </a:spcAft>
          </a:pPr>
          <a:r>
            <a:rPr lang="pt-BR" sz="4100" kern="1200" dirty="0" smtClean="0"/>
            <a:t>Context </a:t>
          </a:r>
        </a:p>
      </dsp:txBody>
      <dsp:txXfrm>
        <a:off x="2666427" y="1498996"/>
        <a:ext cx="1709106" cy="1473547"/>
      </dsp:txXfrm>
    </dsp:sp>
    <dsp:sp modelId="{70B40C03-C6B7-42EF-8674-47E838A3A8BB}">
      <dsp:nvSpPr>
        <dsp:cNvPr id="0" name=""/>
        <dsp:cNvSpPr/>
      </dsp:nvSpPr>
      <dsp:spPr>
        <a:xfrm>
          <a:off x="3961953" y="1213712"/>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816BA4-30C8-4799-86F6-04620BF5A1CB}">
      <dsp:nvSpPr>
        <dsp:cNvPr id="0" name=""/>
        <dsp:cNvSpPr/>
      </dsp:nvSpPr>
      <dsp:spPr>
        <a:xfrm>
          <a:off x="4393224" y="0"/>
          <a:ext cx="2478266" cy="2136697"/>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EFAA0950-CBEF-46F5-A3B6-3941E34977B8}">
      <dsp:nvSpPr>
        <dsp:cNvPr id="0" name=""/>
        <dsp:cNvSpPr/>
      </dsp:nvSpPr>
      <dsp:spPr>
        <a:xfrm>
          <a:off x="4466426" y="938227"/>
          <a:ext cx="290160" cy="2500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00074-7587-4712-BA4B-90161A081AB0}">
      <dsp:nvSpPr>
        <dsp:cNvPr id="0" name=""/>
        <dsp:cNvSpPr/>
      </dsp:nvSpPr>
      <dsp:spPr>
        <a:xfrm rot="16200000">
          <a:off x="0" y="1699"/>
          <a:ext cx="4308131" cy="4308131"/>
        </a:xfrm>
        <a:prstGeom prst="downArrow">
          <a:avLst>
            <a:gd name="adj1" fmla="val 50000"/>
            <a:gd name="adj2" fmla="val 35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pt-BR" sz="4000" kern="1200" dirty="0" smtClean="0"/>
            <a:t>Green </a:t>
          </a:r>
          <a:r>
            <a:rPr lang="pt-BR" sz="4000" kern="1200" dirty="0" err="1" smtClean="0"/>
            <a:t>Economy</a:t>
          </a:r>
          <a:r>
            <a:rPr lang="pt-BR" sz="4000" kern="1200" dirty="0" smtClean="0"/>
            <a:t> Fund</a:t>
          </a:r>
          <a:endParaRPr lang="pt-BR" sz="4000" kern="1200" dirty="0"/>
        </a:p>
      </dsp:txBody>
      <dsp:txXfrm rot="5400000">
        <a:off x="1" y="1078731"/>
        <a:ext cx="3554208" cy="2154065"/>
      </dsp:txXfrm>
    </dsp:sp>
    <dsp:sp modelId="{BAA68783-D6F9-479B-B939-E7B219703160}">
      <dsp:nvSpPr>
        <dsp:cNvPr id="0" name=""/>
        <dsp:cNvSpPr/>
      </dsp:nvSpPr>
      <dsp:spPr>
        <a:xfrm rot="5400000">
          <a:off x="7393530" y="0"/>
          <a:ext cx="4308131" cy="4308131"/>
        </a:xfrm>
        <a:prstGeom prst="downArrow">
          <a:avLst>
            <a:gd name="adj1" fmla="val 50000"/>
            <a:gd name="adj2" fmla="val 35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Private Placement of Impact Capital</a:t>
          </a:r>
          <a:endParaRPr lang="pt-BR" sz="4000" kern="1200" dirty="0"/>
        </a:p>
      </dsp:txBody>
      <dsp:txXfrm rot="-5400000">
        <a:off x="8147454" y="1077033"/>
        <a:ext cx="3554208" cy="21540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E56D8-48A2-4584-AC81-A18489266108}">
      <dsp:nvSpPr>
        <dsp:cNvPr id="0" name=""/>
        <dsp:cNvSpPr/>
      </dsp:nvSpPr>
      <dsp:spPr>
        <a:xfrm>
          <a:off x="1719134" y="223"/>
          <a:ext cx="2995166" cy="119806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pt-BR" sz="1800" kern="1200" dirty="0" smtClean="0"/>
            <a:t>CONSERVATION APP/RL</a:t>
          </a:r>
        </a:p>
        <a:p>
          <a:pPr lvl="0" algn="ctr" defTabSz="800100">
            <a:lnSpc>
              <a:spcPct val="90000"/>
            </a:lnSpc>
            <a:spcBef>
              <a:spcPct val="0"/>
            </a:spcBef>
            <a:spcAft>
              <a:spcPts val="0"/>
            </a:spcAft>
          </a:pPr>
          <a:r>
            <a:rPr lang="pt-BR" sz="1800" kern="1200" dirty="0" smtClean="0"/>
            <a:t>200 a 750 ha/</a:t>
          </a:r>
        </a:p>
        <a:p>
          <a:pPr lvl="0" algn="ctr" defTabSz="800100">
            <a:lnSpc>
              <a:spcPct val="90000"/>
            </a:lnSpc>
            <a:spcBef>
              <a:spcPct val="0"/>
            </a:spcBef>
            <a:spcAft>
              <a:spcPts val="0"/>
            </a:spcAft>
          </a:pPr>
          <a:r>
            <a:rPr lang="pt-BR" sz="1800" kern="1200" dirty="0" smtClean="0"/>
            <a:t>Property</a:t>
          </a:r>
          <a:endParaRPr lang="pt-BR" sz="1800" kern="1200" dirty="0"/>
        </a:p>
      </dsp:txBody>
      <dsp:txXfrm>
        <a:off x="2318167" y="223"/>
        <a:ext cx="1797100" cy="1198066"/>
      </dsp:txXfrm>
    </dsp:sp>
    <dsp:sp modelId="{7C2C3676-5E8A-40EF-B606-8CBE34109136}">
      <dsp:nvSpPr>
        <dsp:cNvPr id="0" name=""/>
        <dsp:cNvSpPr/>
      </dsp:nvSpPr>
      <dsp:spPr>
        <a:xfrm>
          <a:off x="4324928" y="102058"/>
          <a:ext cx="2485987" cy="99439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16.000 a 60.000</a:t>
          </a:r>
          <a:endParaRPr lang="pt-BR" sz="2800" kern="1200" dirty="0"/>
        </a:p>
      </dsp:txBody>
      <dsp:txXfrm>
        <a:off x="4822126" y="102058"/>
        <a:ext cx="1491592" cy="994395"/>
      </dsp:txXfrm>
    </dsp:sp>
    <dsp:sp modelId="{BAE61D97-C649-4A3C-B03B-B3C0F6245595}">
      <dsp:nvSpPr>
        <dsp:cNvPr id="0" name=""/>
        <dsp:cNvSpPr/>
      </dsp:nvSpPr>
      <dsp:spPr>
        <a:xfrm>
          <a:off x="6462878" y="102058"/>
          <a:ext cx="2485987" cy="994395"/>
        </a:xfrm>
        <a:prstGeom prst="chevron">
          <a:avLst/>
        </a:prstGeom>
        <a:solidFill>
          <a:schemeClr val="accent5">
            <a:tint val="40000"/>
            <a:alpha val="90000"/>
            <a:hueOff val="-1055965"/>
            <a:satOff val="-1831"/>
            <a:lumOff val="-184"/>
            <a:alphaOff val="0"/>
          </a:schemeClr>
        </a:solidFill>
        <a:ln w="12700" cap="flat" cmpd="sng" algn="ctr">
          <a:solidFill>
            <a:schemeClr val="accent5">
              <a:tint val="40000"/>
              <a:alpha val="90000"/>
              <a:hueOff val="-1055965"/>
              <a:satOff val="-1831"/>
              <a:lumOff val="-1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160.000 a 600.000</a:t>
          </a:r>
          <a:endParaRPr lang="pt-BR" sz="2800" kern="1200" dirty="0"/>
        </a:p>
      </dsp:txBody>
      <dsp:txXfrm>
        <a:off x="6960076" y="102058"/>
        <a:ext cx="1491592" cy="994395"/>
      </dsp:txXfrm>
    </dsp:sp>
    <dsp:sp modelId="{6C32B747-FAFE-4B40-AE05-7DAA999A800D}">
      <dsp:nvSpPr>
        <dsp:cNvPr id="0" name=""/>
        <dsp:cNvSpPr/>
      </dsp:nvSpPr>
      <dsp:spPr>
        <a:xfrm>
          <a:off x="1719134" y="1366018"/>
          <a:ext cx="2995166" cy="1198066"/>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pt-BR" sz="1900" kern="1200" dirty="0" smtClean="0"/>
            <a:t>INTENSIFICATION</a:t>
          </a:r>
        </a:p>
        <a:p>
          <a:pPr lvl="0" algn="ctr" defTabSz="844550">
            <a:lnSpc>
              <a:spcPct val="90000"/>
            </a:lnSpc>
            <a:spcBef>
              <a:spcPct val="0"/>
            </a:spcBef>
            <a:spcAft>
              <a:spcPct val="35000"/>
            </a:spcAft>
          </a:pPr>
          <a:r>
            <a:rPr lang="pt-BR" sz="1800" kern="1200" dirty="0" smtClean="0"/>
            <a:t>Restoration 50 ha/ Property</a:t>
          </a:r>
          <a:endParaRPr lang="pt-BR" sz="1800" kern="1200" dirty="0"/>
        </a:p>
      </dsp:txBody>
      <dsp:txXfrm>
        <a:off x="2318167" y="1366018"/>
        <a:ext cx="1797100" cy="1198066"/>
      </dsp:txXfrm>
    </dsp:sp>
    <dsp:sp modelId="{EFD5DDE2-46D6-483C-B392-791877818528}">
      <dsp:nvSpPr>
        <dsp:cNvPr id="0" name=""/>
        <dsp:cNvSpPr/>
      </dsp:nvSpPr>
      <dsp:spPr>
        <a:xfrm>
          <a:off x="4324928" y="1467854"/>
          <a:ext cx="2485987" cy="994395"/>
        </a:xfrm>
        <a:prstGeom prst="chevron">
          <a:avLst/>
        </a:prstGeom>
        <a:solidFill>
          <a:schemeClr val="accent5">
            <a:tint val="40000"/>
            <a:alpha val="90000"/>
            <a:hueOff val="-2111930"/>
            <a:satOff val="-3662"/>
            <a:lumOff val="-368"/>
            <a:alphaOff val="0"/>
          </a:schemeClr>
        </a:solidFill>
        <a:ln w="12700" cap="flat" cmpd="sng" algn="ctr">
          <a:solidFill>
            <a:schemeClr val="accent5">
              <a:tint val="40000"/>
              <a:alpha val="90000"/>
              <a:hueOff val="-2111930"/>
              <a:satOff val="-3662"/>
              <a:lumOff val="-3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4.000</a:t>
          </a:r>
          <a:endParaRPr lang="pt-BR" sz="2800" kern="1200" dirty="0"/>
        </a:p>
      </dsp:txBody>
      <dsp:txXfrm>
        <a:off x="4822126" y="1467854"/>
        <a:ext cx="1491592" cy="994395"/>
      </dsp:txXfrm>
    </dsp:sp>
    <dsp:sp modelId="{688D79F7-4FA3-43BE-9BFF-AE24A2CB48D0}">
      <dsp:nvSpPr>
        <dsp:cNvPr id="0" name=""/>
        <dsp:cNvSpPr/>
      </dsp:nvSpPr>
      <dsp:spPr>
        <a:xfrm>
          <a:off x="6462878" y="1467854"/>
          <a:ext cx="2485987" cy="994395"/>
        </a:xfrm>
        <a:prstGeom prst="chevron">
          <a:avLst/>
        </a:prstGeom>
        <a:solidFill>
          <a:schemeClr val="accent5">
            <a:tint val="40000"/>
            <a:alpha val="90000"/>
            <a:hueOff val="-3167895"/>
            <a:satOff val="-5493"/>
            <a:lumOff val="-552"/>
            <a:alphaOff val="0"/>
          </a:schemeClr>
        </a:solidFill>
        <a:ln w="12700" cap="flat" cmpd="sng" algn="ctr">
          <a:solidFill>
            <a:schemeClr val="accent5">
              <a:tint val="40000"/>
              <a:alpha val="90000"/>
              <a:hueOff val="-3167895"/>
              <a:satOff val="-5493"/>
              <a:lumOff val="-5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40.000</a:t>
          </a:r>
          <a:endParaRPr lang="pt-BR" sz="2800" kern="1200" dirty="0"/>
        </a:p>
      </dsp:txBody>
      <dsp:txXfrm>
        <a:off x="6960076" y="1467854"/>
        <a:ext cx="1491592" cy="994395"/>
      </dsp:txXfrm>
    </dsp:sp>
    <dsp:sp modelId="{90218020-DD44-46CB-AC92-EBC300C3DD85}">
      <dsp:nvSpPr>
        <dsp:cNvPr id="0" name=""/>
        <dsp:cNvSpPr/>
      </dsp:nvSpPr>
      <dsp:spPr>
        <a:xfrm>
          <a:off x="1719134" y="2731814"/>
          <a:ext cx="2995166" cy="1198066"/>
        </a:xfrm>
        <a:prstGeom prst="chevron">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pt-BR" sz="2000" kern="1200" dirty="0" smtClean="0"/>
            <a:t>FOREST RECOVERY Conpensation</a:t>
          </a:r>
          <a:endParaRPr lang="pt-BR" sz="2000" kern="1200" dirty="0"/>
        </a:p>
      </dsp:txBody>
      <dsp:txXfrm>
        <a:off x="2318167" y="2731814"/>
        <a:ext cx="1797100" cy="1198066"/>
      </dsp:txXfrm>
    </dsp:sp>
    <dsp:sp modelId="{8D9C8C3B-5059-4BE3-82A8-C2F916D84E46}">
      <dsp:nvSpPr>
        <dsp:cNvPr id="0" name=""/>
        <dsp:cNvSpPr/>
      </dsp:nvSpPr>
      <dsp:spPr>
        <a:xfrm>
          <a:off x="4324928" y="2833650"/>
          <a:ext cx="2485987" cy="994395"/>
        </a:xfrm>
        <a:prstGeom prst="chevron">
          <a:avLst/>
        </a:prstGeom>
        <a:solidFill>
          <a:schemeClr val="accent5">
            <a:tint val="40000"/>
            <a:alpha val="90000"/>
            <a:hueOff val="-4223860"/>
            <a:satOff val="-7323"/>
            <a:lumOff val="-737"/>
            <a:alphaOff val="0"/>
          </a:schemeClr>
        </a:solidFill>
        <a:ln w="12700" cap="flat" cmpd="sng" algn="ctr">
          <a:solidFill>
            <a:schemeClr val="accent5">
              <a:tint val="40000"/>
              <a:alpha val="90000"/>
              <a:hueOff val="-4223860"/>
              <a:satOff val="-7323"/>
              <a:lumOff val="-7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endParaRPr lang="pt-BR" sz="2800" kern="1200" dirty="0"/>
        </a:p>
      </dsp:txBody>
      <dsp:txXfrm>
        <a:off x="4822126" y="2833650"/>
        <a:ext cx="1491592" cy="994395"/>
      </dsp:txXfrm>
    </dsp:sp>
    <dsp:sp modelId="{A9B49B53-44B0-417E-BD49-141BB8FA6BD9}">
      <dsp:nvSpPr>
        <dsp:cNvPr id="0" name=""/>
        <dsp:cNvSpPr/>
      </dsp:nvSpPr>
      <dsp:spPr>
        <a:xfrm>
          <a:off x="6462878" y="2833650"/>
          <a:ext cx="2485987" cy="994395"/>
        </a:xfrm>
        <a:prstGeom prst="chevron">
          <a:avLst/>
        </a:prstGeom>
        <a:solidFill>
          <a:schemeClr val="accent5">
            <a:tint val="40000"/>
            <a:alpha val="90000"/>
            <a:hueOff val="-5279825"/>
            <a:satOff val="-9154"/>
            <a:lumOff val="-921"/>
            <a:alphaOff val="0"/>
          </a:schemeClr>
        </a:solidFill>
        <a:ln w="12700" cap="flat" cmpd="sng" algn="ctr">
          <a:solidFill>
            <a:schemeClr val="accent5">
              <a:tint val="40000"/>
              <a:alpha val="90000"/>
              <a:hueOff val="-5279825"/>
              <a:satOff val="-9154"/>
              <a:lumOff val="-9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endParaRPr lang="pt-BR" sz="2800" kern="1200" dirty="0" smtClean="0"/>
        </a:p>
        <a:p>
          <a:pPr lvl="0" algn="ctr" defTabSz="1244600">
            <a:lnSpc>
              <a:spcPct val="90000"/>
            </a:lnSpc>
            <a:spcBef>
              <a:spcPct val="0"/>
            </a:spcBef>
            <a:spcAft>
              <a:spcPct val="35000"/>
            </a:spcAft>
          </a:pPr>
          <a:endParaRPr lang="pt-BR" sz="2800" kern="1200" dirty="0"/>
        </a:p>
      </dsp:txBody>
      <dsp:txXfrm>
        <a:off x="6960076" y="2833650"/>
        <a:ext cx="1491592" cy="994395"/>
      </dsp:txXfrm>
    </dsp:sp>
    <dsp:sp modelId="{2FD70A44-30A4-40A4-9E44-2706446C8604}">
      <dsp:nvSpPr>
        <dsp:cNvPr id="0" name=""/>
        <dsp:cNvSpPr/>
      </dsp:nvSpPr>
      <dsp:spPr>
        <a:xfrm>
          <a:off x="1719134" y="4097610"/>
          <a:ext cx="2995166" cy="1198066"/>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pt-BR" sz="1800" kern="1200" dirty="0" smtClean="0"/>
            <a:t>FAMILIES BENEFITED</a:t>
          </a:r>
        </a:p>
        <a:p>
          <a:pPr lvl="0" algn="ctr" defTabSz="800100">
            <a:lnSpc>
              <a:spcPct val="90000"/>
            </a:lnSpc>
            <a:spcBef>
              <a:spcPct val="0"/>
            </a:spcBef>
            <a:spcAft>
              <a:spcPct val="35000"/>
            </a:spcAft>
          </a:pPr>
          <a:r>
            <a:rPr lang="pt-BR" sz="1800" kern="1200" dirty="0" smtClean="0"/>
            <a:t>Properties</a:t>
          </a:r>
        </a:p>
        <a:p>
          <a:pPr lvl="0" algn="ctr" defTabSz="800100">
            <a:lnSpc>
              <a:spcPct val="90000"/>
            </a:lnSpc>
            <a:spcBef>
              <a:spcPct val="0"/>
            </a:spcBef>
            <a:spcAft>
              <a:spcPct val="35000"/>
            </a:spcAft>
          </a:pPr>
          <a:r>
            <a:rPr lang="pt-BR" sz="1800" kern="1200" dirty="0" smtClean="0"/>
            <a:t> 400-1500 ha</a:t>
          </a:r>
          <a:endParaRPr lang="pt-BR" sz="1800" kern="1200" dirty="0"/>
        </a:p>
      </dsp:txBody>
      <dsp:txXfrm>
        <a:off x="2318167" y="4097610"/>
        <a:ext cx="1797100" cy="1198066"/>
      </dsp:txXfrm>
    </dsp:sp>
    <dsp:sp modelId="{6A3CB470-6F54-4F2D-8252-BE3352683168}">
      <dsp:nvSpPr>
        <dsp:cNvPr id="0" name=""/>
        <dsp:cNvSpPr/>
      </dsp:nvSpPr>
      <dsp:spPr>
        <a:xfrm>
          <a:off x="4324928" y="4199445"/>
          <a:ext cx="2485987" cy="994395"/>
        </a:xfrm>
        <a:prstGeom prst="chevron">
          <a:avLst/>
        </a:prstGeom>
        <a:solidFill>
          <a:schemeClr val="accent5">
            <a:tint val="40000"/>
            <a:alpha val="90000"/>
            <a:hueOff val="-6335790"/>
            <a:satOff val="-10985"/>
            <a:lumOff val="-1105"/>
            <a:alphaOff val="0"/>
          </a:schemeClr>
        </a:solidFill>
        <a:ln w="12700" cap="flat" cmpd="sng" algn="ctr">
          <a:solidFill>
            <a:schemeClr val="accent5">
              <a:tint val="40000"/>
              <a:alpha val="90000"/>
              <a:hueOff val="-6335790"/>
              <a:satOff val="-10985"/>
              <a:lumOff val="-11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80</a:t>
          </a:r>
          <a:endParaRPr lang="pt-BR" sz="2800" kern="1200" dirty="0"/>
        </a:p>
      </dsp:txBody>
      <dsp:txXfrm>
        <a:off x="4822126" y="4199445"/>
        <a:ext cx="1491592" cy="994395"/>
      </dsp:txXfrm>
    </dsp:sp>
    <dsp:sp modelId="{BCA21ADF-1126-4607-B5BA-4DF83DB3B4B8}">
      <dsp:nvSpPr>
        <dsp:cNvPr id="0" name=""/>
        <dsp:cNvSpPr/>
      </dsp:nvSpPr>
      <dsp:spPr>
        <a:xfrm>
          <a:off x="6462878" y="4199445"/>
          <a:ext cx="2485987" cy="994395"/>
        </a:xfrm>
        <a:prstGeom prst="chevron">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pt-BR" sz="2800" kern="1200" dirty="0" smtClean="0"/>
            <a:t>800</a:t>
          </a:r>
          <a:endParaRPr lang="pt-BR" sz="2800" kern="1200" dirty="0"/>
        </a:p>
      </dsp:txBody>
      <dsp:txXfrm>
        <a:off x="6960076" y="4199445"/>
        <a:ext cx="1491592" cy="99439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1638" cy="4968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44925" y="0"/>
            <a:ext cx="2941638" cy="496888"/>
          </a:xfrm>
          <a:prstGeom prst="rect">
            <a:avLst/>
          </a:prstGeom>
        </p:spPr>
        <p:txBody>
          <a:bodyPr vert="horz" lIns="91440" tIns="45720" rIns="91440" bIns="45720" rtlCol="0"/>
          <a:lstStyle>
            <a:lvl1pPr algn="r">
              <a:defRPr sz="1200"/>
            </a:lvl1pPr>
          </a:lstStyle>
          <a:p>
            <a:fld id="{898BF372-DB65-4623-97A1-FF4DEA84DED0}" type="datetimeFigureOut">
              <a:rPr lang="pt-BR" smtClean="0"/>
              <a:t>29/05/2018</a:t>
            </a:fld>
            <a:endParaRPr lang="pt-BR"/>
          </a:p>
        </p:txBody>
      </p:sp>
      <p:sp>
        <p:nvSpPr>
          <p:cNvPr id="4" name="Espaço Reservado para Rodapé 3"/>
          <p:cNvSpPr>
            <a:spLocks noGrp="1"/>
          </p:cNvSpPr>
          <p:nvPr>
            <p:ph type="ftr" sz="quarter" idx="2"/>
          </p:nvPr>
        </p:nvSpPr>
        <p:spPr>
          <a:xfrm>
            <a:off x="0" y="9426575"/>
            <a:ext cx="2941638" cy="496888"/>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44925" y="9426575"/>
            <a:ext cx="2941638" cy="496888"/>
          </a:xfrm>
          <a:prstGeom prst="rect">
            <a:avLst/>
          </a:prstGeom>
        </p:spPr>
        <p:txBody>
          <a:bodyPr vert="horz" lIns="91440" tIns="45720" rIns="91440" bIns="45720" rtlCol="0" anchor="b"/>
          <a:lstStyle>
            <a:lvl1pPr algn="r">
              <a:defRPr sz="1200"/>
            </a:lvl1pPr>
          </a:lstStyle>
          <a:p>
            <a:fld id="{7CBB0268-D004-4292-A226-70EDCFB23B41}" type="slidenum">
              <a:rPr lang="pt-BR" smtClean="0"/>
              <a:t>‹nº›</a:t>
            </a:fld>
            <a:endParaRPr lang="pt-BR"/>
          </a:p>
        </p:txBody>
      </p:sp>
    </p:spTree>
    <p:extLst>
      <p:ext uri="{BB962C8B-B14F-4D97-AF65-F5344CB8AC3E}">
        <p14:creationId xmlns:p14="http://schemas.microsoft.com/office/powerpoint/2010/main" val="1347671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1532" cy="497897"/>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45047" y="0"/>
            <a:ext cx="2941532" cy="497897"/>
          </a:xfrm>
          <a:prstGeom prst="rect">
            <a:avLst/>
          </a:prstGeom>
        </p:spPr>
        <p:txBody>
          <a:bodyPr vert="horz" lIns="91440" tIns="45720" rIns="91440" bIns="45720" rtlCol="0"/>
          <a:lstStyle>
            <a:lvl1pPr algn="r">
              <a:defRPr sz="1200"/>
            </a:lvl1pPr>
          </a:lstStyle>
          <a:p>
            <a:fld id="{2FB6BDEE-61B2-43D4-B44E-9EF8F0BBD70F}" type="datetimeFigureOut">
              <a:rPr lang="pt-BR" smtClean="0"/>
              <a:t>29/05/2018</a:t>
            </a:fld>
            <a:endParaRPr lang="pt-BR"/>
          </a:p>
        </p:txBody>
      </p:sp>
      <p:sp>
        <p:nvSpPr>
          <p:cNvPr id="4" name="Espaço Reservado para Imagem de Slide 3"/>
          <p:cNvSpPr>
            <a:spLocks noGrp="1" noRot="1" noChangeAspect="1"/>
          </p:cNvSpPr>
          <p:nvPr>
            <p:ph type="sldImg" idx="2"/>
          </p:nvPr>
        </p:nvSpPr>
        <p:spPr>
          <a:xfrm>
            <a:off x="417513" y="1239838"/>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8815" y="4775666"/>
            <a:ext cx="5430520" cy="3907364"/>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5568"/>
            <a:ext cx="2941532" cy="49789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45047" y="9425568"/>
            <a:ext cx="2941532" cy="497895"/>
          </a:xfrm>
          <a:prstGeom prst="rect">
            <a:avLst/>
          </a:prstGeom>
        </p:spPr>
        <p:txBody>
          <a:bodyPr vert="horz" lIns="91440" tIns="45720" rIns="91440" bIns="45720" rtlCol="0" anchor="b"/>
          <a:lstStyle>
            <a:lvl1pPr algn="r">
              <a:defRPr sz="1200"/>
            </a:lvl1pPr>
          </a:lstStyle>
          <a:p>
            <a:fld id="{267405D5-01B9-4FF3-BE54-A0AB5064D4F2}" type="slidenum">
              <a:rPr lang="pt-BR" smtClean="0"/>
              <a:t>‹nº›</a:t>
            </a:fld>
            <a:endParaRPr lang="pt-BR"/>
          </a:p>
        </p:txBody>
      </p:sp>
    </p:spTree>
    <p:extLst>
      <p:ext uri="{BB962C8B-B14F-4D97-AF65-F5344CB8AC3E}">
        <p14:creationId xmlns:p14="http://schemas.microsoft.com/office/powerpoint/2010/main" val="264486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a:t>
            </a:fld>
            <a:endParaRPr lang="pt-BR"/>
          </a:p>
        </p:txBody>
      </p:sp>
    </p:spTree>
    <p:extLst>
      <p:ext uri="{BB962C8B-B14F-4D97-AF65-F5344CB8AC3E}">
        <p14:creationId xmlns:p14="http://schemas.microsoft.com/office/powerpoint/2010/main" val="245903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10</a:t>
            </a:fld>
            <a:endParaRPr lang="pt-BR"/>
          </a:p>
        </p:txBody>
      </p:sp>
    </p:spTree>
    <p:extLst>
      <p:ext uri="{BB962C8B-B14F-4D97-AF65-F5344CB8AC3E}">
        <p14:creationId xmlns:p14="http://schemas.microsoft.com/office/powerpoint/2010/main" val="405843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Amount: US$ 185mn</a:t>
            </a:r>
            <a:br>
              <a:rPr lang="en-US" dirty="0" smtClean="0"/>
            </a:br>
            <a:r>
              <a:rPr lang="en-US" dirty="0" smtClean="0"/>
              <a:t>Tenor: 5-year</a:t>
            </a:r>
            <a:br>
              <a:rPr lang="en-US" dirty="0" smtClean="0"/>
            </a:br>
            <a:r>
              <a:rPr lang="en-US" dirty="0" smtClean="0"/>
              <a:t>Interest rate: 0.75% USD Fixed</a:t>
            </a:r>
            <a:br>
              <a:rPr lang="en-US" dirty="0" smtClean="0"/>
            </a:br>
            <a:r>
              <a:rPr lang="en-US" dirty="0" smtClean="0"/>
              <a:t>Interest payment frequency: annual</a:t>
            </a:r>
            <a:br>
              <a:rPr lang="en-US" dirty="0" smtClean="0"/>
            </a:br>
            <a:r>
              <a:rPr lang="en-US" dirty="0" smtClean="0"/>
              <a:t>Principal: bullet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sz="1200" b="0" i="0" kern="1200" dirty="0" smtClean="0">
                <a:solidFill>
                  <a:schemeClr val="tx1"/>
                </a:solidFill>
                <a:effectLst/>
                <a:latin typeface="+mn-lt"/>
                <a:ea typeface="+mn-ea"/>
                <a:cs typeface="+mn-cs"/>
              </a:rPr>
              <a:t>As the </a:t>
            </a:r>
            <a:r>
              <a:rPr lang="en-US" sz="1200" b="0" i="0" kern="1200" dirty="0" err="1" smtClean="0">
                <a:solidFill>
                  <a:schemeClr val="tx1"/>
                </a:solidFill>
                <a:effectLst/>
                <a:latin typeface="+mn-lt"/>
                <a:ea typeface="+mn-ea"/>
                <a:cs typeface="+mn-cs"/>
              </a:rPr>
              <a:t>Selic</a:t>
            </a:r>
            <a:r>
              <a:rPr lang="en-US" sz="1200" b="0" i="0" kern="1200" dirty="0" smtClean="0">
                <a:solidFill>
                  <a:schemeClr val="tx1"/>
                </a:solidFill>
                <a:effectLst/>
                <a:latin typeface="+mn-lt"/>
                <a:ea typeface="+mn-ea"/>
                <a:cs typeface="+mn-cs"/>
              </a:rPr>
              <a:t> rate represents the remuneration of financial institutions in transactions with government securities, it is commonly used as an index by which interest rates in Brazil are set.</a:t>
            </a:r>
            <a:r>
              <a:rPr lang="en-US" dirty="0" smtClean="0"/>
              <a:t/>
            </a:r>
            <a:br>
              <a:rPr lang="en-US" dirty="0" smtClean="0"/>
            </a:br>
            <a:r>
              <a:rPr lang="en-US" dirty="0" smtClean="0"/>
              <a:t/>
            </a:r>
            <a:br>
              <a:rPr lang="en-US" dirty="0" smtClean="0"/>
            </a:br>
            <a:r>
              <a:rPr lang="en-US" dirty="0" smtClean="0"/>
              <a:t>USD/BRL swap Pricing under ISDA </a:t>
            </a:r>
            <a:r>
              <a:rPr lang="en-US" dirty="0" err="1" smtClean="0"/>
              <a:t>regs</a:t>
            </a:r>
            <a:r>
              <a:rPr lang="en-US" dirty="0" smtClean="0"/>
              <a:t> ;</a:t>
            </a:r>
            <a:br>
              <a:rPr lang="en-US" dirty="0" smtClean="0"/>
            </a:br>
            <a:r>
              <a:rPr lang="en-US" dirty="0" smtClean="0"/>
              <a:t/>
            </a:r>
            <a:br>
              <a:rPr lang="en-US" dirty="0" smtClean="0"/>
            </a:br>
            <a:r>
              <a:rPr lang="en-US" dirty="0" smtClean="0"/>
              <a:t>5 Year USD 0.75% Fixed act/360 vs 61% BRL CDI% bus/252 day basis  annual coupons both sides</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11</a:t>
            </a:fld>
            <a:endParaRPr lang="pt-BR"/>
          </a:p>
        </p:txBody>
      </p:sp>
    </p:spTree>
    <p:extLst>
      <p:ext uri="{BB962C8B-B14F-4D97-AF65-F5344CB8AC3E}">
        <p14:creationId xmlns:p14="http://schemas.microsoft.com/office/powerpoint/2010/main" val="715519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12</a:t>
            </a:fld>
            <a:endParaRPr lang="pt-BR"/>
          </a:p>
        </p:txBody>
      </p:sp>
    </p:spTree>
    <p:extLst>
      <p:ext uri="{BB962C8B-B14F-4D97-AF65-F5344CB8AC3E}">
        <p14:creationId xmlns:p14="http://schemas.microsoft.com/office/powerpoint/2010/main" val="2239899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buNone/>
            </a:pPr>
            <a:r>
              <a:rPr lang="pt-BR" sz="1200" dirty="0" smtClean="0"/>
              <a:t>01 – BB emite </a:t>
            </a:r>
            <a:r>
              <a:rPr lang="pt-BR" sz="1200" dirty="0" err="1" smtClean="0"/>
              <a:t>GreenBond</a:t>
            </a:r>
            <a:r>
              <a:rPr lang="pt-BR" sz="1200" dirty="0" smtClean="0"/>
              <a:t> (Private </a:t>
            </a:r>
            <a:r>
              <a:rPr lang="pt-BR" sz="1200" dirty="0" err="1" smtClean="0"/>
              <a:t>Placement</a:t>
            </a:r>
            <a:r>
              <a:rPr lang="pt-BR" sz="1200" dirty="0" smtClean="0"/>
              <a:t>) em favor de Investidor</a:t>
            </a:r>
            <a:r>
              <a:rPr lang="pt-BR" sz="1200" baseline="0" dirty="0" smtClean="0"/>
              <a:t> </a:t>
            </a:r>
            <a:r>
              <a:rPr lang="pt-BR" sz="1200" dirty="0" smtClean="0"/>
              <a:t>no valor de US$ 100</a:t>
            </a:r>
            <a:r>
              <a:rPr lang="pt-BR" sz="1200" baseline="0" dirty="0" smtClean="0"/>
              <a:t> </a:t>
            </a:r>
            <a:r>
              <a:rPr lang="pt-BR" sz="1200" dirty="0" smtClean="0"/>
              <a:t>milhões, com pagamento anual de 4,00 % a.a. US$, com prazo de amortização de 10 anos.</a:t>
            </a:r>
          </a:p>
          <a:p>
            <a:pPr marL="0" indent="0" algn="just">
              <a:buNone/>
            </a:pPr>
            <a:r>
              <a:rPr lang="pt-BR" sz="1200" dirty="0" smtClean="0"/>
              <a:t>02 – BB Exterior (Grand Cayman): aplicações/operações a taxa superior à captação dos recursos, obtendo assim spread positivo. </a:t>
            </a:r>
          </a:p>
          <a:p>
            <a:pPr marL="0" indent="0" algn="just">
              <a:buNone/>
            </a:pPr>
            <a:r>
              <a:rPr lang="pt-BR" sz="1200" dirty="0" smtClean="0"/>
              <a:t>03 – As aplicações/operações realizadas no exterior gerarão um </a:t>
            </a:r>
            <a:r>
              <a:rPr lang="pt-BR" sz="1200" b="1" dirty="0" smtClean="0"/>
              <a:t>spread excedente </a:t>
            </a:r>
            <a:r>
              <a:rPr lang="pt-BR" sz="1200" dirty="0" smtClean="0"/>
              <a:t>de X US$, uma vez que a captação será abaixo do mercado.</a:t>
            </a:r>
          </a:p>
          <a:p>
            <a:pPr marL="0" indent="0" algn="just">
              <a:buNone/>
            </a:pPr>
            <a:r>
              <a:rPr lang="pt-BR" sz="1200" dirty="0" smtClean="0"/>
              <a:t>04 – O </a:t>
            </a:r>
            <a:r>
              <a:rPr lang="pt-BR" sz="1200" b="1" dirty="0" smtClean="0"/>
              <a:t>spread excedente</a:t>
            </a:r>
            <a:r>
              <a:rPr lang="pt-BR" sz="1200" dirty="0" smtClean="0"/>
              <a:t>, ou seja, a diferença entre a captação a e aplicação dos recursos, deduzida a remuneração do BB, será </a:t>
            </a:r>
            <a:r>
              <a:rPr lang="pt-BR" sz="1200" dirty="0" smtClean="0">
                <a:solidFill>
                  <a:srgbClr val="FF0000"/>
                </a:solidFill>
              </a:rPr>
              <a:t>transferida (gerencial ou financeiro) para conta do BB Brasil a fim de compor caixa para pagar bonificação por performance ambiental de produtores rurais.</a:t>
            </a:r>
          </a:p>
          <a:p>
            <a:pPr marL="0" indent="0" algn="just">
              <a:buNone/>
            </a:pPr>
            <a:r>
              <a:rPr lang="pt-BR" sz="1200" dirty="0" smtClean="0"/>
              <a:t>05 / 06 – Os financiamentos serão concedidos com recursos do FCO, sem alterações nas condições já predefinidas pelo Programa.</a:t>
            </a:r>
          </a:p>
          <a:p>
            <a:pPr marL="0" indent="0" algn="just">
              <a:buNone/>
            </a:pPr>
            <a:r>
              <a:rPr lang="pt-BR" sz="1200" dirty="0" smtClean="0"/>
              <a:t>07 – Com base no montante para bonificação ambiental será estimado o valor de bonificação por hectare, que condicionará a quantidade total de hectares a serem recuperados e o montante total de financiamento a ser concedido.</a:t>
            </a:r>
          </a:p>
          <a:p>
            <a:pPr marL="0" indent="0" algn="just">
              <a:buNone/>
            </a:pPr>
            <a:r>
              <a:rPr lang="pt-BR" sz="1200" dirty="0" smtClean="0"/>
              <a:t>08 – </a:t>
            </a:r>
            <a:r>
              <a:rPr lang="pt-BR" sz="1200" dirty="0" smtClean="0">
                <a:solidFill>
                  <a:srgbClr val="FF0000"/>
                </a:solidFill>
              </a:rPr>
              <a:t>A bonificação será deduzida da parcela ou creditada após o pagamento da parcela pelo produtor rural na data de amortização das prestações do financiamento do FCO</a:t>
            </a:r>
            <a:r>
              <a:rPr lang="pt-BR" sz="1200" dirty="0" smtClean="0"/>
              <a:t>.</a:t>
            </a:r>
          </a:p>
          <a:p>
            <a:pPr marL="0" indent="0" algn="just">
              <a:buNone/>
            </a:pPr>
            <a:r>
              <a:rPr lang="pt-BR" sz="1200" dirty="0" smtClean="0"/>
              <a:t>09 – A Performance Ambiental (hectares recuperados) é reportada ao Investidor.</a:t>
            </a:r>
          </a:p>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13</a:t>
            </a:fld>
            <a:endParaRPr lang="pt-BR"/>
          </a:p>
        </p:txBody>
      </p:sp>
    </p:spTree>
    <p:extLst>
      <p:ext uri="{BB962C8B-B14F-4D97-AF65-F5344CB8AC3E}">
        <p14:creationId xmlns:p14="http://schemas.microsoft.com/office/powerpoint/2010/main" val="4196081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14</a:t>
            </a:fld>
            <a:endParaRPr lang="pt-BR"/>
          </a:p>
        </p:txBody>
      </p:sp>
    </p:spTree>
    <p:extLst>
      <p:ext uri="{BB962C8B-B14F-4D97-AF65-F5344CB8AC3E}">
        <p14:creationId xmlns:p14="http://schemas.microsoft.com/office/powerpoint/2010/main" val="3626151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buNone/>
            </a:pPr>
            <a:r>
              <a:rPr lang="pt-BR" dirty="0" smtClean="0"/>
              <a:t>Condições do Programa (recursos para bonificação: spread 1%)</a:t>
            </a:r>
          </a:p>
          <a:p>
            <a:pPr marL="609600" indent="-342900" algn="just"/>
            <a:r>
              <a:rPr lang="pt-BR" sz="1200" b="1" dirty="0" smtClean="0"/>
              <a:t>Público-alvo</a:t>
            </a:r>
            <a:r>
              <a:rPr lang="pt-BR" sz="1200" dirty="0" smtClean="0"/>
              <a:t>: produtores com propriedades entre 400 e 1.500 ha</a:t>
            </a:r>
          </a:p>
          <a:p>
            <a:pPr marL="609600" indent="-342900" algn="just"/>
            <a:r>
              <a:rPr lang="pt-BR" sz="1200" b="1" dirty="0" smtClean="0"/>
              <a:t>Financiamento</a:t>
            </a:r>
            <a:r>
              <a:rPr lang="pt-BR" sz="1200" dirty="0" smtClean="0"/>
              <a:t>: 50 ha por produtor/propriedade</a:t>
            </a:r>
          </a:p>
          <a:p>
            <a:pPr marL="609600" indent="-342900" algn="just"/>
            <a:r>
              <a:rPr lang="pt-BR" sz="1200" b="1" dirty="0" smtClean="0"/>
              <a:t>Bônus ambiental</a:t>
            </a:r>
            <a:r>
              <a:rPr lang="pt-BR" sz="1200" dirty="0" smtClean="0"/>
              <a:t>: 50% dos juros após aplicação do bônus de adimplência (R$ 750,00)</a:t>
            </a:r>
          </a:p>
          <a:p>
            <a:pPr marL="609600" indent="-342900" algn="just"/>
            <a:r>
              <a:rPr lang="pt-BR" sz="1200" b="1" dirty="0" smtClean="0"/>
              <a:t>Área mínima conservada </a:t>
            </a:r>
            <a:r>
              <a:rPr lang="pt-BR" sz="1200" dirty="0" smtClean="0"/>
              <a:t>(RL/APP) por propriedade: metade da área total da propriedade (Código Florestal – RL no Bioma Amazônia, no mínimo 50% do imóvel rural – entre 200 e 750 ha); ou adesão e cumprimento do cronograma do PRA (Programa de Regularização Ambiental) Estadual</a:t>
            </a:r>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15</a:t>
            </a:fld>
            <a:endParaRPr lang="pt-BR"/>
          </a:p>
        </p:txBody>
      </p:sp>
    </p:spTree>
    <p:extLst>
      <p:ext uri="{BB962C8B-B14F-4D97-AF65-F5344CB8AC3E}">
        <p14:creationId xmlns:p14="http://schemas.microsoft.com/office/powerpoint/2010/main" val="71030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16</a:t>
            </a:fld>
            <a:endParaRPr lang="pt-BR"/>
          </a:p>
        </p:txBody>
      </p:sp>
    </p:spTree>
    <p:extLst>
      <p:ext uri="{BB962C8B-B14F-4D97-AF65-F5344CB8AC3E}">
        <p14:creationId xmlns:p14="http://schemas.microsoft.com/office/powerpoint/2010/main" val="321293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17</a:t>
            </a:fld>
            <a:endParaRPr lang="pt-BR"/>
          </a:p>
        </p:txBody>
      </p:sp>
    </p:spTree>
    <p:extLst>
      <p:ext uri="{BB962C8B-B14F-4D97-AF65-F5344CB8AC3E}">
        <p14:creationId xmlns:p14="http://schemas.microsoft.com/office/powerpoint/2010/main" val="4073668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18</a:t>
            </a:fld>
            <a:endParaRPr lang="pt-BR"/>
          </a:p>
        </p:txBody>
      </p:sp>
    </p:spTree>
    <p:extLst>
      <p:ext uri="{BB962C8B-B14F-4D97-AF65-F5344CB8AC3E}">
        <p14:creationId xmlns:p14="http://schemas.microsoft.com/office/powerpoint/2010/main" val="473547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19</a:t>
            </a:fld>
            <a:endParaRPr lang="pt-BR"/>
          </a:p>
        </p:txBody>
      </p:sp>
    </p:spTree>
    <p:extLst>
      <p:ext uri="{BB962C8B-B14F-4D97-AF65-F5344CB8AC3E}">
        <p14:creationId xmlns:p14="http://schemas.microsoft.com/office/powerpoint/2010/main" val="3887426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2</a:t>
            </a:fld>
            <a:endParaRPr lang="pt-BR"/>
          </a:p>
        </p:txBody>
      </p:sp>
    </p:spTree>
    <p:extLst>
      <p:ext uri="{BB962C8B-B14F-4D97-AF65-F5344CB8AC3E}">
        <p14:creationId xmlns:p14="http://schemas.microsoft.com/office/powerpoint/2010/main" val="820791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It is free from IR (for PF) and IOF;</a:t>
            </a:r>
          </a:p>
          <a:p>
            <a:r>
              <a:rPr lang="en-US" dirty="0" smtClean="0"/>
              <a:t>    In any case, it is exempt from IOF;</a:t>
            </a:r>
          </a:p>
          <a:p>
            <a:r>
              <a:rPr lang="en-US" dirty="0" smtClean="0"/>
              <a:t>    There is no administration, performance or custody fee;</a:t>
            </a:r>
          </a:p>
          <a:p>
            <a:r>
              <a:rPr lang="en-US" dirty="0" smtClean="0"/>
              <a:t>    It is very flexible, offering several conditions of profitability, liquidity and term;</a:t>
            </a:r>
          </a:p>
          <a:p>
            <a:r>
              <a:rPr lang="en-US" dirty="0" smtClean="0"/>
              <a:t>    It is an excellent medium-term investment option;</a:t>
            </a:r>
          </a:p>
          <a:p>
            <a:r>
              <a:rPr lang="en-US" dirty="0" smtClean="0"/>
              <a:t>    Usually, it has much more attractive return / risk return rates than traditional CDBs, DI funds or Direct Treasury;</a:t>
            </a:r>
          </a:p>
          <a:p>
            <a:r>
              <a:rPr lang="en-US" dirty="0" smtClean="0"/>
              <a:t>    When dealing with fixed income, when investing in CRA, the investor has a forecast of the cash flow and amortization of the security, that is, he knows in advance the flow of payments that the title offers.</a:t>
            </a:r>
          </a:p>
          <a:p>
            <a:r>
              <a:rPr lang="en-US" dirty="0" smtClean="0"/>
              <a:t>s directly from their issuers. Therefore, it exposes itself to the risk of rural producers or cooperatives.</a:t>
            </a:r>
          </a:p>
          <a:p>
            <a:endParaRPr lang="en-US" dirty="0" smtClean="0"/>
          </a:p>
          <a:p>
            <a:endParaRPr lang="en-US" dirty="0" smtClean="0"/>
          </a:p>
          <a:p>
            <a:r>
              <a:rPr lang="en-US" dirty="0" smtClean="0"/>
              <a:t>Does not have the FGC guarantee The first disadvantage is that the CRA does not have the guarantee of the Credit Guarantee Fund (FGC). Unlike private bank issuing assets (such as CDBs, LCs, LCIs and LCAs), which are guaranteed by the FGC, private issuances are not guaranteed. Private issues have their own guarantees, defined for each issuance.</a:t>
            </a:r>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20</a:t>
            </a:fld>
            <a:endParaRPr lang="pt-BR"/>
          </a:p>
        </p:txBody>
      </p:sp>
    </p:spTree>
    <p:extLst>
      <p:ext uri="{BB962C8B-B14F-4D97-AF65-F5344CB8AC3E}">
        <p14:creationId xmlns:p14="http://schemas.microsoft.com/office/powerpoint/2010/main" val="3462911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21</a:t>
            </a:fld>
            <a:endParaRPr lang="pt-BR"/>
          </a:p>
        </p:txBody>
      </p:sp>
    </p:spTree>
    <p:extLst>
      <p:ext uri="{BB962C8B-B14F-4D97-AF65-F5344CB8AC3E}">
        <p14:creationId xmlns:p14="http://schemas.microsoft.com/office/powerpoint/2010/main" val="252365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15A366B4-9EE3-4DFB-BD45-2B9CC1A258B6}" type="slidenum">
              <a:rPr lang="en-US" smtClean="0"/>
              <a:t>3</a:t>
            </a:fld>
            <a:endParaRPr lang="en-US"/>
          </a:p>
        </p:txBody>
      </p:sp>
    </p:spTree>
    <p:extLst>
      <p:ext uri="{BB962C8B-B14F-4D97-AF65-F5344CB8AC3E}">
        <p14:creationId xmlns:p14="http://schemas.microsoft.com/office/powerpoint/2010/main" val="104998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4</a:t>
            </a:fld>
            <a:endParaRPr lang="pt-BR"/>
          </a:p>
        </p:txBody>
      </p:sp>
    </p:spTree>
    <p:extLst>
      <p:ext uri="{BB962C8B-B14F-4D97-AF65-F5344CB8AC3E}">
        <p14:creationId xmlns:p14="http://schemas.microsoft.com/office/powerpoint/2010/main" val="399858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5</a:t>
            </a:fld>
            <a:endParaRPr lang="pt-BR"/>
          </a:p>
        </p:txBody>
      </p:sp>
    </p:spTree>
    <p:extLst>
      <p:ext uri="{BB962C8B-B14F-4D97-AF65-F5344CB8AC3E}">
        <p14:creationId xmlns:p14="http://schemas.microsoft.com/office/powerpoint/2010/main" val="3798078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Pasture</a:t>
            </a:r>
            <a:r>
              <a:rPr lang="pt-BR" baseline="0" dirty="0" smtClean="0"/>
              <a:t> – R$ 4.000,00 </a:t>
            </a:r>
          </a:p>
          <a:p>
            <a:r>
              <a:rPr lang="pt-BR" baseline="0" dirty="0" smtClean="0"/>
              <a:t>No </a:t>
            </a:r>
            <a:r>
              <a:rPr lang="pt-BR" baseline="0" dirty="0" err="1" smtClean="0"/>
              <a:t>tillage</a:t>
            </a:r>
            <a:r>
              <a:rPr lang="pt-BR" baseline="0" dirty="0" smtClean="0"/>
              <a:t> – R$ 1.500,00</a:t>
            </a:r>
          </a:p>
          <a:p>
            <a:r>
              <a:rPr lang="pt-BR" baseline="0" dirty="0" smtClean="0"/>
              <a:t>LPF – R$ 4.500,00</a:t>
            </a:r>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6</a:t>
            </a:fld>
            <a:endParaRPr lang="pt-BR"/>
          </a:p>
        </p:txBody>
      </p:sp>
    </p:spTree>
    <p:extLst>
      <p:ext uri="{BB962C8B-B14F-4D97-AF65-F5344CB8AC3E}">
        <p14:creationId xmlns:p14="http://schemas.microsoft.com/office/powerpoint/2010/main" val="419914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R$ 5.000,00 ha</a:t>
            </a:r>
            <a:endParaRPr lang="pt-BR" dirty="0"/>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7</a:t>
            </a:fld>
            <a:endParaRPr lang="pt-BR"/>
          </a:p>
        </p:txBody>
      </p:sp>
    </p:spTree>
    <p:extLst>
      <p:ext uri="{BB962C8B-B14F-4D97-AF65-F5344CB8AC3E}">
        <p14:creationId xmlns:p14="http://schemas.microsoft.com/office/powerpoint/2010/main" val="610686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8</a:t>
            </a:fld>
            <a:endParaRPr lang="pt-BR"/>
          </a:p>
        </p:txBody>
      </p:sp>
    </p:spTree>
    <p:extLst>
      <p:ext uri="{BB962C8B-B14F-4D97-AF65-F5344CB8AC3E}">
        <p14:creationId xmlns:p14="http://schemas.microsoft.com/office/powerpoint/2010/main" val="2696294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267405D5-01B9-4FF3-BE54-A0AB5064D4F2}" type="slidenum">
              <a:rPr lang="pt-BR" smtClean="0"/>
              <a:t>9</a:t>
            </a:fld>
            <a:endParaRPr lang="pt-BR"/>
          </a:p>
        </p:txBody>
      </p:sp>
    </p:spTree>
    <p:extLst>
      <p:ext uri="{BB962C8B-B14F-4D97-AF65-F5344CB8AC3E}">
        <p14:creationId xmlns:p14="http://schemas.microsoft.com/office/powerpoint/2010/main" val="3377748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1A1D253-12BA-44F3-A38D-A72D2D7EC4F6}" type="datetimeFigureOut">
              <a:rPr lang="pt-BR" smtClean="0"/>
              <a:t>29/05/2018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70941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1A1D253-12BA-44F3-A38D-A72D2D7EC4F6}" type="datetimeFigureOut">
              <a:rPr lang="pt-BR" smtClean="0"/>
              <a:t>29/05/2018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30436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1A1D253-12BA-44F3-A38D-A72D2D7EC4F6}" type="datetimeFigureOut">
              <a:rPr lang="pt-BR" smtClean="0"/>
              <a:t>29/05/2018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2530908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Layout Personalizado">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p:cNvSpPr/>
          <p:nvPr userDrawn="1"/>
        </p:nvSpPr>
        <p:spPr>
          <a:xfrm flipV="1">
            <a:off x="1" y="6762627"/>
            <a:ext cx="12192000" cy="95373"/>
          </a:xfrm>
          <a:prstGeom prst="rect">
            <a:avLst/>
          </a:prstGeom>
          <a:solidFill>
            <a:srgbClr val="1F429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sz="2400"/>
          </a:p>
        </p:txBody>
      </p:sp>
      <p:pic>
        <p:nvPicPr>
          <p:cNvPr id="6" name="Imagem 5"/>
          <p:cNvPicPr>
            <a:picLocks noChangeAspect="1"/>
          </p:cNvPicPr>
          <p:nvPr userDrawn="1"/>
        </p:nvPicPr>
        <p:blipFill rotWithShape="1">
          <a:blip r:embed="rId3">
            <a:extLst>
              <a:ext uri="{28A0092B-C50C-407E-A947-70E740481C1C}">
                <a14:useLocalDpi xmlns:a14="http://schemas.microsoft.com/office/drawing/2010/main" val="0"/>
              </a:ext>
            </a:extLst>
          </a:blip>
          <a:srcRect l="91570" t="21653" r="2386" b="17195"/>
          <a:stretch/>
        </p:blipFill>
        <p:spPr>
          <a:xfrm>
            <a:off x="11183345" y="278712"/>
            <a:ext cx="711480" cy="716157"/>
          </a:xfrm>
          <a:prstGeom prst="rect">
            <a:avLst/>
          </a:prstGeom>
          <a:ln w="22225">
            <a:solidFill>
              <a:srgbClr val="1E429A"/>
            </a:solidFill>
          </a:ln>
        </p:spPr>
      </p:pic>
    </p:spTree>
    <p:extLst>
      <p:ext uri="{BB962C8B-B14F-4D97-AF65-F5344CB8AC3E}">
        <p14:creationId xmlns:p14="http://schemas.microsoft.com/office/powerpoint/2010/main" val="38829088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ítulo e conteúdo">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userDrawn="1">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117" name="Slide do think-cell" r:id="rId4" imgW="383" imgH="384" progId="TCLayout.ActiveDocument.1">
                  <p:embed/>
                </p:oleObj>
              </mc:Choice>
              <mc:Fallback>
                <p:oleObj name="Slide do think-cell" r:id="rId4" imgW="383" imgH="384" progId="TCLayout.ActiveDocument.1">
                  <p:embed/>
                  <p:pic>
                    <p:nvPicPr>
                      <p:cNvPr id="7" name="Objeto 6"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ítulo 1"/>
          <p:cNvSpPr>
            <a:spLocks noGrp="1"/>
          </p:cNvSpPr>
          <p:nvPr>
            <p:ph type="title"/>
          </p:nvPr>
        </p:nvSpPr>
        <p:spPr>
          <a:xfrm>
            <a:off x="609600" y="274639"/>
            <a:ext cx="109728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609600" y="1600201"/>
            <a:ext cx="109728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09600" y="6356351"/>
            <a:ext cx="2844800" cy="365125"/>
          </a:xfrm>
          <a:prstGeom prst="rect">
            <a:avLst/>
          </a:prstGeom>
        </p:spPr>
        <p:txBody>
          <a:bodyPr/>
          <a:lstStyle/>
          <a:p>
            <a:endParaRPr lang="pt-BR">
              <a:solidFill>
                <a:srgbClr val="151517"/>
              </a:solidFill>
            </a:endParaRPr>
          </a:p>
        </p:txBody>
      </p:sp>
      <p:sp>
        <p:nvSpPr>
          <p:cNvPr id="5" name="Espaço Reservado para Rodapé 4"/>
          <p:cNvSpPr>
            <a:spLocks noGrp="1"/>
          </p:cNvSpPr>
          <p:nvPr>
            <p:ph type="ftr" sz="quarter" idx="11"/>
          </p:nvPr>
        </p:nvSpPr>
        <p:spPr>
          <a:xfrm>
            <a:off x="4165600" y="6356351"/>
            <a:ext cx="3860800" cy="365125"/>
          </a:xfrm>
          <a:prstGeom prst="rect">
            <a:avLst/>
          </a:prstGeom>
        </p:spPr>
        <p:txBody>
          <a:bodyPr/>
          <a:lstStyle/>
          <a:p>
            <a:endParaRPr lang="pt-BR">
              <a:solidFill>
                <a:srgbClr val="151517"/>
              </a:solidFill>
            </a:endParaRPr>
          </a:p>
        </p:txBody>
      </p:sp>
      <p:sp>
        <p:nvSpPr>
          <p:cNvPr id="6" name="Espaço Reservado para Número de Slide 5"/>
          <p:cNvSpPr>
            <a:spLocks noGrp="1"/>
          </p:cNvSpPr>
          <p:nvPr>
            <p:ph type="sldNum" sz="quarter" idx="12"/>
          </p:nvPr>
        </p:nvSpPr>
        <p:spPr>
          <a:xfrm>
            <a:off x="8737600" y="6356351"/>
            <a:ext cx="2844800" cy="365125"/>
          </a:xfrm>
          <a:prstGeom prst="rect">
            <a:avLst/>
          </a:prstGeom>
        </p:spPr>
        <p:txBody>
          <a:bodyPr/>
          <a:lstStyle/>
          <a:p>
            <a:fld id="{001124EB-EA16-4A50-9211-5BBA298B2ABD}" type="slidenum">
              <a:rPr lang="pt-BR" smtClean="0">
                <a:solidFill>
                  <a:srgbClr val="151517"/>
                </a:solidFill>
              </a:rPr>
              <a:pPr/>
              <a:t>‹nº›</a:t>
            </a:fld>
            <a:endParaRPr lang="pt-BR">
              <a:solidFill>
                <a:srgbClr val="151517"/>
              </a:solidFill>
            </a:endParaRPr>
          </a:p>
        </p:txBody>
      </p:sp>
    </p:spTree>
    <p:extLst>
      <p:ext uri="{BB962C8B-B14F-4D97-AF65-F5344CB8AC3E}">
        <p14:creationId xmlns:p14="http://schemas.microsoft.com/office/powerpoint/2010/main" val="13048236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1A1D253-12BA-44F3-A38D-A72D2D7EC4F6}" type="datetimeFigureOut">
              <a:rPr lang="pt-BR" smtClean="0"/>
              <a:t>29/05/2018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378863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Editar estilos de texto Mestre</a:t>
            </a:r>
          </a:p>
        </p:txBody>
      </p:sp>
      <p:sp>
        <p:nvSpPr>
          <p:cNvPr id="4" name="Espaço Reservado para Data 3"/>
          <p:cNvSpPr>
            <a:spLocks noGrp="1"/>
          </p:cNvSpPr>
          <p:nvPr>
            <p:ph type="dt" sz="half" idx="10"/>
          </p:nvPr>
        </p:nvSpPr>
        <p:spPr/>
        <p:txBody>
          <a:bodyPr/>
          <a:lstStyle/>
          <a:p>
            <a:fld id="{91A1D253-12BA-44F3-A38D-A72D2D7EC4F6}" type="datetimeFigureOut">
              <a:rPr lang="pt-BR" smtClean="0"/>
              <a:t>29/05/2018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4108885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1A1D253-12BA-44F3-A38D-A72D2D7EC4F6}" type="datetimeFigureOut">
              <a:rPr lang="pt-BR" smtClean="0"/>
              <a:t>29/05/2018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424539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91A1D253-12BA-44F3-A38D-A72D2D7EC4F6}" type="datetimeFigureOut">
              <a:rPr lang="pt-BR" smtClean="0"/>
              <a:t>29/05/2018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213612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91A1D253-12BA-44F3-A38D-A72D2D7EC4F6}" type="datetimeFigureOut">
              <a:rPr lang="pt-BR" smtClean="0"/>
              <a:t>29/05/2018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20895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1A1D253-12BA-44F3-A38D-A72D2D7EC4F6}" type="datetimeFigureOut">
              <a:rPr lang="pt-BR" smtClean="0"/>
              <a:t>29/05/2018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306222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91A1D253-12BA-44F3-A38D-A72D2D7EC4F6}" type="datetimeFigureOut">
              <a:rPr lang="pt-BR" smtClean="0"/>
              <a:t>29/05/2018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060304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91A1D253-12BA-44F3-A38D-A72D2D7EC4F6}" type="datetimeFigureOut">
              <a:rPr lang="pt-BR" smtClean="0"/>
              <a:t>29/05/2018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D1216DD-041A-4B40-B72C-277D01944043}" type="slidenum">
              <a:rPr lang="pt-BR" smtClean="0"/>
              <a:t>‹nº›</a:t>
            </a:fld>
            <a:endParaRPr lang="pt-BR"/>
          </a:p>
        </p:txBody>
      </p:sp>
    </p:spTree>
    <p:extLst>
      <p:ext uri="{BB962C8B-B14F-4D97-AF65-F5344CB8AC3E}">
        <p14:creationId xmlns:p14="http://schemas.microsoft.com/office/powerpoint/2010/main" val="175373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1D253-12BA-44F3-A38D-A72D2D7EC4F6}" type="datetimeFigureOut">
              <a:rPr lang="pt-BR" smtClean="0"/>
              <a:t>29/05/2018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216DD-041A-4B40-B72C-277D01944043}" type="slidenum">
              <a:rPr lang="pt-BR" smtClean="0"/>
              <a:t>‹nº›</a:t>
            </a:fld>
            <a:endParaRPr lang="pt-BR"/>
          </a:p>
        </p:txBody>
      </p:sp>
    </p:spTree>
    <p:extLst>
      <p:ext uri="{BB962C8B-B14F-4D97-AF65-F5344CB8AC3E}">
        <p14:creationId xmlns:p14="http://schemas.microsoft.com/office/powerpoint/2010/main" val="1262976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7.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microsoft.com/office/2007/relationships/hdphoto" Target="../media/hdphoto3.wdp"/><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7.png"/><Relationship Id="rId3" Type="http://schemas.openxmlformats.org/officeDocument/2006/relationships/slide" Target="slide18.xml"/><Relationship Id="rId7" Type="http://schemas.openxmlformats.org/officeDocument/2006/relationships/slide" Target="slide16.xml"/><Relationship Id="rId12"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slide" Target="slide17.xml"/><Relationship Id="rId5" Type="http://schemas.openxmlformats.org/officeDocument/2006/relationships/slide" Target="slide19.xml"/><Relationship Id="rId10" Type="http://schemas.openxmlformats.org/officeDocument/2006/relationships/image" Target="../media/image29.png"/><Relationship Id="rId4" Type="http://schemas.openxmlformats.org/officeDocument/2006/relationships/slide" Target="slide21.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557595" y="4300214"/>
            <a:ext cx="8704709" cy="1323439"/>
          </a:xfrm>
          <a:prstGeom prst="rect">
            <a:avLst/>
          </a:prstGeom>
          <a:noFill/>
          <a:ln w="19050">
            <a:noFill/>
          </a:ln>
        </p:spPr>
        <p:txBody>
          <a:bodyPr wrap="square" rtlCol="0">
            <a:spAutoFit/>
          </a:bodyPr>
          <a:lstStyle/>
          <a:p>
            <a:r>
              <a:rPr lang="en-US" sz="4000" b="1" dirty="0">
                <a:ln w="28575">
                  <a:noFill/>
                </a:ln>
                <a:latin typeface="Arial" panose="020B0604020202020204" pitchFamily="34" charset="0"/>
                <a:cs typeface="Arial" panose="020B0604020202020204" pitchFamily="34" charset="0"/>
              </a:rPr>
              <a:t>Innovative Instruments in the Agroforestry Sector</a:t>
            </a:r>
            <a:endParaRPr lang="pt-BR" sz="4000" b="1" dirty="0">
              <a:ln w="28575">
                <a:noFill/>
              </a:ln>
              <a:latin typeface="Arial" panose="020B0604020202020204" pitchFamily="34" charset="0"/>
              <a:cs typeface="Arial" panose="020B0604020202020204" pitchFamily="34" charset="0"/>
            </a:endParaRPr>
          </a:p>
        </p:txBody>
      </p:sp>
      <p:grpSp>
        <p:nvGrpSpPr>
          <p:cNvPr id="5" name="Agrupar 8"/>
          <p:cNvGrpSpPr/>
          <p:nvPr/>
        </p:nvGrpSpPr>
        <p:grpSpPr>
          <a:xfrm>
            <a:off x="1479201" y="3585052"/>
            <a:ext cx="2646294" cy="2753761"/>
            <a:chOff x="2342923" y="1262743"/>
            <a:chExt cx="2916000" cy="2916000"/>
          </a:xfrm>
        </p:grpSpPr>
        <p:sp>
          <p:nvSpPr>
            <p:cNvPr id="6" name="Retângulo 5"/>
            <p:cNvSpPr/>
            <p:nvPr/>
          </p:nvSpPr>
          <p:spPr>
            <a:xfrm>
              <a:off x="5186923" y="1262743"/>
              <a:ext cx="72000" cy="72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p:cNvSpPr/>
            <p:nvPr/>
          </p:nvSpPr>
          <p:spPr>
            <a:xfrm>
              <a:off x="2342923" y="1262743"/>
              <a:ext cx="72000" cy="28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Retângulo 7"/>
            <p:cNvSpPr/>
            <p:nvPr/>
          </p:nvSpPr>
          <p:spPr>
            <a:xfrm>
              <a:off x="2342923" y="1262743"/>
              <a:ext cx="2880000" cy="7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Retângulo 8"/>
            <p:cNvSpPr/>
            <p:nvPr/>
          </p:nvSpPr>
          <p:spPr>
            <a:xfrm>
              <a:off x="2342923" y="4106743"/>
              <a:ext cx="2880000" cy="7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Retângulo 9"/>
            <p:cNvSpPr/>
            <p:nvPr/>
          </p:nvSpPr>
          <p:spPr>
            <a:xfrm>
              <a:off x="5186923" y="3815774"/>
              <a:ext cx="72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sp>
        <p:nvSpPr>
          <p:cNvPr id="11" name="CaixaDeTexto 10"/>
          <p:cNvSpPr txBox="1"/>
          <p:nvPr/>
        </p:nvSpPr>
        <p:spPr>
          <a:xfrm>
            <a:off x="9096376" y="2215698"/>
            <a:ext cx="2334485" cy="369332"/>
          </a:xfrm>
          <a:prstGeom prst="rect">
            <a:avLst/>
          </a:prstGeom>
          <a:noFill/>
        </p:spPr>
        <p:txBody>
          <a:bodyPr wrap="none" rtlCol="0">
            <a:spAutoFit/>
          </a:bodyPr>
          <a:lstStyle/>
          <a:p>
            <a:r>
              <a:rPr lang="pt-BR" dirty="0" smtClean="0"/>
              <a:t>Lima, Peru, 29.05.2018</a:t>
            </a:r>
            <a:endParaRPr lang="pt-BR" dirty="0"/>
          </a:p>
        </p:txBody>
      </p:sp>
      <p:pic>
        <p:nvPicPr>
          <p:cNvPr id="2" name="Imagem 1"/>
          <p:cNvPicPr>
            <a:picLocks noChangeAspect="1"/>
          </p:cNvPicPr>
          <p:nvPr/>
        </p:nvPicPr>
        <p:blipFill>
          <a:blip r:embed="rId3"/>
          <a:stretch>
            <a:fillRect/>
          </a:stretch>
        </p:blipFill>
        <p:spPr>
          <a:xfrm>
            <a:off x="10846251" y="5757863"/>
            <a:ext cx="835171" cy="823886"/>
          </a:xfrm>
          <a:prstGeom prst="rect">
            <a:avLst/>
          </a:prstGeom>
        </p:spPr>
      </p:pic>
      <p:pic>
        <p:nvPicPr>
          <p:cNvPr id="13" name="Imagem 12"/>
          <p:cNvPicPr>
            <a:picLocks noChangeAspect="1"/>
          </p:cNvPicPr>
          <p:nvPr/>
        </p:nvPicPr>
        <p:blipFill>
          <a:blip r:embed="rId4"/>
          <a:stretch>
            <a:fillRect/>
          </a:stretch>
        </p:blipFill>
        <p:spPr>
          <a:xfrm>
            <a:off x="0" y="0"/>
            <a:ext cx="12192000" cy="2617206"/>
          </a:xfrm>
          <a:prstGeom prst="rect">
            <a:avLst/>
          </a:prstGeom>
        </p:spPr>
      </p:pic>
      <p:sp>
        <p:nvSpPr>
          <p:cNvPr id="14" name="CaixaDeTexto 13"/>
          <p:cNvSpPr txBox="1"/>
          <p:nvPr/>
        </p:nvSpPr>
        <p:spPr>
          <a:xfrm>
            <a:off x="4610634" y="5936491"/>
            <a:ext cx="2702086" cy="369332"/>
          </a:xfrm>
          <a:prstGeom prst="rect">
            <a:avLst/>
          </a:prstGeom>
          <a:noFill/>
        </p:spPr>
        <p:txBody>
          <a:bodyPr wrap="none" rtlCol="0">
            <a:spAutoFit/>
          </a:bodyPr>
          <a:lstStyle/>
          <a:p>
            <a:r>
              <a:rPr lang="pt-BR" dirty="0" smtClean="0"/>
              <a:t>Lima, Peru, May 29th 2018</a:t>
            </a:r>
            <a:endParaRPr lang="pt-BR" dirty="0"/>
          </a:p>
        </p:txBody>
      </p:sp>
      <p:pic>
        <p:nvPicPr>
          <p:cNvPr id="15" name="Imagem 14"/>
          <p:cNvPicPr>
            <a:picLocks noChangeAspect="1"/>
          </p:cNvPicPr>
          <p:nvPr/>
        </p:nvPicPr>
        <p:blipFill>
          <a:blip r:embed="rId5"/>
          <a:stretch>
            <a:fillRect/>
          </a:stretch>
        </p:blipFill>
        <p:spPr>
          <a:xfrm>
            <a:off x="3305175" y="2631259"/>
            <a:ext cx="5581650" cy="885825"/>
          </a:xfrm>
          <a:prstGeom prst="rect">
            <a:avLst/>
          </a:prstGeom>
        </p:spPr>
      </p:pic>
      <p:sp>
        <p:nvSpPr>
          <p:cNvPr id="3"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smtClean="0">
                <a:ln>
                  <a:noFill/>
                </a:ln>
                <a:solidFill>
                  <a:schemeClr val="tx1"/>
                </a:solidFill>
                <a:effectLst/>
                <a:latin typeface="Arial Unicode MS" panose="020B0604020202020204" pitchFamily="34" charset="-128"/>
              </a:rPr>
              <a:t>Innovative Instruments in the Agroforestry Sector</a:t>
            </a:r>
            <a:endParaRPr kumimoji="0" lang="pt-BR" altLang="pt-B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06865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CaixaDeTexto 10"/>
          <p:cNvSpPr txBox="1"/>
          <p:nvPr/>
        </p:nvSpPr>
        <p:spPr>
          <a:xfrm>
            <a:off x="335036" y="1790219"/>
            <a:ext cx="5494264" cy="4154984"/>
          </a:xfrm>
          <a:prstGeom prst="rect">
            <a:avLst/>
          </a:prstGeom>
          <a:solidFill>
            <a:srgbClr val="002060">
              <a:alpha val="7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2400" dirty="0" smtClean="0">
                <a:solidFill>
                  <a:schemeClr val="bg1"/>
                </a:solidFill>
              </a:rPr>
              <a:t>Case 1 - BRF</a:t>
            </a:r>
          </a:p>
          <a:p>
            <a:r>
              <a:rPr lang="pt-BR" sz="2400" dirty="0" smtClean="0">
                <a:solidFill>
                  <a:schemeClr val="bg1"/>
                </a:solidFill>
              </a:rPr>
              <a:t>2015</a:t>
            </a:r>
            <a:endParaRPr lang="pt-BR" sz="2400" dirty="0">
              <a:solidFill>
                <a:schemeClr val="bg1"/>
              </a:solidFill>
            </a:endParaRPr>
          </a:p>
          <a:p>
            <a:r>
              <a:rPr lang="pt-BR" sz="2400" dirty="0" err="1" smtClean="0">
                <a:solidFill>
                  <a:schemeClr val="bg1"/>
                </a:solidFill>
              </a:rPr>
              <a:t>Risk</a:t>
            </a:r>
            <a:r>
              <a:rPr lang="pt-BR" sz="2400" dirty="0" smtClean="0">
                <a:solidFill>
                  <a:schemeClr val="bg1"/>
                </a:solidFill>
              </a:rPr>
              <a:t> </a:t>
            </a:r>
            <a:r>
              <a:rPr lang="pt-BR" sz="2400" dirty="0" err="1" smtClean="0">
                <a:solidFill>
                  <a:schemeClr val="bg1"/>
                </a:solidFill>
              </a:rPr>
              <a:t>Brazil</a:t>
            </a:r>
            <a:r>
              <a:rPr lang="pt-BR" sz="2400" dirty="0" smtClean="0">
                <a:solidFill>
                  <a:schemeClr val="bg1"/>
                </a:solidFill>
              </a:rPr>
              <a:t> – </a:t>
            </a:r>
            <a:r>
              <a:rPr lang="pt-BR" sz="2400" dirty="0" err="1" smtClean="0">
                <a:solidFill>
                  <a:schemeClr val="bg1"/>
                </a:solidFill>
              </a:rPr>
              <a:t>Investment</a:t>
            </a:r>
            <a:r>
              <a:rPr lang="pt-BR" sz="2400" dirty="0" smtClean="0">
                <a:solidFill>
                  <a:schemeClr val="bg1"/>
                </a:solidFill>
              </a:rPr>
              <a:t> Grade</a:t>
            </a:r>
          </a:p>
          <a:p>
            <a:r>
              <a:rPr lang="pt-BR" sz="2400" dirty="0" err="1" smtClean="0">
                <a:solidFill>
                  <a:schemeClr val="bg1"/>
                </a:solidFill>
              </a:rPr>
              <a:t>Amount</a:t>
            </a:r>
            <a:r>
              <a:rPr lang="pt-BR" sz="2400" dirty="0" smtClean="0">
                <a:solidFill>
                  <a:schemeClr val="bg1"/>
                </a:solidFill>
              </a:rPr>
              <a:t>: EU 500 </a:t>
            </a:r>
            <a:r>
              <a:rPr lang="pt-BR" sz="2400" dirty="0" err="1" smtClean="0">
                <a:solidFill>
                  <a:schemeClr val="bg1"/>
                </a:solidFill>
              </a:rPr>
              <a:t>millions</a:t>
            </a:r>
            <a:endParaRPr lang="pt-BR" sz="2400" dirty="0" smtClean="0">
              <a:solidFill>
                <a:schemeClr val="bg1"/>
              </a:solidFill>
            </a:endParaRPr>
          </a:p>
          <a:p>
            <a:r>
              <a:rPr lang="pt-BR" sz="2400" dirty="0" smtClean="0">
                <a:solidFill>
                  <a:schemeClr val="bg1"/>
                </a:solidFill>
              </a:rPr>
              <a:t>Tenor: 7 </a:t>
            </a:r>
            <a:r>
              <a:rPr lang="pt-BR" sz="2400" dirty="0" err="1" smtClean="0">
                <a:solidFill>
                  <a:schemeClr val="bg1"/>
                </a:solidFill>
              </a:rPr>
              <a:t>years</a:t>
            </a:r>
            <a:endParaRPr lang="pt-BR" sz="2400" dirty="0" smtClean="0">
              <a:solidFill>
                <a:schemeClr val="bg1"/>
              </a:solidFill>
            </a:endParaRPr>
          </a:p>
          <a:p>
            <a:r>
              <a:rPr lang="pt-BR" sz="2400" dirty="0" err="1" smtClean="0">
                <a:solidFill>
                  <a:schemeClr val="bg1"/>
                </a:solidFill>
              </a:rPr>
              <a:t>Yield</a:t>
            </a:r>
            <a:r>
              <a:rPr lang="pt-BR" sz="2400" dirty="0" smtClean="0">
                <a:solidFill>
                  <a:schemeClr val="bg1"/>
                </a:solidFill>
              </a:rPr>
              <a:t>: 2,8% </a:t>
            </a:r>
          </a:p>
          <a:p>
            <a:r>
              <a:rPr lang="pt-BR" sz="2400" dirty="0" smtClean="0"/>
              <a:t>Bank: </a:t>
            </a:r>
            <a:r>
              <a:rPr lang="pt-BR" sz="2400" dirty="0" err="1"/>
              <a:t>structuring</a:t>
            </a:r>
            <a:r>
              <a:rPr lang="pt-BR" sz="2400" dirty="0"/>
              <a:t> </a:t>
            </a:r>
            <a:r>
              <a:rPr lang="pt-BR" sz="2400" dirty="0" err="1"/>
              <a:t>and</a:t>
            </a:r>
            <a:r>
              <a:rPr lang="pt-BR" sz="2400" dirty="0"/>
              <a:t> </a:t>
            </a:r>
            <a:r>
              <a:rPr lang="pt-BR" sz="2400" dirty="0" err="1"/>
              <a:t>distribution</a:t>
            </a:r>
            <a:endParaRPr lang="pt-BR" sz="2400" dirty="0"/>
          </a:p>
          <a:p>
            <a:pPr marL="342900" indent="-342900">
              <a:buFont typeface="Wingdings" panose="05000000000000000000" pitchFamily="2" charset="2"/>
              <a:buChar char="ü"/>
            </a:pPr>
            <a:r>
              <a:rPr lang="pt-BR" sz="2400" dirty="0"/>
              <a:t>Morgan Stanley, MUFG, ABN AMRO, </a:t>
            </a:r>
            <a:r>
              <a:rPr lang="pt-BR" sz="2400" dirty="0" err="1"/>
              <a:t>Ccredit</a:t>
            </a:r>
            <a:r>
              <a:rPr lang="pt-BR" sz="2400" dirty="0"/>
              <a:t> </a:t>
            </a:r>
            <a:r>
              <a:rPr lang="pt-BR" sz="2400" dirty="0" err="1"/>
              <a:t>Agricole</a:t>
            </a:r>
            <a:r>
              <a:rPr lang="pt-BR" sz="2400" dirty="0"/>
              <a:t> CIB, Lloyds </a:t>
            </a:r>
            <a:r>
              <a:rPr lang="pt-BR" sz="2400" dirty="0" err="1"/>
              <a:t>Securities</a:t>
            </a:r>
            <a:r>
              <a:rPr lang="pt-BR" sz="2400" dirty="0"/>
              <a:t>, </a:t>
            </a:r>
            <a:r>
              <a:rPr lang="pt-BR" sz="2400" dirty="0" err="1"/>
              <a:t>Multi-Banco</a:t>
            </a:r>
            <a:r>
              <a:rPr lang="pt-BR" sz="2400" dirty="0"/>
              <a:t> </a:t>
            </a:r>
            <a:r>
              <a:rPr lang="pt-BR" sz="2400" dirty="0" err="1"/>
              <a:t>Secutiries</a:t>
            </a:r>
            <a:r>
              <a:rPr lang="pt-BR" sz="2400" dirty="0"/>
              <a:t>, </a:t>
            </a:r>
            <a:r>
              <a:rPr lang="pt-BR" sz="2400" dirty="0" err="1"/>
              <a:t>Siebert</a:t>
            </a:r>
            <a:r>
              <a:rPr lang="pt-BR" sz="2400" dirty="0"/>
              <a:t> </a:t>
            </a:r>
            <a:r>
              <a:rPr lang="pt-BR" sz="2400" dirty="0" err="1"/>
              <a:t>Brandford</a:t>
            </a:r>
            <a:r>
              <a:rPr lang="pt-BR" sz="2400" dirty="0"/>
              <a:t> </a:t>
            </a:r>
            <a:r>
              <a:rPr lang="pt-BR" sz="2400" dirty="0" smtClean="0"/>
              <a:t>SH</a:t>
            </a:r>
            <a:r>
              <a:rPr lang="pt-BR" sz="2400" dirty="0"/>
              <a:t>.</a:t>
            </a:r>
            <a:endParaRPr lang="pt-BR" sz="2400" dirty="0" smtClean="0"/>
          </a:p>
        </p:txBody>
      </p:sp>
      <p:sp>
        <p:nvSpPr>
          <p:cNvPr id="14" name="CaixaDeTexto 13"/>
          <p:cNvSpPr txBox="1"/>
          <p:nvPr/>
        </p:nvSpPr>
        <p:spPr>
          <a:xfrm>
            <a:off x="6350001" y="1790219"/>
            <a:ext cx="5384800" cy="4154984"/>
          </a:xfrm>
          <a:prstGeom prst="rect">
            <a:avLst/>
          </a:prstGeom>
          <a:solidFill>
            <a:srgbClr val="002060">
              <a:alpha val="7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2400" dirty="0">
                <a:solidFill>
                  <a:schemeClr val="bg1"/>
                </a:solidFill>
              </a:rPr>
              <a:t>Case </a:t>
            </a:r>
            <a:r>
              <a:rPr lang="pt-BR" sz="2400" dirty="0" smtClean="0">
                <a:solidFill>
                  <a:schemeClr val="bg1"/>
                </a:solidFill>
              </a:rPr>
              <a:t>2 – SUZANO PAPEL E CELULOSE</a:t>
            </a:r>
          </a:p>
          <a:p>
            <a:r>
              <a:rPr lang="pt-BR" sz="2400" dirty="0" smtClean="0">
                <a:solidFill>
                  <a:schemeClr val="bg1"/>
                </a:solidFill>
              </a:rPr>
              <a:t>2016</a:t>
            </a:r>
            <a:endParaRPr lang="pt-BR" sz="2400" dirty="0">
              <a:solidFill>
                <a:schemeClr val="bg1"/>
              </a:solidFill>
            </a:endParaRPr>
          </a:p>
          <a:p>
            <a:r>
              <a:rPr lang="pt-BR" sz="2400" dirty="0" err="1" smtClean="0">
                <a:solidFill>
                  <a:schemeClr val="bg1"/>
                </a:solidFill>
              </a:rPr>
              <a:t>Risk</a:t>
            </a:r>
            <a:r>
              <a:rPr lang="pt-BR" sz="2400" dirty="0" smtClean="0">
                <a:solidFill>
                  <a:schemeClr val="bg1"/>
                </a:solidFill>
              </a:rPr>
              <a:t> </a:t>
            </a:r>
            <a:r>
              <a:rPr lang="pt-BR" sz="2400" dirty="0" err="1" smtClean="0">
                <a:solidFill>
                  <a:schemeClr val="bg1"/>
                </a:solidFill>
              </a:rPr>
              <a:t>Brazil</a:t>
            </a:r>
            <a:r>
              <a:rPr lang="pt-BR" sz="2400" dirty="0" smtClean="0">
                <a:solidFill>
                  <a:schemeClr val="bg1"/>
                </a:solidFill>
              </a:rPr>
              <a:t> – </a:t>
            </a:r>
            <a:r>
              <a:rPr lang="pt-BR" sz="2400" dirty="0" err="1" smtClean="0">
                <a:solidFill>
                  <a:schemeClr val="bg1"/>
                </a:solidFill>
              </a:rPr>
              <a:t>Not</a:t>
            </a:r>
            <a:r>
              <a:rPr lang="pt-BR" sz="2400" dirty="0" smtClean="0">
                <a:solidFill>
                  <a:schemeClr val="bg1"/>
                </a:solidFill>
              </a:rPr>
              <a:t> </a:t>
            </a:r>
            <a:r>
              <a:rPr lang="pt-BR" sz="2400" dirty="0" err="1" smtClean="0">
                <a:solidFill>
                  <a:schemeClr val="bg1"/>
                </a:solidFill>
              </a:rPr>
              <a:t>Investment</a:t>
            </a:r>
            <a:r>
              <a:rPr lang="pt-BR" sz="2400" dirty="0" smtClean="0">
                <a:solidFill>
                  <a:schemeClr val="bg1"/>
                </a:solidFill>
              </a:rPr>
              <a:t> Grade</a:t>
            </a:r>
            <a:endParaRPr lang="pt-BR" sz="2400" dirty="0">
              <a:solidFill>
                <a:schemeClr val="bg1"/>
              </a:solidFill>
            </a:endParaRPr>
          </a:p>
          <a:p>
            <a:r>
              <a:rPr lang="pt-BR" sz="2400" dirty="0" err="1" smtClean="0">
                <a:solidFill>
                  <a:schemeClr val="bg1"/>
                </a:solidFill>
              </a:rPr>
              <a:t>Amount</a:t>
            </a:r>
            <a:r>
              <a:rPr lang="pt-BR" sz="2400" dirty="0" smtClean="0">
                <a:solidFill>
                  <a:schemeClr val="bg1"/>
                </a:solidFill>
              </a:rPr>
              <a:t>: USD 500 </a:t>
            </a:r>
            <a:r>
              <a:rPr lang="pt-BR" sz="2400" dirty="0" err="1" smtClean="0">
                <a:solidFill>
                  <a:schemeClr val="bg1"/>
                </a:solidFill>
              </a:rPr>
              <a:t>millions</a:t>
            </a:r>
            <a:r>
              <a:rPr lang="pt-BR" sz="2400" dirty="0" smtClean="0">
                <a:solidFill>
                  <a:schemeClr val="bg1"/>
                </a:solidFill>
              </a:rPr>
              <a:t> </a:t>
            </a:r>
            <a:endParaRPr lang="pt-BR" sz="2400" dirty="0" smtClean="0">
              <a:solidFill>
                <a:schemeClr val="bg1"/>
              </a:solidFill>
            </a:endParaRPr>
          </a:p>
          <a:p>
            <a:r>
              <a:rPr lang="pt-BR" sz="2400" dirty="0" smtClean="0">
                <a:solidFill>
                  <a:schemeClr val="bg1"/>
                </a:solidFill>
              </a:rPr>
              <a:t>Tenor: </a:t>
            </a:r>
            <a:r>
              <a:rPr lang="pt-BR" sz="2400" dirty="0" smtClean="0">
                <a:solidFill>
                  <a:schemeClr val="bg1"/>
                </a:solidFill>
              </a:rPr>
              <a:t>10 </a:t>
            </a:r>
            <a:r>
              <a:rPr lang="pt-BR" sz="2400" dirty="0" err="1" smtClean="0">
                <a:solidFill>
                  <a:schemeClr val="bg1"/>
                </a:solidFill>
              </a:rPr>
              <a:t>years</a:t>
            </a:r>
            <a:endParaRPr lang="pt-BR" sz="2400" dirty="0" smtClean="0">
              <a:solidFill>
                <a:schemeClr val="bg1"/>
              </a:solidFill>
            </a:endParaRPr>
          </a:p>
          <a:p>
            <a:r>
              <a:rPr lang="pt-BR" sz="2400" dirty="0" err="1" smtClean="0">
                <a:solidFill>
                  <a:schemeClr val="bg1"/>
                </a:solidFill>
              </a:rPr>
              <a:t>Yield</a:t>
            </a:r>
            <a:r>
              <a:rPr lang="pt-BR" sz="2400" dirty="0" smtClean="0">
                <a:solidFill>
                  <a:schemeClr val="bg1"/>
                </a:solidFill>
              </a:rPr>
              <a:t>: 5,875%</a:t>
            </a:r>
          </a:p>
          <a:p>
            <a:r>
              <a:rPr lang="pt-BR" sz="2400" dirty="0"/>
              <a:t>Bank: </a:t>
            </a:r>
            <a:r>
              <a:rPr lang="pt-BR" sz="2400" dirty="0" err="1"/>
              <a:t>structuring</a:t>
            </a:r>
            <a:r>
              <a:rPr lang="pt-BR" sz="2400" dirty="0"/>
              <a:t> </a:t>
            </a:r>
            <a:r>
              <a:rPr lang="pt-BR" sz="2400" dirty="0" err="1"/>
              <a:t>and</a:t>
            </a:r>
            <a:r>
              <a:rPr lang="pt-BR" sz="2400" dirty="0"/>
              <a:t> </a:t>
            </a:r>
            <a:r>
              <a:rPr lang="pt-BR" sz="2400" dirty="0" err="1"/>
              <a:t>distribution</a:t>
            </a:r>
            <a:endParaRPr lang="pt-BR" sz="2400" dirty="0"/>
          </a:p>
          <a:p>
            <a:pPr marL="342900" indent="-342900">
              <a:buFont typeface="Wingdings" panose="05000000000000000000" pitchFamily="2" charset="2"/>
              <a:buChar char="ü"/>
            </a:pPr>
            <a:r>
              <a:rPr lang="pt-BR" sz="2400" dirty="0" smtClean="0"/>
              <a:t>Banco do Brasil </a:t>
            </a:r>
            <a:r>
              <a:rPr lang="pt-BR" sz="2400" dirty="0" err="1"/>
              <a:t>Securities</a:t>
            </a:r>
            <a:r>
              <a:rPr lang="pt-BR" sz="2400" dirty="0"/>
              <a:t> / Bradesco BBI / BTG Pactual / Itaú BBA / JP Morgan / Santander</a:t>
            </a:r>
            <a:endParaRPr lang="pt-BR" sz="2400" dirty="0">
              <a:solidFill>
                <a:schemeClr val="bg1"/>
              </a:solidFill>
            </a:endParaRPr>
          </a:p>
          <a:p>
            <a:endParaRPr lang="pt-BR" sz="2400" dirty="0">
              <a:solidFill>
                <a:schemeClr val="bg1"/>
              </a:solidFill>
            </a:endParaRPr>
          </a:p>
        </p:txBody>
      </p:sp>
      <p:grpSp>
        <p:nvGrpSpPr>
          <p:cNvPr id="15" name="Agrupar 14"/>
          <p:cNvGrpSpPr/>
          <p:nvPr/>
        </p:nvGrpSpPr>
        <p:grpSpPr>
          <a:xfrm>
            <a:off x="0" y="100016"/>
            <a:ext cx="2159000" cy="1511300"/>
            <a:chOff x="2281847" y="1167421"/>
            <a:chExt cx="2478266" cy="2136697"/>
          </a:xfrm>
        </p:grpSpPr>
        <p:sp>
          <p:nvSpPr>
            <p:cNvPr id="16" name="Hexágono 15"/>
            <p:cNvSpPr/>
            <p:nvPr/>
          </p:nvSpPr>
          <p:spPr>
            <a:xfrm>
              <a:off x="2281847" y="1167421"/>
              <a:ext cx="2478266" cy="2136697"/>
            </a:xfrm>
            <a:prstGeom prst="hexagon">
              <a:avLst>
                <a:gd name="adj" fmla="val 25000"/>
                <a:gd name="vf" fmla="val 115470"/>
              </a:avLst>
            </a:prstGeom>
          </p:spPr>
          <p:style>
            <a:lnRef idx="2">
              <a:schemeClr val="accent1">
                <a:alpha val="90000"/>
                <a:hueOff val="0"/>
                <a:satOff val="0"/>
                <a:lumOff val="0"/>
                <a:alphaOff val="-4000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sp>
        <p:sp>
          <p:nvSpPr>
            <p:cNvPr id="17" name="Hexágono 4"/>
            <p:cNvSpPr txBox="1"/>
            <p:nvPr/>
          </p:nvSpPr>
          <p:spPr>
            <a:xfrm>
              <a:off x="2666427" y="1498996"/>
              <a:ext cx="1709106" cy="1473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algn="ctr" defTabSz="1822450">
                <a:lnSpc>
                  <a:spcPct val="90000"/>
                </a:lnSpc>
                <a:spcBef>
                  <a:spcPct val="0"/>
                </a:spcBef>
                <a:spcAft>
                  <a:spcPct val="35000"/>
                </a:spcAft>
              </a:pPr>
              <a:r>
                <a:rPr lang="pt-BR" sz="3200" dirty="0"/>
                <a:t>1st</a:t>
              </a:r>
            </a:p>
            <a:p>
              <a:pPr lvl="0" algn="ctr" defTabSz="1822450">
                <a:lnSpc>
                  <a:spcPct val="90000"/>
                </a:lnSpc>
                <a:spcBef>
                  <a:spcPct val="0"/>
                </a:spcBef>
                <a:spcAft>
                  <a:spcPct val="35000"/>
                </a:spcAft>
              </a:pPr>
              <a:r>
                <a:rPr lang="pt-BR" sz="3200" kern="1200" dirty="0" smtClean="0"/>
                <a:t>Context </a:t>
              </a:r>
            </a:p>
          </p:txBody>
        </p:sp>
      </p:grpSp>
      <p:sp>
        <p:nvSpPr>
          <p:cNvPr id="18" name="CaixaDeTexto 17"/>
          <p:cNvSpPr txBox="1"/>
          <p:nvPr/>
        </p:nvSpPr>
        <p:spPr>
          <a:xfrm>
            <a:off x="2253445" y="277389"/>
            <a:ext cx="8344903" cy="120032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solidFill>
                  <a:schemeClr val="tx1"/>
                </a:solidFill>
              </a:rPr>
              <a:t>Large </a:t>
            </a:r>
            <a:r>
              <a:rPr lang="en-US" sz="2400" dirty="0" err="1">
                <a:solidFill>
                  <a:schemeClr val="tx1"/>
                </a:solidFill>
              </a:rPr>
              <a:t>agroindustries</a:t>
            </a:r>
            <a:r>
              <a:rPr lang="en-US" sz="2400" dirty="0">
                <a:solidFill>
                  <a:schemeClr val="tx1"/>
                </a:solidFill>
              </a:rPr>
              <a:t> with access to the international capital market and with natural hedge, that is, able to take on debt in foreign currency.</a:t>
            </a:r>
            <a:endParaRPr lang="pt-BR" sz="2400" dirty="0">
              <a:solidFill>
                <a:schemeClr val="tx1"/>
              </a:solidFill>
            </a:endParaRPr>
          </a:p>
        </p:txBody>
      </p:sp>
      <p:pic>
        <p:nvPicPr>
          <p:cNvPr id="2" name="Imagem 1"/>
          <p:cNvPicPr>
            <a:picLocks noChangeAspect="1"/>
          </p:cNvPicPr>
          <p:nvPr/>
        </p:nvPicPr>
        <p:blipFill>
          <a:blip r:embed="rId5"/>
          <a:stretch>
            <a:fillRect/>
          </a:stretch>
        </p:blipFill>
        <p:spPr>
          <a:xfrm>
            <a:off x="10933384" y="334541"/>
            <a:ext cx="835224" cy="823031"/>
          </a:xfrm>
          <a:prstGeom prst="rect">
            <a:avLst/>
          </a:prstGeom>
        </p:spPr>
      </p:pic>
    </p:spTree>
    <p:extLst>
      <p:ext uri="{BB962C8B-B14F-4D97-AF65-F5344CB8AC3E}">
        <p14:creationId xmlns:p14="http://schemas.microsoft.com/office/powerpoint/2010/main" val="1341383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69907"/>
          </a:xfrm>
          <a:prstGeom prst="rect">
            <a:avLst/>
          </a:prstGeom>
        </p:spPr>
      </p:pic>
      <p:grpSp>
        <p:nvGrpSpPr>
          <p:cNvPr id="8" name="Agrupar 7"/>
          <p:cNvGrpSpPr/>
          <p:nvPr/>
        </p:nvGrpSpPr>
        <p:grpSpPr>
          <a:xfrm>
            <a:off x="0" y="147037"/>
            <a:ext cx="2229169" cy="1803042"/>
            <a:chOff x="4393224" y="2335408"/>
            <a:chExt cx="2478266" cy="2136697"/>
          </a:xfrm>
        </p:grpSpPr>
        <p:sp>
          <p:nvSpPr>
            <p:cNvPr id="9" name="Hexágono 8"/>
            <p:cNvSpPr/>
            <p:nvPr/>
          </p:nvSpPr>
          <p:spPr>
            <a:xfrm>
              <a:off x="4393224" y="2335408"/>
              <a:ext cx="2478266" cy="2136697"/>
            </a:xfrm>
            <a:prstGeom prst="hexagon">
              <a:avLst>
                <a:gd name="adj" fmla="val 25000"/>
                <a:gd name="vf" fmla="val 115470"/>
              </a:avLst>
            </a:prstGeom>
          </p:spPr>
          <p:style>
            <a:lnRef idx="2">
              <a:schemeClr val="accent1">
                <a:alpha val="90000"/>
                <a:hueOff val="0"/>
                <a:satOff val="0"/>
                <a:lumOff val="0"/>
                <a:alphaOff val="-2000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sp>
        <p:sp>
          <p:nvSpPr>
            <p:cNvPr id="10" name="Hexágono 4"/>
            <p:cNvSpPr txBox="1"/>
            <p:nvPr/>
          </p:nvSpPr>
          <p:spPr>
            <a:xfrm>
              <a:off x="4777804" y="2666983"/>
              <a:ext cx="1709106" cy="1473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algn="ctr" defTabSz="1822450">
                <a:lnSpc>
                  <a:spcPct val="90000"/>
                </a:lnSpc>
                <a:spcBef>
                  <a:spcPct val="0"/>
                </a:spcBef>
                <a:spcAft>
                  <a:spcPct val="35000"/>
                </a:spcAft>
              </a:pPr>
              <a:r>
                <a:rPr lang="pt-BR" sz="3200" dirty="0"/>
                <a:t>2nd</a:t>
              </a:r>
            </a:p>
            <a:p>
              <a:pPr lvl="0" algn="ctr" defTabSz="1822450">
                <a:lnSpc>
                  <a:spcPct val="90000"/>
                </a:lnSpc>
                <a:spcBef>
                  <a:spcPct val="0"/>
                </a:spcBef>
                <a:spcAft>
                  <a:spcPct val="35000"/>
                </a:spcAft>
              </a:pPr>
              <a:r>
                <a:rPr lang="pt-BR" sz="3200" kern="1200" dirty="0" smtClean="0"/>
                <a:t>Context </a:t>
              </a:r>
            </a:p>
          </p:txBody>
        </p:sp>
      </p:grpSp>
      <p:sp>
        <p:nvSpPr>
          <p:cNvPr id="6" name="CaixaDeTexto 5"/>
          <p:cNvSpPr txBox="1"/>
          <p:nvPr/>
        </p:nvSpPr>
        <p:spPr>
          <a:xfrm>
            <a:off x="2333088" y="382143"/>
            <a:ext cx="7957131" cy="120032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solidFill>
                  <a:schemeClr val="tx1"/>
                </a:solidFill>
              </a:rPr>
              <a:t>Medium and large </a:t>
            </a:r>
            <a:r>
              <a:rPr lang="en-US" sz="2400" dirty="0" smtClean="0">
                <a:solidFill>
                  <a:schemeClr val="tx1"/>
                </a:solidFill>
              </a:rPr>
              <a:t>producers, </a:t>
            </a:r>
            <a:r>
              <a:rPr lang="en-US" sz="2400" dirty="0">
                <a:solidFill>
                  <a:schemeClr val="tx1"/>
                </a:solidFill>
              </a:rPr>
              <a:t>access rural credit via SFN, do not access capital markets and do not assume debt in foreign currency.</a:t>
            </a:r>
            <a:endParaRPr lang="pt-BR" sz="2400" dirty="0">
              <a:solidFill>
                <a:schemeClr val="tx1"/>
              </a:solidFill>
            </a:endParaRPr>
          </a:p>
        </p:txBody>
      </p:sp>
      <p:sp>
        <p:nvSpPr>
          <p:cNvPr id="13" name="CaixaDeTexto 12"/>
          <p:cNvSpPr txBox="1"/>
          <p:nvPr/>
        </p:nvSpPr>
        <p:spPr>
          <a:xfrm>
            <a:off x="6141145" y="2900083"/>
            <a:ext cx="5975613" cy="3108543"/>
          </a:xfrm>
          <a:prstGeom prst="rect">
            <a:avLst/>
          </a:prstGeom>
          <a:solidFill>
            <a:srgbClr val="002060">
              <a:alpha val="7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2800" b="1" u="sng" dirty="0" err="1">
                <a:solidFill>
                  <a:schemeClr val="bg1"/>
                </a:solidFill>
              </a:rPr>
              <a:t>Raising</a:t>
            </a:r>
            <a:r>
              <a:rPr lang="pt-BR" sz="2800" b="1" u="sng" dirty="0">
                <a:solidFill>
                  <a:schemeClr val="bg1"/>
                </a:solidFill>
              </a:rPr>
              <a:t> </a:t>
            </a:r>
            <a:r>
              <a:rPr lang="pt-BR" sz="2800" b="1" u="sng" dirty="0" err="1" smtClean="0">
                <a:solidFill>
                  <a:schemeClr val="bg1"/>
                </a:solidFill>
              </a:rPr>
              <a:t>Funds</a:t>
            </a:r>
            <a:r>
              <a:rPr lang="pt-BR" sz="2800" b="1" u="sng" dirty="0" smtClean="0">
                <a:solidFill>
                  <a:schemeClr val="bg1"/>
                </a:solidFill>
              </a:rPr>
              <a:t> -  </a:t>
            </a:r>
            <a:r>
              <a:rPr lang="pt-BR" sz="2800" b="1" u="sng" dirty="0" err="1" smtClean="0">
                <a:solidFill>
                  <a:schemeClr val="bg1"/>
                </a:solidFill>
              </a:rPr>
              <a:t>S</a:t>
            </a:r>
            <a:r>
              <a:rPr lang="pt-BR" sz="2800" b="1" u="sng" dirty="0" err="1" smtClean="0"/>
              <a:t>ubsidized</a:t>
            </a:r>
            <a:r>
              <a:rPr lang="pt-BR" sz="2800" b="1" u="sng" dirty="0" smtClean="0"/>
              <a:t> (</a:t>
            </a:r>
            <a:r>
              <a:rPr lang="pt-BR" sz="2800" b="1" u="sng" dirty="0" smtClean="0">
                <a:solidFill>
                  <a:schemeClr val="bg1"/>
                </a:solidFill>
              </a:rPr>
              <a:t>GCF)</a:t>
            </a:r>
          </a:p>
          <a:p>
            <a:endParaRPr lang="pt-BR" sz="2400" b="1" u="sng" dirty="0" smtClean="0">
              <a:solidFill>
                <a:schemeClr val="bg1"/>
              </a:solidFill>
            </a:endParaRPr>
          </a:p>
          <a:p>
            <a:pPr marL="342900" indent="-342900">
              <a:buFont typeface="Wingdings" panose="05000000000000000000" pitchFamily="2" charset="2"/>
              <a:buChar char="ü"/>
            </a:pPr>
            <a:r>
              <a:rPr lang="pt-BR" sz="2400" dirty="0" smtClean="0">
                <a:solidFill>
                  <a:schemeClr val="bg1"/>
                </a:solidFill>
              </a:rPr>
              <a:t>USD 0,75% </a:t>
            </a:r>
            <a:r>
              <a:rPr lang="pt-BR" sz="2400" dirty="0" err="1" smtClean="0">
                <a:solidFill>
                  <a:schemeClr val="bg1"/>
                </a:solidFill>
              </a:rPr>
              <a:t>p.a</a:t>
            </a:r>
            <a:r>
              <a:rPr lang="pt-BR" sz="2400" dirty="0" smtClean="0">
                <a:solidFill>
                  <a:schemeClr val="bg1"/>
                </a:solidFill>
              </a:rPr>
              <a:t>. = BRL 3,90% </a:t>
            </a:r>
            <a:r>
              <a:rPr lang="pt-BR" sz="2400" dirty="0" err="1" smtClean="0">
                <a:solidFill>
                  <a:schemeClr val="bg1"/>
                </a:solidFill>
              </a:rPr>
              <a:t>p.a</a:t>
            </a:r>
            <a:r>
              <a:rPr lang="pt-BR" sz="2400" dirty="0" smtClean="0">
                <a:solidFill>
                  <a:schemeClr val="bg1"/>
                </a:solidFill>
              </a:rPr>
              <a:t>. (60% Selic)</a:t>
            </a:r>
          </a:p>
          <a:p>
            <a:pPr marL="342900" indent="-342900">
              <a:buFont typeface="Wingdings" panose="05000000000000000000" pitchFamily="2" charset="2"/>
              <a:buChar char="ü"/>
            </a:pPr>
            <a:endParaRPr lang="pt-BR" sz="2400" dirty="0" smtClean="0">
              <a:solidFill>
                <a:schemeClr val="bg1"/>
              </a:solidFill>
            </a:endParaRPr>
          </a:p>
          <a:p>
            <a:pPr marL="342900" indent="-342900">
              <a:buFont typeface="Wingdings" panose="05000000000000000000" pitchFamily="2" charset="2"/>
              <a:buChar char="ü"/>
            </a:pPr>
            <a:r>
              <a:rPr lang="pt-BR" sz="2400" dirty="0" smtClean="0">
                <a:solidFill>
                  <a:schemeClr val="bg1"/>
                </a:solidFill>
              </a:rPr>
              <a:t>BRL 3,90% </a:t>
            </a:r>
            <a:r>
              <a:rPr lang="pt-BR" sz="2400" dirty="0" err="1" smtClean="0">
                <a:solidFill>
                  <a:schemeClr val="bg1"/>
                </a:solidFill>
              </a:rPr>
              <a:t>p.a</a:t>
            </a:r>
            <a:r>
              <a:rPr lang="pt-BR" sz="2400" dirty="0" smtClean="0">
                <a:solidFill>
                  <a:schemeClr val="bg1"/>
                </a:solidFill>
              </a:rPr>
              <a:t>. + spread = </a:t>
            </a:r>
            <a:r>
              <a:rPr lang="pt-BR" sz="2400" b="1" u="sng" dirty="0" smtClean="0">
                <a:solidFill>
                  <a:schemeClr val="bg1"/>
                </a:solidFill>
              </a:rPr>
              <a:t>BRL 7,9% </a:t>
            </a:r>
            <a:r>
              <a:rPr lang="pt-BR" sz="2400" b="1" u="sng" dirty="0" err="1">
                <a:solidFill>
                  <a:schemeClr val="bg1"/>
                </a:solidFill>
              </a:rPr>
              <a:t>p</a:t>
            </a:r>
            <a:r>
              <a:rPr lang="pt-BR" sz="2400" b="1" u="sng" dirty="0" err="1" smtClean="0">
                <a:solidFill>
                  <a:schemeClr val="bg1"/>
                </a:solidFill>
              </a:rPr>
              <a:t>.a</a:t>
            </a:r>
            <a:r>
              <a:rPr lang="pt-BR" sz="2400" b="1" u="sng" dirty="0" smtClean="0">
                <a:solidFill>
                  <a:schemeClr val="bg1"/>
                </a:solidFill>
              </a:rPr>
              <a:t> </a:t>
            </a:r>
            <a:r>
              <a:rPr lang="pt-BR" sz="2400" dirty="0" smtClean="0">
                <a:solidFill>
                  <a:schemeClr val="bg1"/>
                </a:solidFill>
              </a:rPr>
              <a:t> </a:t>
            </a:r>
            <a:r>
              <a:rPr lang="pt-BR" sz="2400" dirty="0" smtClean="0">
                <a:solidFill>
                  <a:schemeClr val="bg1"/>
                </a:solidFill>
              </a:rPr>
              <a:t>(121% Selic)</a:t>
            </a:r>
          </a:p>
          <a:p>
            <a:r>
              <a:rPr lang="pt-BR" sz="2400" dirty="0" smtClean="0">
                <a:solidFill>
                  <a:schemeClr val="bg1"/>
                </a:solidFill>
              </a:rPr>
              <a:t> </a:t>
            </a:r>
          </a:p>
          <a:p>
            <a:endParaRPr lang="pt-BR" sz="2400" dirty="0" smtClean="0"/>
          </a:p>
        </p:txBody>
      </p:sp>
      <p:sp>
        <p:nvSpPr>
          <p:cNvPr id="14" name="CaixaDeTexto 13"/>
          <p:cNvSpPr txBox="1"/>
          <p:nvPr/>
        </p:nvSpPr>
        <p:spPr>
          <a:xfrm>
            <a:off x="90290" y="2916668"/>
            <a:ext cx="5975613" cy="3108543"/>
          </a:xfrm>
          <a:prstGeom prst="rect">
            <a:avLst/>
          </a:prstGeom>
          <a:solidFill>
            <a:srgbClr val="002060">
              <a:alpha val="7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2800" b="1" u="sng" dirty="0" err="1" smtClean="0">
                <a:solidFill>
                  <a:schemeClr val="bg1"/>
                </a:solidFill>
              </a:rPr>
              <a:t>Raising</a:t>
            </a:r>
            <a:r>
              <a:rPr lang="pt-BR" sz="2800" b="1" u="sng" dirty="0" smtClean="0">
                <a:solidFill>
                  <a:schemeClr val="bg1"/>
                </a:solidFill>
              </a:rPr>
              <a:t> </a:t>
            </a:r>
            <a:r>
              <a:rPr lang="pt-BR" sz="2800" b="1" u="sng" dirty="0" err="1" smtClean="0">
                <a:solidFill>
                  <a:schemeClr val="bg1"/>
                </a:solidFill>
              </a:rPr>
              <a:t>Funds</a:t>
            </a:r>
            <a:r>
              <a:rPr lang="pt-BR" sz="2800" b="1" u="sng" dirty="0" smtClean="0">
                <a:solidFill>
                  <a:schemeClr val="bg1"/>
                </a:solidFill>
              </a:rPr>
              <a:t> – Capital </a:t>
            </a:r>
            <a:r>
              <a:rPr lang="pt-BR" sz="2800" b="1" u="sng" dirty="0" err="1" smtClean="0">
                <a:solidFill>
                  <a:schemeClr val="bg1"/>
                </a:solidFill>
              </a:rPr>
              <a:t>Markets</a:t>
            </a:r>
            <a:endParaRPr lang="pt-BR" sz="2800" b="1" u="sng" dirty="0" smtClean="0">
              <a:solidFill>
                <a:schemeClr val="bg1"/>
              </a:solidFill>
            </a:endParaRPr>
          </a:p>
          <a:p>
            <a:endParaRPr lang="pt-BR" sz="2400" b="1" u="sng" dirty="0" smtClean="0">
              <a:solidFill>
                <a:schemeClr val="bg1"/>
              </a:solidFill>
            </a:endParaRPr>
          </a:p>
          <a:p>
            <a:pPr marL="342900" indent="-342900">
              <a:buFont typeface="Wingdings" panose="05000000000000000000" pitchFamily="2" charset="2"/>
              <a:buChar char="ü"/>
            </a:pPr>
            <a:r>
              <a:rPr lang="pt-BR" sz="2400" dirty="0" smtClean="0">
                <a:solidFill>
                  <a:schemeClr val="bg1"/>
                </a:solidFill>
              </a:rPr>
              <a:t>USD 5,50 % </a:t>
            </a:r>
            <a:r>
              <a:rPr lang="pt-BR" sz="2400" dirty="0" err="1" smtClean="0">
                <a:solidFill>
                  <a:schemeClr val="bg1"/>
                </a:solidFill>
              </a:rPr>
              <a:t>p.a</a:t>
            </a:r>
            <a:r>
              <a:rPr lang="pt-BR" sz="2400" dirty="0" smtClean="0">
                <a:solidFill>
                  <a:schemeClr val="bg1"/>
                </a:solidFill>
              </a:rPr>
              <a:t>. = BRL 9,75 % </a:t>
            </a:r>
            <a:r>
              <a:rPr lang="pt-BR" sz="2400" dirty="0" err="1" smtClean="0">
                <a:solidFill>
                  <a:schemeClr val="bg1"/>
                </a:solidFill>
              </a:rPr>
              <a:t>p.a</a:t>
            </a:r>
            <a:r>
              <a:rPr lang="pt-BR" sz="2400" dirty="0" smtClean="0">
                <a:solidFill>
                  <a:schemeClr val="bg1"/>
                </a:solidFill>
              </a:rPr>
              <a:t>. (150% Selic)</a:t>
            </a:r>
          </a:p>
          <a:p>
            <a:pPr marL="342900" indent="-342900">
              <a:buFont typeface="Wingdings" panose="05000000000000000000" pitchFamily="2" charset="2"/>
              <a:buChar char="ü"/>
            </a:pPr>
            <a:endParaRPr lang="pt-BR" sz="2400" dirty="0" smtClean="0">
              <a:solidFill>
                <a:schemeClr val="bg1"/>
              </a:solidFill>
            </a:endParaRPr>
          </a:p>
          <a:p>
            <a:pPr marL="342900" indent="-342900">
              <a:buFont typeface="Wingdings" panose="05000000000000000000" pitchFamily="2" charset="2"/>
              <a:buChar char="ü"/>
            </a:pPr>
            <a:r>
              <a:rPr lang="pt-BR" sz="2400" dirty="0" smtClean="0">
                <a:solidFill>
                  <a:schemeClr val="bg1"/>
                </a:solidFill>
              </a:rPr>
              <a:t>BRL 9,75% </a:t>
            </a:r>
            <a:r>
              <a:rPr lang="pt-BR" sz="2400" dirty="0" err="1" smtClean="0">
                <a:solidFill>
                  <a:schemeClr val="bg1"/>
                </a:solidFill>
              </a:rPr>
              <a:t>p.a</a:t>
            </a:r>
            <a:r>
              <a:rPr lang="pt-BR" sz="2400" dirty="0" smtClean="0">
                <a:solidFill>
                  <a:schemeClr val="bg1"/>
                </a:solidFill>
              </a:rPr>
              <a:t>. + spread = </a:t>
            </a:r>
            <a:r>
              <a:rPr lang="pt-BR" sz="2400" b="1" u="sng" dirty="0" smtClean="0">
                <a:solidFill>
                  <a:schemeClr val="bg1"/>
                </a:solidFill>
              </a:rPr>
              <a:t>BRL 12,75 % </a:t>
            </a:r>
            <a:r>
              <a:rPr lang="pt-BR" sz="2400" b="1" u="sng" dirty="0" err="1" smtClean="0">
                <a:solidFill>
                  <a:schemeClr val="bg1"/>
                </a:solidFill>
              </a:rPr>
              <a:t>p.a</a:t>
            </a:r>
            <a:r>
              <a:rPr lang="pt-BR" sz="2400" b="1" u="sng" dirty="0" smtClean="0">
                <a:solidFill>
                  <a:schemeClr val="bg1"/>
                </a:solidFill>
              </a:rPr>
              <a:t>.  </a:t>
            </a:r>
            <a:r>
              <a:rPr lang="pt-BR" sz="2400" dirty="0" smtClean="0">
                <a:solidFill>
                  <a:schemeClr val="bg1"/>
                </a:solidFill>
              </a:rPr>
              <a:t>(196% Selic)</a:t>
            </a:r>
          </a:p>
          <a:p>
            <a:endParaRPr lang="pt-BR" sz="2400" dirty="0" smtClean="0"/>
          </a:p>
        </p:txBody>
      </p:sp>
      <p:sp>
        <p:nvSpPr>
          <p:cNvPr id="15" name="CaixaDeTexto 14"/>
          <p:cNvSpPr txBox="1"/>
          <p:nvPr/>
        </p:nvSpPr>
        <p:spPr>
          <a:xfrm>
            <a:off x="3323846" y="1765704"/>
            <a:ext cx="5975613" cy="830997"/>
          </a:xfrm>
          <a:prstGeom prst="rect">
            <a:avLst/>
          </a:prstGeom>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pt-BR" sz="2400" dirty="0" smtClean="0">
                <a:solidFill>
                  <a:schemeClr val="bg1"/>
                </a:solidFill>
              </a:rPr>
              <a:t>Selic: 6,5% </a:t>
            </a:r>
            <a:r>
              <a:rPr lang="pt-BR" sz="2400" dirty="0" err="1" smtClean="0">
                <a:solidFill>
                  <a:schemeClr val="bg1"/>
                </a:solidFill>
              </a:rPr>
              <a:t>p.a</a:t>
            </a:r>
            <a:r>
              <a:rPr lang="pt-BR" sz="2400" dirty="0" smtClean="0">
                <a:solidFill>
                  <a:schemeClr val="bg1"/>
                </a:solidFill>
              </a:rPr>
              <a:t>.</a:t>
            </a:r>
          </a:p>
          <a:p>
            <a:pPr algn="ctr"/>
            <a:r>
              <a:rPr lang="pt-BR" sz="2400" dirty="0" err="1">
                <a:solidFill>
                  <a:schemeClr val="bg1"/>
                </a:solidFill>
              </a:rPr>
              <a:t>Cost</a:t>
            </a:r>
            <a:r>
              <a:rPr lang="pt-BR" sz="2400" dirty="0">
                <a:solidFill>
                  <a:schemeClr val="bg1"/>
                </a:solidFill>
              </a:rPr>
              <a:t> ABC </a:t>
            </a:r>
            <a:r>
              <a:rPr lang="pt-BR" sz="2400" dirty="0" err="1">
                <a:solidFill>
                  <a:schemeClr val="bg1"/>
                </a:solidFill>
              </a:rPr>
              <a:t>Financing</a:t>
            </a:r>
            <a:r>
              <a:rPr lang="pt-BR" sz="2400" dirty="0">
                <a:solidFill>
                  <a:schemeClr val="bg1"/>
                </a:solidFill>
              </a:rPr>
              <a:t>: </a:t>
            </a:r>
            <a:r>
              <a:rPr lang="pt-BR" sz="2400" dirty="0" smtClean="0">
                <a:solidFill>
                  <a:schemeClr val="bg1"/>
                </a:solidFill>
              </a:rPr>
              <a:t>7,5% </a:t>
            </a:r>
            <a:r>
              <a:rPr lang="pt-BR" sz="2400" dirty="0" err="1" smtClean="0">
                <a:solidFill>
                  <a:schemeClr val="bg1"/>
                </a:solidFill>
              </a:rPr>
              <a:t>p.a</a:t>
            </a:r>
            <a:r>
              <a:rPr lang="pt-BR" sz="2400" dirty="0" smtClean="0">
                <a:solidFill>
                  <a:schemeClr val="bg1"/>
                </a:solidFill>
              </a:rPr>
              <a:t>. </a:t>
            </a:r>
            <a:endParaRPr lang="pt-BR" sz="2400" dirty="0" smtClean="0"/>
          </a:p>
        </p:txBody>
      </p:sp>
      <p:pic>
        <p:nvPicPr>
          <p:cNvPr id="11" name="Imagem 10"/>
          <p:cNvPicPr>
            <a:picLocks noChangeAspect="1"/>
          </p:cNvPicPr>
          <p:nvPr/>
        </p:nvPicPr>
        <p:blipFill>
          <a:blip r:embed="rId5"/>
          <a:stretch>
            <a:fillRect/>
          </a:stretch>
        </p:blipFill>
        <p:spPr>
          <a:xfrm>
            <a:off x="10766738" y="347367"/>
            <a:ext cx="835171" cy="823886"/>
          </a:xfrm>
          <a:prstGeom prst="rect">
            <a:avLst/>
          </a:prstGeom>
        </p:spPr>
      </p:pic>
    </p:spTree>
    <p:extLst>
      <p:ext uri="{BB962C8B-B14F-4D97-AF65-F5344CB8AC3E}">
        <p14:creationId xmlns:p14="http://schemas.microsoft.com/office/powerpoint/2010/main" val="1044514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274"/>
            <a:ext cx="12192000" cy="6858000"/>
          </a:xfrm>
          <a:prstGeom prst="rect">
            <a:avLst/>
          </a:prstGeom>
        </p:spPr>
      </p:pic>
      <p:grpSp>
        <p:nvGrpSpPr>
          <p:cNvPr id="8" name="Agrupar 7"/>
          <p:cNvGrpSpPr/>
          <p:nvPr/>
        </p:nvGrpSpPr>
        <p:grpSpPr>
          <a:xfrm>
            <a:off x="94367" y="100053"/>
            <a:ext cx="2158637" cy="1914486"/>
            <a:chOff x="2281847" y="3508475"/>
            <a:chExt cx="2478266" cy="2136697"/>
          </a:xfrm>
        </p:grpSpPr>
        <p:sp>
          <p:nvSpPr>
            <p:cNvPr id="9" name="Hexágono 8"/>
            <p:cNvSpPr/>
            <p:nvPr/>
          </p:nvSpPr>
          <p:spPr>
            <a:xfrm>
              <a:off x="2281847" y="3508475"/>
              <a:ext cx="2478266" cy="2136697"/>
            </a:xfrm>
            <a:prstGeom prst="hexagon">
              <a:avLst>
                <a:gd name="adj" fmla="val 25000"/>
                <a:gd name="vf" fmla="val 115470"/>
              </a:avLst>
            </a:prstGeom>
          </p:spPr>
          <p:style>
            <a:lnRef idx="2">
              <a:schemeClr val="accent1">
                <a:alpha val="90000"/>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10" name="Hexágono 4"/>
            <p:cNvSpPr txBox="1"/>
            <p:nvPr/>
          </p:nvSpPr>
          <p:spPr>
            <a:xfrm>
              <a:off x="2666427" y="3840050"/>
              <a:ext cx="1709106" cy="1473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2070" rIns="0" bIns="52070" numCol="1" spcCol="1270" anchor="ctr" anchorCtr="0">
              <a:noAutofit/>
            </a:bodyPr>
            <a:lstStyle/>
            <a:p>
              <a:pPr lvl="0" algn="ctr" defTabSz="1822450">
                <a:lnSpc>
                  <a:spcPct val="90000"/>
                </a:lnSpc>
                <a:spcBef>
                  <a:spcPct val="0"/>
                </a:spcBef>
                <a:spcAft>
                  <a:spcPct val="35000"/>
                </a:spcAft>
              </a:pPr>
              <a:r>
                <a:rPr lang="pt-BR" sz="3200" kern="1200" dirty="0" smtClean="0"/>
                <a:t>3rd</a:t>
              </a:r>
            </a:p>
            <a:p>
              <a:pPr lvl="0" algn="ctr" defTabSz="1822450">
                <a:lnSpc>
                  <a:spcPct val="90000"/>
                </a:lnSpc>
                <a:spcBef>
                  <a:spcPct val="0"/>
                </a:spcBef>
                <a:spcAft>
                  <a:spcPct val="35000"/>
                </a:spcAft>
              </a:pPr>
              <a:r>
                <a:rPr lang="pt-BR" sz="3200" dirty="0" smtClean="0"/>
                <a:t>Context</a:t>
              </a:r>
              <a:endParaRPr lang="pt-BR" sz="3200" kern="1200" dirty="0" smtClean="0"/>
            </a:p>
          </p:txBody>
        </p:sp>
      </p:grpSp>
      <p:sp>
        <p:nvSpPr>
          <p:cNvPr id="11" name="CaixaDeTexto 10"/>
          <p:cNvSpPr txBox="1"/>
          <p:nvPr/>
        </p:nvSpPr>
        <p:spPr>
          <a:xfrm>
            <a:off x="2371724" y="600327"/>
            <a:ext cx="8060163" cy="830997"/>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400" dirty="0">
                <a:solidFill>
                  <a:schemeClr val="tx1"/>
                </a:solidFill>
              </a:rPr>
              <a:t>Need to generate attractiveness for low carbon farming activities and forest recovery</a:t>
            </a:r>
            <a:endParaRPr lang="pt-BR" sz="2400" dirty="0">
              <a:solidFill>
                <a:schemeClr val="tx1"/>
              </a:solidFill>
            </a:endParaRPr>
          </a:p>
        </p:txBody>
      </p:sp>
      <p:sp>
        <p:nvSpPr>
          <p:cNvPr id="12" name="CaixaDeTexto 11"/>
          <p:cNvSpPr txBox="1"/>
          <p:nvPr/>
        </p:nvSpPr>
        <p:spPr>
          <a:xfrm>
            <a:off x="4572102" y="3510482"/>
            <a:ext cx="3186112" cy="1569660"/>
          </a:xfrm>
          <a:prstGeom prst="rect">
            <a:avLst/>
          </a:prstGeom>
          <a:solidFill>
            <a:srgbClr val="C00000"/>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400" dirty="0">
                <a:solidFill>
                  <a:schemeClr val="bg1"/>
                </a:solidFill>
              </a:rPr>
              <a:t>Final Cost of</a:t>
            </a:r>
          </a:p>
          <a:p>
            <a:pPr algn="ctr"/>
            <a:r>
              <a:rPr lang="en-US" sz="2400" dirty="0">
                <a:solidFill>
                  <a:schemeClr val="bg1"/>
                </a:solidFill>
              </a:rPr>
              <a:t>Target Financing</a:t>
            </a:r>
            <a:r>
              <a:rPr lang="pt-BR" sz="2400" dirty="0" smtClean="0">
                <a:solidFill>
                  <a:schemeClr val="bg1"/>
                </a:solidFill>
              </a:rPr>
              <a:t> </a:t>
            </a:r>
          </a:p>
          <a:p>
            <a:pPr algn="ctr"/>
            <a:r>
              <a:rPr lang="pt-BR" sz="2400" dirty="0" smtClean="0">
                <a:solidFill>
                  <a:schemeClr val="bg1"/>
                </a:solidFill>
              </a:rPr>
              <a:t>BRL 4,5 </a:t>
            </a:r>
            <a:r>
              <a:rPr lang="pt-BR" sz="2400" dirty="0">
                <a:solidFill>
                  <a:schemeClr val="bg1"/>
                </a:solidFill>
              </a:rPr>
              <a:t>% </a:t>
            </a:r>
            <a:r>
              <a:rPr lang="pt-BR" sz="2400" dirty="0" err="1" smtClean="0">
                <a:solidFill>
                  <a:schemeClr val="bg1"/>
                </a:solidFill>
              </a:rPr>
              <a:t>p.a</a:t>
            </a:r>
            <a:r>
              <a:rPr lang="pt-BR" sz="2400" dirty="0" smtClean="0">
                <a:solidFill>
                  <a:schemeClr val="bg1"/>
                </a:solidFill>
              </a:rPr>
              <a:t>.</a:t>
            </a:r>
          </a:p>
          <a:p>
            <a:pPr algn="ctr"/>
            <a:r>
              <a:rPr lang="pt-BR" sz="2400" dirty="0" smtClean="0">
                <a:solidFill>
                  <a:schemeClr val="bg1"/>
                </a:solidFill>
              </a:rPr>
              <a:t>BRL 5,5</a:t>
            </a:r>
            <a:r>
              <a:rPr lang="pt-BR" sz="2400" dirty="0">
                <a:solidFill>
                  <a:schemeClr val="bg1"/>
                </a:solidFill>
              </a:rPr>
              <a:t>% </a:t>
            </a:r>
            <a:r>
              <a:rPr lang="pt-BR" sz="2400" dirty="0" err="1" smtClean="0">
                <a:solidFill>
                  <a:schemeClr val="bg1"/>
                </a:solidFill>
              </a:rPr>
              <a:t>p.a</a:t>
            </a:r>
            <a:r>
              <a:rPr lang="pt-BR" sz="2400" dirty="0" smtClean="0">
                <a:solidFill>
                  <a:schemeClr val="bg1"/>
                </a:solidFill>
              </a:rPr>
              <a:t>. </a:t>
            </a:r>
            <a:endParaRPr lang="pt-BR" sz="2400" dirty="0" smtClean="0"/>
          </a:p>
        </p:txBody>
      </p:sp>
      <p:graphicFrame>
        <p:nvGraphicFramePr>
          <p:cNvPr id="3" name="Diagrama 2"/>
          <p:cNvGraphicFramePr/>
          <p:nvPr>
            <p:extLst>
              <p:ext uri="{D42A27DB-BD31-4B8C-83A1-F6EECF244321}">
                <p14:modId xmlns:p14="http://schemas.microsoft.com/office/powerpoint/2010/main" val="2869999329"/>
              </p:ext>
            </p:extLst>
          </p:nvPr>
        </p:nvGraphicFramePr>
        <p:xfrm>
          <a:off x="296684" y="2158119"/>
          <a:ext cx="11701662" cy="43098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Imagem 1"/>
          <p:cNvPicPr>
            <a:picLocks noChangeAspect="1"/>
          </p:cNvPicPr>
          <p:nvPr/>
        </p:nvPicPr>
        <p:blipFill>
          <a:blip r:embed="rId10"/>
          <a:stretch>
            <a:fillRect/>
          </a:stretch>
        </p:blipFill>
        <p:spPr>
          <a:xfrm>
            <a:off x="10894332" y="459826"/>
            <a:ext cx="835224" cy="823031"/>
          </a:xfrm>
          <a:prstGeom prst="rect">
            <a:avLst/>
          </a:prstGeom>
        </p:spPr>
      </p:pic>
    </p:spTree>
    <p:extLst>
      <p:ext uri="{BB962C8B-B14F-4D97-AF65-F5344CB8AC3E}">
        <p14:creationId xmlns:p14="http://schemas.microsoft.com/office/powerpoint/2010/main" val="3300524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Arredondado 3"/>
          <p:cNvSpPr/>
          <p:nvPr/>
        </p:nvSpPr>
        <p:spPr>
          <a:xfrm>
            <a:off x="942934" y="1427163"/>
            <a:ext cx="1643864" cy="64727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dirty="0"/>
              <a:t>Investor of</a:t>
            </a:r>
          </a:p>
          <a:p>
            <a:pPr algn="ctr"/>
            <a:r>
              <a:rPr lang="pt-BR" dirty="0" err="1"/>
              <a:t>Impact</a:t>
            </a:r>
            <a:endParaRPr lang="pt-BR" dirty="0"/>
          </a:p>
        </p:txBody>
      </p:sp>
      <p:cxnSp>
        <p:nvCxnSpPr>
          <p:cNvPr id="6" name="Conector reto 5"/>
          <p:cNvCxnSpPr/>
          <p:nvPr/>
        </p:nvCxnSpPr>
        <p:spPr>
          <a:xfrm flipH="1">
            <a:off x="4780875" y="723726"/>
            <a:ext cx="1" cy="600010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7" name="CaixaDeTexto 6"/>
          <p:cNvSpPr txBox="1"/>
          <p:nvPr/>
        </p:nvSpPr>
        <p:spPr>
          <a:xfrm>
            <a:off x="6044031" y="668449"/>
            <a:ext cx="1613043"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pt-BR" dirty="0" smtClean="0"/>
              <a:t>COUNTRY</a:t>
            </a:r>
            <a:endParaRPr lang="pt-BR" dirty="0"/>
          </a:p>
        </p:txBody>
      </p:sp>
      <p:sp>
        <p:nvSpPr>
          <p:cNvPr id="8" name="CaixaDeTexto 7"/>
          <p:cNvSpPr txBox="1"/>
          <p:nvPr/>
        </p:nvSpPr>
        <p:spPr>
          <a:xfrm>
            <a:off x="2055383" y="741275"/>
            <a:ext cx="1613043"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t-BR" dirty="0" smtClean="0"/>
              <a:t>OFFSHORE</a:t>
            </a:r>
            <a:endParaRPr lang="pt-BR" dirty="0"/>
          </a:p>
        </p:txBody>
      </p:sp>
      <p:sp>
        <p:nvSpPr>
          <p:cNvPr id="9" name="Retângulo Arredondado 8"/>
          <p:cNvSpPr/>
          <p:nvPr/>
        </p:nvSpPr>
        <p:spPr>
          <a:xfrm>
            <a:off x="942934" y="3052107"/>
            <a:ext cx="1643864" cy="64727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FI OFFSHORE</a:t>
            </a:r>
            <a:endParaRPr lang="pt-BR" dirty="0"/>
          </a:p>
        </p:txBody>
      </p:sp>
      <p:sp>
        <p:nvSpPr>
          <p:cNvPr id="10" name="Retângulo Arredondado 9"/>
          <p:cNvSpPr/>
          <p:nvPr/>
        </p:nvSpPr>
        <p:spPr>
          <a:xfrm>
            <a:off x="6752188" y="3052106"/>
            <a:ext cx="1762969" cy="647271"/>
          </a:xfrm>
          <a:prstGeom prst="round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pt-BR" dirty="0" smtClean="0"/>
              <a:t>FI</a:t>
            </a:r>
          </a:p>
        </p:txBody>
      </p:sp>
      <p:sp>
        <p:nvSpPr>
          <p:cNvPr id="11" name="Retângulo Arredondado 10"/>
          <p:cNvSpPr/>
          <p:nvPr/>
        </p:nvSpPr>
        <p:spPr>
          <a:xfrm>
            <a:off x="942933" y="4572037"/>
            <a:ext cx="1945913" cy="65518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600" dirty="0"/>
              <a:t>Purchase of </a:t>
            </a:r>
            <a:r>
              <a:rPr lang="pt-BR" sz="1600" dirty="0" smtClean="0"/>
              <a:t>Sovereign Bonds</a:t>
            </a:r>
            <a:endParaRPr lang="pt-BR" sz="1600" dirty="0"/>
          </a:p>
        </p:txBody>
      </p:sp>
      <p:sp>
        <p:nvSpPr>
          <p:cNvPr id="17" name="CaixaDeTexto 16"/>
          <p:cNvSpPr txBox="1"/>
          <p:nvPr/>
        </p:nvSpPr>
        <p:spPr>
          <a:xfrm>
            <a:off x="1728683" y="2315464"/>
            <a:ext cx="2330432" cy="400110"/>
          </a:xfrm>
          <a:prstGeom prst="rect">
            <a:avLst/>
          </a:prstGeom>
          <a:noFill/>
        </p:spPr>
        <p:txBody>
          <a:bodyPr wrap="square" rtlCol="0">
            <a:spAutoFit/>
          </a:bodyPr>
          <a:lstStyle/>
          <a:p>
            <a:r>
              <a:rPr lang="pt-BR" sz="1000" dirty="0" smtClean="0"/>
              <a:t>Green Bond - US$ 100 MM / 4,00 % </a:t>
            </a:r>
            <a:r>
              <a:rPr lang="pt-BR" sz="1000" dirty="0" err="1" smtClean="0"/>
              <a:t>p.a</a:t>
            </a:r>
            <a:r>
              <a:rPr lang="pt-BR" sz="1000" dirty="0" smtClean="0"/>
              <a:t>. / 10 </a:t>
            </a:r>
            <a:r>
              <a:rPr lang="pt-BR" sz="1000" dirty="0" err="1" smtClean="0"/>
              <a:t>years</a:t>
            </a:r>
            <a:r>
              <a:rPr lang="pt-BR" sz="1000" dirty="0" smtClean="0"/>
              <a:t>  </a:t>
            </a:r>
            <a:endParaRPr lang="pt-BR" sz="1000" dirty="0"/>
          </a:p>
        </p:txBody>
      </p:sp>
      <p:sp>
        <p:nvSpPr>
          <p:cNvPr id="25" name="CaixaDeTexto 24"/>
          <p:cNvSpPr txBox="1"/>
          <p:nvPr/>
        </p:nvSpPr>
        <p:spPr>
          <a:xfrm>
            <a:off x="1764866" y="3955605"/>
            <a:ext cx="1632178" cy="246221"/>
          </a:xfrm>
          <a:prstGeom prst="rect">
            <a:avLst/>
          </a:prstGeom>
          <a:noFill/>
        </p:spPr>
        <p:txBody>
          <a:bodyPr wrap="none" rtlCol="0">
            <a:spAutoFit/>
          </a:bodyPr>
          <a:lstStyle/>
          <a:p>
            <a:r>
              <a:rPr lang="pt-BR" sz="1000" dirty="0" smtClean="0"/>
              <a:t>US$ 100 MM / 5,50 % </a:t>
            </a:r>
            <a:r>
              <a:rPr lang="pt-BR" sz="1000" dirty="0" err="1" smtClean="0"/>
              <a:t>p.a</a:t>
            </a:r>
            <a:r>
              <a:rPr lang="pt-BR" sz="1000" dirty="0" smtClean="0"/>
              <a:t>. </a:t>
            </a:r>
            <a:endParaRPr lang="pt-BR" sz="1000" dirty="0"/>
          </a:p>
        </p:txBody>
      </p:sp>
      <p:sp>
        <p:nvSpPr>
          <p:cNvPr id="44" name="Retângulo Arredondado 43"/>
          <p:cNvSpPr/>
          <p:nvPr/>
        </p:nvSpPr>
        <p:spPr>
          <a:xfrm>
            <a:off x="6816880" y="4572037"/>
            <a:ext cx="1643864" cy="65518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dirty="0" smtClean="0"/>
              <a:t>Rural </a:t>
            </a:r>
            <a:r>
              <a:rPr lang="pt-BR" dirty="0" err="1" smtClean="0"/>
              <a:t>Producers</a:t>
            </a:r>
            <a:endParaRPr lang="pt-BR" dirty="0"/>
          </a:p>
        </p:txBody>
      </p:sp>
      <p:sp>
        <p:nvSpPr>
          <p:cNvPr id="47" name="CaixaDeTexto 46"/>
          <p:cNvSpPr txBox="1"/>
          <p:nvPr/>
        </p:nvSpPr>
        <p:spPr>
          <a:xfrm>
            <a:off x="7654222" y="3951041"/>
            <a:ext cx="1670734" cy="400110"/>
          </a:xfrm>
          <a:prstGeom prst="rect">
            <a:avLst/>
          </a:prstGeom>
          <a:noFill/>
        </p:spPr>
        <p:txBody>
          <a:bodyPr wrap="square" rtlCol="0">
            <a:spAutoFit/>
          </a:bodyPr>
          <a:lstStyle/>
          <a:p>
            <a:r>
              <a:rPr lang="pt-BR" sz="1000" dirty="0" smtClean="0"/>
              <a:t>R$ 160 MM / 7,5% </a:t>
            </a:r>
            <a:r>
              <a:rPr lang="pt-BR" sz="1000" dirty="0" err="1" smtClean="0"/>
              <a:t>p.a</a:t>
            </a:r>
            <a:r>
              <a:rPr lang="pt-BR" sz="1000" dirty="0" smtClean="0"/>
              <a:t>. / 8 anos – 3 </a:t>
            </a:r>
            <a:r>
              <a:rPr lang="pt-BR" sz="1000" dirty="0" err="1" smtClean="0"/>
              <a:t>years</a:t>
            </a:r>
            <a:r>
              <a:rPr lang="pt-BR" sz="1000" dirty="0" smtClean="0"/>
              <a:t> grade </a:t>
            </a:r>
            <a:r>
              <a:rPr lang="pt-BR" sz="1000" dirty="0" err="1" smtClean="0"/>
              <a:t>period</a:t>
            </a:r>
            <a:endParaRPr lang="pt-BR" sz="1000" dirty="0"/>
          </a:p>
        </p:txBody>
      </p:sp>
      <p:sp>
        <p:nvSpPr>
          <p:cNvPr id="48" name="Elipse 47"/>
          <p:cNvSpPr/>
          <p:nvPr/>
        </p:nvSpPr>
        <p:spPr>
          <a:xfrm>
            <a:off x="6568716" y="5881537"/>
            <a:ext cx="2129915" cy="939711"/>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200" dirty="0" smtClean="0"/>
              <a:t>ENVIRONMENTAL</a:t>
            </a:r>
          </a:p>
          <a:p>
            <a:pPr algn="ctr"/>
            <a:r>
              <a:rPr lang="pt-BR" sz="1200" dirty="0" smtClean="0"/>
              <a:t>PERFOMANCE</a:t>
            </a:r>
            <a:endParaRPr lang="pt-BR" sz="1200" dirty="0"/>
          </a:p>
        </p:txBody>
      </p:sp>
      <p:cxnSp>
        <p:nvCxnSpPr>
          <p:cNvPr id="50" name="Conector reto 49"/>
          <p:cNvCxnSpPr>
            <a:stCxn id="44" idx="2"/>
            <a:endCxn id="48" idx="0"/>
          </p:cNvCxnSpPr>
          <p:nvPr/>
        </p:nvCxnSpPr>
        <p:spPr>
          <a:xfrm flipH="1">
            <a:off x="7633674" y="5227222"/>
            <a:ext cx="5138" cy="654315"/>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56" name="Conector Angulado 55"/>
          <p:cNvCxnSpPr>
            <a:stCxn id="48" idx="2"/>
            <a:endCxn id="4" idx="1"/>
          </p:cNvCxnSpPr>
          <p:nvPr/>
        </p:nvCxnSpPr>
        <p:spPr>
          <a:xfrm rot="10800000">
            <a:off x="942934" y="1750799"/>
            <a:ext cx="5625782" cy="4600594"/>
          </a:xfrm>
          <a:prstGeom prst="bentConnector3">
            <a:avLst>
              <a:gd name="adj1" fmla="val 104063"/>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59" name="CaixaDeTexto 58"/>
          <p:cNvSpPr txBox="1"/>
          <p:nvPr/>
        </p:nvSpPr>
        <p:spPr>
          <a:xfrm>
            <a:off x="7698250" y="5383652"/>
            <a:ext cx="1556836" cy="246221"/>
          </a:xfrm>
          <a:prstGeom prst="rect">
            <a:avLst/>
          </a:prstGeom>
          <a:noFill/>
        </p:spPr>
        <p:txBody>
          <a:bodyPr wrap="none" rtlCol="0">
            <a:spAutoFit/>
          </a:bodyPr>
          <a:lstStyle/>
          <a:p>
            <a:r>
              <a:rPr lang="pt-BR" sz="1000" dirty="0" smtClean="0"/>
              <a:t>40.000 hectares </a:t>
            </a:r>
            <a:r>
              <a:rPr lang="pt-BR" sz="1000" dirty="0" err="1" smtClean="0"/>
              <a:t>recovery</a:t>
            </a:r>
            <a:endParaRPr lang="pt-BR" sz="1000" dirty="0"/>
          </a:p>
        </p:txBody>
      </p:sp>
      <p:sp>
        <p:nvSpPr>
          <p:cNvPr id="60" name="Elipse 59"/>
          <p:cNvSpPr/>
          <p:nvPr/>
        </p:nvSpPr>
        <p:spPr>
          <a:xfrm>
            <a:off x="7111306" y="1452080"/>
            <a:ext cx="1055012" cy="99876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sz="1700" b="1" dirty="0" smtClean="0"/>
              <a:t>Local </a:t>
            </a:r>
          </a:p>
          <a:p>
            <a:pPr algn="ctr"/>
            <a:r>
              <a:rPr lang="pt-BR" sz="1700" b="1" dirty="0" smtClean="0"/>
              <a:t>Fund</a:t>
            </a:r>
            <a:endParaRPr lang="pt-BR" sz="1700" b="1" dirty="0"/>
          </a:p>
        </p:txBody>
      </p:sp>
      <p:sp>
        <p:nvSpPr>
          <p:cNvPr id="64" name="CaixaDeTexto 63"/>
          <p:cNvSpPr txBox="1"/>
          <p:nvPr/>
        </p:nvSpPr>
        <p:spPr>
          <a:xfrm>
            <a:off x="2553260" y="3075951"/>
            <a:ext cx="4286751" cy="246221"/>
          </a:xfrm>
          <a:prstGeom prst="rect">
            <a:avLst/>
          </a:prstGeom>
          <a:noFill/>
        </p:spPr>
        <p:txBody>
          <a:bodyPr wrap="none" rtlCol="0">
            <a:spAutoFit/>
          </a:bodyPr>
          <a:lstStyle/>
          <a:p>
            <a:r>
              <a:rPr lang="en-US" sz="1000" dirty="0"/>
              <a:t>Management or financial transfer of part of the spread generated with funding</a:t>
            </a:r>
            <a:endParaRPr lang="pt-BR" sz="1000" dirty="0"/>
          </a:p>
        </p:txBody>
      </p:sp>
      <p:sp>
        <p:nvSpPr>
          <p:cNvPr id="66" name="CaixaDeTexto 65"/>
          <p:cNvSpPr txBox="1"/>
          <p:nvPr/>
        </p:nvSpPr>
        <p:spPr>
          <a:xfrm>
            <a:off x="7698535" y="2554220"/>
            <a:ext cx="3031599" cy="246221"/>
          </a:xfrm>
          <a:prstGeom prst="rect">
            <a:avLst/>
          </a:prstGeom>
          <a:noFill/>
        </p:spPr>
        <p:txBody>
          <a:bodyPr wrap="none" rtlCol="0">
            <a:spAutoFit/>
          </a:bodyPr>
          <a:lstStyle/>
          <a:p>
            <a:r>
              <a:rPr lang="pt-BR" sz="1000" dirty="0" smtClean="0"/>
              <a:t>R$ 160 MM / 7,5% </a:t>
            </a:r>
            <a:r>
              <a:rPr lang="pt-BR" sz="1000" dirty="0" err="1" smtClean="0"/>
              <a:t>p.a</a:t>
            </a:r>
            <a:r>
              <a:rPr lang="pt-BR" sz="1000" dirty="0" smtClean="0"/>
              <a:t>. / 8 </a:t>
            </a:r>
            <a:r>
              <a:rPr lang="pt-BR" sz="1000" dirty="0" err="1" smtClean="0"/>
              <a:t>years</a:t>
            </a:r>
            <a:r>
              <a:rPr lang="pt-BR" sz="1000" dirty="0" smtClean="0"/>
              <a:t> – 3 </a:t>
            </a:r>
            <a:r>
              <a:rPr lang="pt-BR" sz="1000" dirty="0" err="1" smtClean="0"/>
              <a:t>years</a:t>
            </a:r>
            <a:r>
              <a:rPr lang="pt-BR" sz="1000" dirty="0" smtClean="0"/>
              <a:t> </a:t>
            </a:r>
            <a:r>
              <a:rPr lang="pt-BR" sz="1000" dirty="0" err="1" smtClean="0"/>
              <a:t>grace</a:t>
            </a:r>
            <a:r>
              <a:rPr lang="pt-BR" sz="1000" dirty="0" smtClean="0"/>
              <a:t> </a:t>
            </a:r>
            <a:r>
              <a:rPr lang="pt-BR" sz="1000" dirty="0" err="1" smtClean="0"/>
              <a:t>period</a:t>
            </a:r>
            <a:endParaRPr lang="pt-BR" sz="1000" dirty="0"/>
          </a:p>
        </p:txBody>
      </p:sp>
      <p:cxnSp>
        <p:nvCxnSpPr>
          <p:cNvPr id="71" name="Conector Angulado 70"/>
          <p:cNvCxnSpPr>
            <a:stCxn id="10" idx="3"/>
            <a:endCxn id="44" idx="3"/>
          </p:cNvCxnSpPr>
          <p:nvPr/>
        </p:nvCxnSpPr>
        <p:spPr>
          <a:xfrm flipH="1">
            <a:off x="8460744" y="3375742"/>
            <a:ext cx="54413" cy="1523888"/>
          </a:xfrm>
          <a:prstGeom prst="bentConnector3">
            <a:avLst>
              <a:gd name="adj1" fmla="val -1493198"/>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3" name="CaixaDeTexto 72"/>
          <p:cNvSpPr txBox="1"/>
          <p:nvPr/>
        </p:nvSpPr>
        <p:spPr>
          <a:xfrm>
            <a:off x="10540988" y="4791895"/>
            <a:ext cx="1446476" cy="400110"/>
          </a:xfrm>
          <a:prstGeom prst="rect">
            <a:avLst/>
          </a:prstGeom>
          <a:noFill/>
        </p:spPr>
        <p:txBody>
          <a:bodyPr wrap="square" rtlCol="0">
            <a:spAutoFit/>
          </a:bodyPr>
          <a:lstStyle/>
          <a:p>
            <a:r>
              <a:rPr lang="pt-BR" sz="1000" dirty="0" smtClean="0"/>
              <a:t>R$  35 MM (</a:t>
            </a:r>
            <a:r>
              <a:rPr lang="en-US" sz="1000" dirty="0" smtClean="0"/>
              <a:t>∆ 4,00% p.a. e 5,00 % p.a.) </a:t>
            </a:r>
            <a:endParaRPr lang="pt-BR" sz="1000" dirty="0"/>
          </a:p>
        </p:txBody>
      </p:sp>
      <p:sp>
        <p:nvSpPr>
          <p:cNvPr id="75" name="CaixaDeTexto 74"/>
          <p:cNvSpPr txBox="1"/>
          <p:nvPr/>
        </p:nvSpPr>
        <p:spPr>
          <a:xfrm>
            <a:off x="3260984" y="69465"/>
            <a:ext cx="1380186"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pt-BR" sz="1400" dirty="0" smtClean="0"/>
              <a:t>Market </a:t>
            </a:r>
            <a:r>
              <a:rPr lang="pt-BR" sz="1400" dirty="0" err="1" smtClean="0"/>
              <a:t>Scenario</a:t>
            </a:r>
            <a:endParaRPr lang="pt-BR" sz="1400" dirty="0" smtClean="0"/>
          </a:p>
          <a:p>
            <a:pPr algn="ctr"/>
            <a:r>
              <a:rPr lang="pt-BR" sz="1400" dirty="0" smtClean="0"/>
              <a:t>5,50 % </a:t>
            </a:r>
            <a:r>
              <a:rPr lang="pt-BR" sz="1400" dirty="0" err="1" smtClean="0"/>
              <a:t>p.a</a:t>
            </a:r>
            <a:r>
              <a:rPr lang="pt-BR" sz="1400" dirty="0" smtClean="0"/>
              <a:t>.</a:t>
            </a:r>
            <a:endParaRPr lang="pt-BR" sz="1400" dirty="0"/>
          </a:p>
        </p:txBody>
      </p:sp>
      <p:sp>
        <p:nvSpPr>
          <p:cNvPr id="79" name="CaixaDeTexto 78"/>
          <p:cNvSpPr txBox="1"/>
          <p:nvPr/>
        </p:nvSpPr>
        <p:spPr>
          <a:xfrm>
            <a:off x="88580" y="72158"/>
            <a:ext cx="1522917" cy="461665"/>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pt-BR" sz="2400" b="1" dirty="0">
                <a:solidFill>
                  <a:schemeClr val="bg1"/>
                </a:solidFill>
              </a:rPr>
              <a:t>Flowchart</a:t>
            </a:r>
            <a:r>
              <a:rPr lang="pt-BR" sz="2400" b="1" dirty="0" smtClean="0"/>
              <a:t> </a:t>
            </a:r>
            <a:endParaRPr lang="pt-BR" sz="2400" b="1" dirty="0"/>
          </a:p>
        </p:txBody>
      </p:sp>
      <p:sp>
        <p:nvSpPr>
          <p:cNvPr id="80" name="Heptágono 79"/>
          <p:cNvSpPr/>
          <p:nvPr/>
        </p:nvSpPr>
        <p:spPr>
          <a:xfrm>
            <a:off x="1045764" y="2392292"/>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1</a:t>
            </a:r>
            <a:endParaRPr lang="pt-BR" dirty="0"/>
          </a:p>
        </p:txBody>
      </p:sp>
      <p:sp>
        <p:nvSpPr>
          <p:cNvPr id="81" name="Heptágono 80"/>
          <p:cNvSpPr/>
          <p:nvPr/>
        </p:nvSpPr>
        <p:spPr>
          <a:xfrm>
            <a:off x="1384576" y="3929933"/>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2</a:t>
            </a:r>
            <a:endParaRPr lang="pt-BR" dirty="0"/>
          </a:p>
        </p:txBody>
      </p:sp>
      <p:sp>
        <p:nvSpPr>
          <p:cNvPr id="82" name="Heptágono 81"/>
          <p:cNvSpPr/>
          <p:nvPr/>
        </p:nvSpPr>
        <p:spPr>
          <a:xfrm>
            <a:off x="3694670" y="2761790"/>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3</a:t>
            </a:r>
            <a:endParaRPr lang="pt-BR" dirty="0"/>
          </a:p>
        </p:txBody>
      </p:sp>
      <p:sp>
        <p:nvSpPr>
          <p:cNvPr id="83" name="Heptágono 82"/>
          <p:cNvSpPr/>
          <p:nvPr/>
        </p:nvSpPr>
        <p:spPr>
          <a:xfrm>
            <a:off x="7290716" y="4018049"/>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6</a:t>
            </a:r>
            <a:endParaRPr lang="pt-BR" dirty="0"/>
          </a:p>
        </p:txBody>
      </p:sp>
      <p:sp>
        <p:nvSpPr>
          <p:cNvPr id="85" name="Heptágono 84"/>
          <p:cNvSpPr/>
          <p:nvPr/>
        </p:nvSpPr>
        <p:spPr>
          <a:xfrm>
            <a:off x="7172537" y="2642962"/>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5</a:t>
            </a:r>
            <a:endParaRPr lang="pt-BR" dirty="0"/>
          </a:p>
        </p:txBody>
      </p:sp>
      <p:sp>
        <p:nvSpPr>
          <p:cNvPr id="86" name="Heptágono 85"/>
          <p:cNvSpPr/>
          <p:nvPr/>
        </p:nvSpPr>
        <p:spPr>
          <a:xfrm>
            <a:off x="5659534" y="2761790"/>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4</a:t>
            </a:r>
            <a:endParaRPr lang="pt-BR" dirty="0"/>
          </a:p>
        </p:txBody>
      </p:sp>
      <p:sp>
        <p:nvSpPr>
          <p:cNvPr id="87" name="Heptágono 86"/>
          <p:cNvSpPr/>
          <p:nvPr/>
        </p:nvSpPr>
        <p:spPr>
          <a:xfrm>
            <a:off x="10223713" y="5221432"/>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8</a:t>
            </a:r>
            <a:endParaRPr lang="pt-BR" dirty="0"/>
          </a:p>
        </p:txBody>
      </p:sp>
      <p:sp>
        <p:nvSpPr>
          <p:cNvPr id="88" name="Heptágono 87"/>
          <p:cNvSpPr/>
          <p:nvPr/>
        </p:nvSpPr>
        <p:spPr>
          <a:xfrm>
            <a:off x="7275017" y="5455671"/>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7</a:t>
            </a:r>
            <a:endParaRPr lang="pt-BR" dirty="0"/>
          </a:p>
        </p:txBody>
      </p:sp>
      <p:sp>
        <p:nvSpPr>
          <p:cNvPr id="89" name="Heptágono 88"/>
          <p:cNvSpPr/>
          <p:nvPr/>
        </p:nvSpPr>
        <p:spPr>
          <a:xfrm>
            <a:off x="202657" y="3909536"/>
            <a:ext cx="240720" cy="217026"/>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dirty="0" smtClean="0"/>
              <a:t>9</a:t>
            </a:r>
            <a:endParaRPr lang="pt-BR" dirty="0"/>
          </a:p>
        </p:txBody>
      </p:sp>
      <p:cxnSp>
        <p:nvCxnSpPr>
          <p:cNvPr id="5" name="Conector de seta reta 4"/>
          <p:cNvCxnSpPr/>
          <p:nvPr/>
        </p:nvCxnSpPr>
        <p:spPr>
          <a:xfrm>
            <a:off x="1739301" y="2154685"/>
            <a:ext cx="0" cy="82413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Conector de seta reta 41"/>
          <p:cNvCxnSpPr/>
          <p:nvPr/>
        </p:nvCxnSpPr>
        <p:spPr>
          <a:xfrm flipH="1">
            <a:off x="1759893" y="3835394"/>
            <a:ext cx="4973" cy="6442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Conector de seta reta 44"/>
          <p:cNvCxnSpPr/>
          <p:nvPr/>
        </p:nvCxnSpPr>
        <p:spPr>
          <a:xfrm flipV="1">
            <a:off x="2663981" y="3375741"/>
            <a:ext cx="4010933" cy="103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ector de seta reta 48"/>
          <p:cNvCxnSpPr/>
          <p:nvPr/>
        </p:nvCxnSpPr>
        <p:spPr>
          <a:xfrm>
            <a:off x="7613133" y="2498260"/>
            <a:ext cx="0" cy="52705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ector de seta reta 50"/>
          <p:cNvCxnSpPr>
            <a:stCxn id="10" idx="2"/>
            <a:endCxn id="44" idx="0"/>
          </p:cNvCxnSpPr>
          <p:nvPr/>
        </p:nvCxnSpPr>
        <p:spPr>
          <a:xfrm>
            <a:off x="7633673" y="3699377"/>
            <a:ext cx="5139" cy="8726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 name="Conector de Seta Reta 2"/>
          <p:cNvCxnSpPr/>
          <p:nvPr/>
        </p:nvCxnSpPr>
        <p:spPr>
          <a:xfrm flipV="1">
            <a:off x="1611497" y="2154685"/>
            <a:ext cx="0" cy="8241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tângulo Arredondado 40"/>
          <p:cNvSpPr/>
          <p:nvPr/>
        </p:nvSpPr>
        <p:spPr>
          <a:xfrm>
            <a:off x="9830521" y="3834882"/>
            <a:ext cx="1762969" cy="647271"/>
          </a:xfrm>
          <a:prstGeom prst="round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pt-BR" sz="1600" dirty="0"/>
              <a:t>Specific </a:t>
            </a:r>
            <a:r>
              <a:rPr lang="pt-BR" sz="1600" dirty="0" smtClean="0"/>
              <a:t>Account Bonus</a:t>
            </a:r>
          </a:p>
        </p:txBody>
      </p:sp>
      <p:grpSp>
        <p:nvGrpSpPr>
          <p:cNvPr id="52" name="Agrupar 51"/>
          <p:cNvGrpSpPr/>
          <p:nvPr/>
        </p:nvGrpSpPr>
        <p:grpSpPr>
          <a:xfrm rot="19936332">
            <a:off x="8290555" y="-53811"/>
            <a:ext cx="2652307" cy="2626294"/>
            <a:chOff x="6803886" y="0"/>
            <a:chExt cx="4955066" cy="4955066"/>
          </a:xfrm>
        </p:grpSpPr>
        <p:sp>
          <p:nvSpPr>
            <p:cNvPr id="53" name="Seta para Baixo 52"/>
            <p:cNvSpPr/>
            <p:nvPr/>
          </p:nvSpPr>
          <p:spPr>
            <a:xfrm rot="5400000">
              <a:off x="6803886" y="0"/>
              <a:ext cx="4955066" cy="4955066"/>
            </a:xfrm>
            <a:prstGeom prst="downArrow">
              <a:avLst>
                <a:gd name="adj1" fmla="val 50000"/>
                <a:gd name="adj2" fmla="val 35000"/>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4" name="Seta para Baixo 4"/>
            <p:cNvSpPr txBox="1"/>
            <p:nvPr/>
          </p:nvSpPr>
          <p:spPr>
            <a:xfrm>
              <a:off x="7671023" y="1238767"/>
              <a:ext cx="4087929" cy="2477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lvl="0" algn="ctr"/>
              <a:r>
                <a:rPr lang="en-US" sz="2000" dirty="0"/>
                <a:t>Private Placement of Impact Capital</a:t>
              </a:r>
              <a:endParaRPr lang="pt-BR" sz="2000" dirty="0"/>
            </a:p>
          </p:txBody>
        </p:sp>
      </p:grpSp>
      <p:sp>
        <p:nvSpPr>
          <p:cNvPr id="13" name="CaixaDeTexto 12"/>
          <p:cNvSpPr txBox="1"/>
          <p:nvPr/>
        </p:nvSpPr>
        <p:spPr>
          <a:xfrm>
            <a:off x="9842350" y="6151339"/>
            <a:ext cx="1929959" cy="400110"/>
          </a:xfrm>
          <a:prstGeom prst="rect">
            <a:avLst/>
          </a:prstGeom>
          <a:solidFill>
            <a:schemeClr val="tx1"/>
          </a:solidFill>
        </p:spPr>
        <p:txBody>
          <a:bodyPr wrap="square" rtlCol="0">
            <a:spAutoFit/>
          </a:bodyPr>
          <a:lstStyle/>
          <a:p>
            <a:pPr algn="ctr"/>
            <a:r>
              <a:rPr lang="pt-BR" sz="2000" dirty="0" err="1" smtClean="0">
                <a:solidFill>
                  <a:schemeClr val="bg1"/>
                </a:solidFill>
              </a:rPr>
              <a:t>Monitoring</a:t>
            </a:r>
            <a:endParaRPr lang="pt-BR" sz="2000" dirty="0">
              <a:solidFill>
                <a:schemeClr val="bg1"/>
              </a:solidFill>
            </a:endParaRPr>
          </a:p>
        </p:txBody>
      </p:sp>
      <p:cxnSp>
        <p:nvCxnSpPr>
          <p:cNvPr id="22" name="Conector reto 21"/>
          <p:cNvCxnSpPr>
            <a:stCxn id="48" idx="6"/>
            <a:endCxn id="13" idx="1"/>
          </p:cNvCxnSpPr>
          <p:nvPr/>
        </p:nvCxnSpPr>
        <p:spPr>
          <a:xfrm>
            <a:off x="8698631" y="6351393"/>
            <a:ext cx="1143719" cy="1"/>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9" name="Conector Angulado 28"/>
          <p:cNvCxnSpPr>
            <a:stCxn id="41" idx="3"/>
            <a:endCxn id="13" idx="3"/>
          </p:cNvCxnSpPr>
          <p:nvPr/>
        </p:nvCxnSpPr>
        <p:spPr>
          <a:xfrm>
            <a:off x="11593490" y="4158518"/>
            <a:ext cx="178819" cy="2192876"/>
          </a:xfrm>
          <a:prstGeom prst="bentConnector3">
            <a:avLst>
              <a:gd name="adj1" fmla="val 227839"/>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74" name="CaixaDeTexto 73"/>
          <p:cNvSpPr txBox="1"/>
          <p:nvPr/>
        </p:nvSpPr>
        <p:spPr>
          <a:xfrm>
            <a:off x="10537492" y="5421626"/>
            <a:ext cx="1449972" cy="400110"/>
          </a:xfrm>
          <a:prstGeom prst="rect">
            <a:avLst/>
          </a:prstGeom>
          <a:noFill/>
        </p:spPr>
        <p:txBody>
          <a:bodyPr wrap="square" rtlCol="0">
            <a:spAutoFit/>
          </a:bodyPr>
          <a:lstStyle/>
          <a:p>
            <a:r>
              <a:rPr lang="pt-BR" sz="1000" dirty="0" smtClean="0"/>
              <a:t>R$  17,5 MM (</a:t>
            </a:r>
            <a:r>
              <a:rPr lang="en-US" sz="1000" dirty="0" smtClean="0"/>
              <a:t>∆ 5,00% </a:t>
            </a:r>
            <a:r>
              <a:rPr lang="en-US" sz="1000" dirty="0"/>
              <a:t>p</a:t>
            </a:r>
            <a:r>
              <a:rPr lang="en-US" sz="1000" dirty="0" smtClean="0"/>
              <a:t>.a. e 5,50 % p.a.) </a:t>
            </a:r>
            <a:endParaRPr lang="pt-BR" sz="1000" dirty="0"/>
          </a:p>
        </p:txBody>
      </p:sp>
      <p:cxnSp>
        <p:nvCxnSpPr>
          <p:cNvPr id="67" name="Conector reto 66"/>
          <p:cNvCxnSpPr>
            <a:stCxn id="41" idx="1"/>
          </p:cNvCxnSpPr>
          <p:nvPr/>
        </p:nvCxnSpPr>
        <p:spPr>
          <a:xfrm flipH="1" flipV="1">
            <a:off x="9321679" y="4156296"/>
            <a:ext cx="508842" cy="2222"/>
          </a:xfrm>
          <a:prstGeom prst="line">
            <a:avLst/>
          </a:prstGeom>
          <a:ln/>
        </p:spPr>
        <p:style>
          <a:lnRef idx="3">
            <a:schemeClr val="dk1"/>
          </a:lnRef>
          <a:fillRef idx="0">
            <a:schemeClr val="dk1"/>
          </a:fillRef>
          <a:effectRef idx="2">
            <a:schemeClr val="dk1"/>
          </a:effectRef>
          <a:fontRef idx="minor">
            <a:schemeClr val="tx1"/>
          </a:fontRef>
        </p:style>
      </p:cxnSp>
      <p:pic>
        <p:nvPicPr>
          <p:cNvPr id="2" name="Imagem 1"/>
          <p:cNvPicPr>
            <a:picLocks noChangeAspect="1"/>
          </p:cNvPicPr>
          <p:nvPr/>
        </p:nvPicPr>
        <p:blipFill>
          <a:blip r:embed="rId3"/>
          <a:stretch>
            <a:fillRect/>
          </a:stretch>
        </p:blipFill>
        <p:spPr>
          <a:xfrm>
            <a:off x="11032406" y="335613"/>
            <a:ext cx="835224" cy="823031"/>
          </a:xfrm>
          <a:prstGeom prst="rect">
            <a:avLst/>
          </a:prstGeom>
        </p:spPr>
      </p:pic>
    </p:spTree>
    <p:extLst>
      <p:ext uri="{BB962C8B-B14F-4D97-AF65-F5344CB8AC3E}">
        <p14:creationId xmlns:p14="http://schemas.microsoft.com/office/powerpoint/2010/main" val="3410800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Arredondado 3"/>
          <p:cNvSpPr/>
          <p:nvPr/>
        </p:nvSpPr>
        <p:spPr>
          <a:xfrm>
            <a:off x="393049" y="1305079"/>
            <a:ext cx="2226772" cy="647271"/>
          </a:xfrm>
          <a:prstGeom prst="roundRect">
            <a:avLst/>
          </a:prstGeom>
          <a:solidFill>
            <a:schemeClr val="accent1">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US$ 100.000.000,00</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tângulo Arredondado 41"/>
          <p:cNvSpPr/>
          <p:nvPr/>
        </p:nvSpPr>
        <p:spPr>
          <a:xfrm>
            <a:off x="3350548" y="1301215"/>
            <a:ext cx="2226772" cy="655001"/>
          </a:xfrm>
          <a:prstGeom prst="round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Spread 1% </a:t>
            </a:r>
            <a:r>
              <a:rPr lang="pt-BR" b="1" dirty="0">
                <a:solidFill>
                  <a:prstClr val="white"/>
                </a:solidFill>
                <a:latin typeface="Calibri" panose="020F0502020204030204"/>
              </a:rPr>
              <a:t>p</a:t>
            </a:r>
            <a:r>
              <a:rPr kumimoji="0" lang="pt-B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pt-B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tângulo Arredondado 48"/>
          <p:cNvSpPr/>
          <p:nvPr/>
        </p:nvSpPr>
        <p:spPr>
          <a:xfrm>
            <a:off x="3133128" y="2363058"/>
            <a:ext cx="2661613" cy="647271"/>
          </a:xfrm>
          <a:prstGeom prst="roundRect">
            <a:avLst/>
          </a:prstGeom>
          <a:solidFill>
            <a:schemeClr val="accent1"/>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US$ 1.000.000,00 /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year</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tângulo Arredondado 56"/>
          <p:cNvSpPr/>
          <p:nvPr/>
        </p:nvSpPr>
        <p:spPr>
          <a:xfrm>
            <a:off x="3133128" y="3417171"/>
            <a:ext cx="2661614" cy="647271"/>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R$ 3.500.000,00 /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year</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tângulo Arredondado 57"/>
          <p:cNvSpPr/>
          <p:nvPr/>
        </p:nvSpPr>
        <p:spPr>
          <a:xfrm>
            <a:off x="8184114" y="1774171"/>
            <a:ext cx="1938079" cy="655185"/>
          </a:xfrm>
          <a:prstGeom prst="round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Project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Cost</a:t>
            </a: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R$ 4.000,00/ha</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tângulo Arredondado 60"/>
          <p:cNvSpPr/>
          <p:nvPr/>
        </p:nvSpPr>
        <p:spPr>
          <a:xfrm>
            <a:off x="8202779" y="2972609"/>
            <a:ext cx="1919414" cy="761848"/>
          </a:xfrm>
          <a:prstGeom prst="round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Total Project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Cost</a:t>
            </a:r>
            <a:endPar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R$ 5.736,00/ha</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tângulo Arredondado 66"/>
          <p:cNvSpPr/>
          <p:nvPr/>
        </p:nvSpPr>
        <p:spPr>
          <a:xfrm>
            <a:off x="3133128" y="4428923"/>
            <a:ext cx="2661614" cy="108999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Bonus</a:t>
            </a: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per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Operation</a:t>
            </a: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/ha</a:t>
            </a:r>
            <a:endParaRPr lang="pt-BR" dirty="0" smtClean="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i="0" strike="noStrike" kern="1200" cap="none" spc="0" normalizeH="0" baseline="0" noProof="0" dirty="0" smtClean="0">
                <a:ln>
                  <a:noFill/>
                </a:ln>
                <a:solidFill>
                  <a:schemeClr val="bg1"/>
                </a:solidFill>
                <a:uLnTx/>
                <a:uFillTx/>
                <a:latin typeface="Calibri" panose="020F0502020204030204"/>
                <a:ea typeface="+mn-ea"/>
                <a:cs typeface="+mn-cs"/>
              </a:rPr>
              <a:t>R$ 868,00</a:t>
            </a:r>
            <a:endParaRPr kumimoji="0" lang="pt-BR" sz="1800" i="0" strike="noStrike" kern="1200" cap="none" spc="0" normalizeH="0" baseline="0" noProof="0" dirty="0">
              <a:ln>
                <a:noFill/>
              </a:ln>
              <a:solidFill>
                <a:schemeClr val="bg1"/>
              </a:solidFill>
              <a:uLnTx/>
              <a:uFillTx/>
              <a:latin typeface="Calibri" panose="020F0502020204030204"/>
              <a:ea typeface="+mn-ea"/>
              <a:cs typeface="+mn-cs"/>
            </a:endParaRPr>
          </a:p>
        </p:txBody>
      </p:sp>
      <p:sp>
        <p:nvSpPr>
          <p:cNvPr id="94" name="CaixaDeTexto 93"/>
          <p:cNvSpPr txBox="1"/>
          <p:nvPr/>
        </p:nvSpPr>
        <p:spPr>
          <a:xfrm>
            <a:off x="4666072" y="403218"/>
            <a:ext cx="2257349" cy="461665"/>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400" b="1" noProof="0" dirty="0" smtClean="0">
                <a:solidFill>
                  <a:prstClr val="white"/>
                </a:solidFill>
                <a:latin typeface="Calibri" panose="020F0502020204030204"/>
              </a:rPr>
              <a:t>BONUS SCHEME</a:t>
            </a:r>
            <a:endParaRPr kumimoji="0" lang="pt-B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have Direita 1"/>
          <p:cNvSpPr/>
          <p:nvPr/>
        </p:nvSpPr>
        <p:spPr>
          <a:xfrm>
            <a:off x="10122194" y="1782085"/>
            <a:ext cx="531628" cy="1827679"/>
          </a:xfrm>
          <a:prstGeom prst="rightBrace">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aixaDeTexto 4"/>
          <p:cNvSpPr txBox="1"/>
          <p:nvPr/>
        </p:nvSpPr>
        <p:spPr>
          <a:xfrm>
            <a:off x="10844291" y="2511258"/>
            <a:ext cx="1269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7,5% </a:t>
            </a:r>
            <a:r>
              <a:rPr kumimoji="0" lang="pt-B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p.a</a:t>
            </a:r>
            <a:r>
              <a:rPr kumimoji="0" lang="pt-B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aixaDeTexto 24"/>
          <p:cNvSpPr txBox="1"/>
          <p:nvPr/>
        </p:nvSpPr>
        <p:spPr>
          <a:xfrm>
            <a:off x="10765926" y="2151416"/>
            <a:ext cx="1197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smtClean="0">
                <a:ln>
                  <a:noFill/>
                </a:ln>
                <a:solidFill>
                  <a:prstClr val="black"/>
                </a:solidFill>
                <a:effectLst/>
                <a:uLnTx/>
                <a:uFillTx/>
                <a:latin typeface="Calibri" panose="020F0502020204030204"/>
                <a:ea typeface="+mn-ea"/>
                <a:cs typeface="+mn-cs"/>
              </a:rPr>
              <a:t>Local </a:t>
            </a:r>
            <a:r>
              <a:rPr kumimoji="0" lang="pt-BR"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Fund</a:t>
            </a:r>
            <a:endPar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CaixaDeTexto 33"/>
          <p:cNvSpPr txBox="1"/>
          <p:nvPr/>
        </p:nvSpPr>
        <p:spPr>
          <a:xfrm>
            <a:off x="10541292" y="2880590"/>
            <a:ext cx="16507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PMT: R$ 717,00</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tângulo Arredondado 26"/>
          <p:cNvSpPr/>
          <p:nvPr/>
        </p:nvSpPr>
        <p:spPr>
          <a:xfrm>
            <a:off x="8202779" y="4782879"/>
            <a:ext cx="1919414" cy="893814"/>
          </a:xfrm>
          <a:prstGeom prst="round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Project </a:t>
            </a:r>
            <a:r>
              <a:rPr kumimoji="0" lang="pt-BR"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Interest</a:t>
            </a: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R$ 1736,00/ha</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aixaDeTexto 9"/>
          <p:cNvSpPr txBox="1"/>
          <p:nvPr/>
        </p:nvSpPr>
        <p:spPr>
          <a:xfrm>
            <a:off x="8738524" y="1221243"/>
            <a:ext cx="847924" cy="369332"/>
          </a:xfrm>
          <a:prstGeom prst="rect">
            <a:avLst/>
          </a:prstGeom>
          <a:noFill/>
        </p:spPr>
        <p:txBody>
          <a:bodyPr wrap="none" rtlCol="0">
            <a:spAutoFit/>
          </a:bodyPr>
          <a:lstStyle/>
          <a:p>
            <a:r>
              <a:rPr lang="pt-BR" dirty="0" smtClean="0"/>
              <a:t>8 </a:t>
            </a:r>
            <a:r>
              <a:rPr lang="pt-BR" dirty="0" err="1" smtClean="0"/>
              <a:t>years</a:t>
            </a:r>
            <a:endParaRPr lang="pt-BR" dirty="0"/>
          </a:p>
        </p:txBody>
      </p:sp>
      <p:sp>
        <p:nvSpPr>
          <p:cNvPr id="40" name="CaixaDeTexto 39"/>
          <p:cNvSpPr txBox="1"/>
          <p:nvPr/>
        </p:nvSpPr>
        <p:spPr>
          <a:xfrm>
            <a:off x="5629141" y="6006678"/>
            <a:ext cx="2680949" cy="707886"/>
          </a:xfrm>
          <a:prstGeom prst="rect">
            <a:avLst/>
          </a:prstGeom>
          <a:solidFill>
            <a:schemeClr val="accent6">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smtClean="0">
                <a:ln>
                  <a:noFill/>
                </a:ln>
                <a:solidFill>
                  <a:schemeClr val="bg1"/>
                </a:solidFill>
                <a:effectLst/>
                <a:uLnTx/>
                <a:uFillTx/>
                <a:latin typeface="Calibri" panose="020F0502020204030204"/>
              </a:rPr>
              <a:t>Environmental</a:t>
            </a:r>
            <a:r>
              <a:rPr kumimoji="0" lang="pt-BR" sz="2000" b="0" i="0" u="none" strike="noStrike" kern="1200" cap="none" spc="0" normalizeH="0" noProof="0" dirty="0" smtClean="0">
                <a:ln>
                  <a:noFill/>
                </a:ln>
                <a:solidFill>
                  <a:schemeClr val="bg1"/>
                </a:solidFill>
                <a:effectLst/>
                <a:uLnTx/>
                <a:uFillTx/>
                <a:latin typeface="Calibri" panose="020F0502020204030204"/>
              </a:rPr>
              <a:t> </a:t>
            </a:r>
            <a:r>
              <a:rPr kumimoji="0" lang="pt-BR" sz="2000" b="0" i="0" u="none" strike="noStrike" kern="1200" cap="none" spc="0" normalizeH="0" noProof="0" dirty="0" err="1" smtClean="0">
                <a:ln>
                  <a:noFill/>
                </a:ln>
                <a:solidFill>
                  <a:schemeClr val="bg1"/>
                </a:solidFill>
                <a:effectLst/>
                <a:uLnTx/>
                <a:uFillTx/>
                <a:latin typeface="Calibri" panose="020F0502020204030204"/>
              </a:rPr>
              <a:t>Bonus</a:t>
            </a:r>
            <a:endParaRPr kumimoji="0" lang="pt-BR" sz="2000" b="0" i="0" u="none" strike="noStrike" kern="1200" cap="none" spc="0" normalizeH="0" baseline="0" noProof="0" dirty="0" smtClean="0">
              <a:ln>
                <a:noFill/>
              </a:ln>
              <a:solidFill>
                <a:schemeClr val="bg1"/>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noProof="0" dirty="0" smtClean="0">
                <a:solidFill>
                  <a:schemeClr val="bg1"/>
                </a:solidFill>
                <a:latin typeface="Calibri" panose="020F0502020204030204"/>
              </a:rPr>
              <a:t>50%</a:t>
            </a:r>
            <a:endParaRPr kumimoji="0" lang="pt-BR" sz="2000" b="0" i="0" u="none" strike="noStrike" kern="1200" cap="none" spc="0" normalizeH="0" baseline="0" noProof="0" dirty="0">
              <a:ln>
                <a:noFill/>
              </a:ln>
              <a:solidFill>
                <a:schemeClr val="bg1"/>
              </a:solidFill>
              <a:effectLst/>
              <a:uLnTx/>
              <a:uFillTx/>
              <a:latin typeface="Calibri" panose="020F0502020204030204"/>
            </a:endParaRPr>
          </a:p>
        </p:txBody>
      </p:sp>
      <p:cxnSp>
        <p:nvCxnSpPr>
          <p:cNvPr id="44" name="Conector Angulado 43"/>
          <p:cNvCxnSpPr>
            <a:stCxn id="67" idx="2"/>
            <a:endCxn id="40" idx="1"/>
          </p:cNvCxnSpPr>
          <p:nvPr/>
        </p:nvCxnSpPr>
        <p:spPr>
          <a:xfrm rot="16200000" flipH="1">
            <a:off x="4625688" y="5357167"/>
            <a:ext cx="841701" cy="116520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do 47"/>
          <p:cNvCxnSpPr>
            <a:stCxn id="40" idx="3"/>
            <a:endCxn id="27" idx="2"/>
          </p:cNvCxnSpPr>
          <p:nvPr/>
        </p:nvCxnSpPr>
        <p:spPr>
          <a:xfrm flipV="1">
            <a:off x="8310090" y="5676693"/>
            <a:ext cx="852396" cy="68392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ector reto 55"/>
          <p:cNvCxnSpPr>
            <a:stCxn id="49" idx="2"/>
            <a:endCxn id="57" idx="0"/>
          </p:cNvCxnSpPr>
          <p:nvPr/>
        </p:nvCxnSpPr>
        <p:spPr>
          <a:xfrm>
            <a:off x="4463935" y="3010329"/>
            <a:ext cx="0" cy="406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ector reto 68"/>
          <p:cNvCxnSpPr>
            <a:stCxn id="57" idx="2"/>
            <a:endCxn id="67" idx="0"/>
          </p:cNvCxnSpPr>
          <p:nvPr/>
        </p:nvCxnSpPr>
        <p:spPr>
          <a:xfrm>
            <a:off x="4463935" y="4064442"/>
            <a:ext cx="0" cy="3644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Conector reto 82"/>
          <p:cNvCxnSpPr>
            <a:stCxn id="58" idx="2"/>
            <a:endCxn id="61" idx="0"/>
          </p:cNvCxnSpPr>
          <p:nvPr/>
        </p:nvCxnSpPr>
        <p:spPr>
          <a:xfrm>
            <a:off x="9153154" y="2429356"/>
            <a:ext cx="9332" cy="543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Conector reto 84"/>
          <p:cNvCxnSpPr>
            <a:stCxn id="61" idx="2"/>
            <a:endCxn id="27" idx="0"/>
          </p:cNvCxnSpPr>
          <p:nvPr/>
        </p:nvCxnSpPr>
        <p:spPr>
          <a:xfrm>
            <a:off x="9162486" y="3734457"/>
            <a:ext cx="0" cy="1048422"/>
          </a:xfrm>
          <a:prstGeom prst="line">
            <a:avLst/>
          </a:prstGeom>
        </p:spPr>
        <p:style>
          <a:lnRef idx="1">
            <a:schemeClr val="accent1"/>
          </a:lnRef>
          <a:fillRef idx="0">
            <a:schemeClr val="accent1"/>
          </a:fillRef>
          <a:effectRef idx="0">
            <a:schemeClr val="accent1"/>
          </a:effectRef>
          <a:fontRef idx="minor">
            <a:schemeClr val="tx1"/>
          </a:fontRef>
        </p:style>
      </p:cxnSp>
      <p:sp>
        <p:nvSpPr>
          <p:cNvPr id="89" name="Seta para Baixo 4"/>
          <p:cNvSpPr txBox="1"/>
          <p:nvPr/>
        </p:nvSpPr>
        <p:spPr>
          <a:xfrm rot="21320890">
            <a:off x="844231" y="3794030"/>
            <a:ext cx="1756544" cy="101975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pt-BR" kern="1200" dirty="0" smtClean="0"/>
              <a:t>Estruturação de Captação Capital de Impacto</a:t>
            </a:r>
            <a:endParaRPr lang="pt-BR" kern="1200" dirty="0"/>
          </a:p>
        </p:txBody>
      </p:sp>
      <p:pic>
        <p:nvPicPr>
          <p:cNvPr id="3" name="Imagem 2"/>
          <p:cNvPicPr>
            <a:picLocks noChangeAspect="1"/>
          </p:cNvPicPr>
          <p:nvPr/>
        </p:nvPicPr>
        <p:blipFill>
          <a:blip r:embed="rId3"/>
          <a:stretch>
            <a:fillRect/>
          </a:stretch>
        </p:blipFill>
        <p:spPr>
          <a:xfrm>
            <a:off x="10949034" y="321644"/>
            <a:ext cx="835224" cy="823031"/>
          </a:xfrm>
          <a:prstGeom prst="rect">
            <a:avLst/>
          </a:prstGeom>
        </p:spPr>
      </p:pic>
      <p:cxnSp>
        <p:nvCxnSpPr>
          <p:cNvPr id="16" name="Conector reto 15"/>
          <p:cNvCxnSpPr>
            <a:stCxn id="42" idx="2"/>
            <a:endCxn id="49" idx="0"/>
          </p:cNvCxnSpPr>
          <p:nvPr/>
        </p:nvCxnSpPr>
        <p:spPr>
          <a:xfrm>
            <a:off x="4463934" y="1956216"/>
            <a:ext cx="1" cy="406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to 17"/>
          <p:cNvCxnSpPr>
            <a:stCxn id="4" idx="3"/>
            <a:endCxn id="42" idx="1"/>
          </p:cNvCxnSpPr>
          <p:nvPr/>
        </p:nvCxnSpPr>
        <p:spPr>
          <a:xfrm>
            <a:off x="2619821" y="1628715"/>
            <a:ext cx="730727" cy="1"/>
          </a:xfrm>
          <a:prstGeom prst="line">
            <a:avLst/>
          </a:prstGeom>
        </p:spPr>
        <p:style>
          <a:lnRef idx="1">
            <a:schemeClr val="accent1"/>
          </a:lnRef>
          <a:fillRef idx="0">
            <a:schemeClr val="accent1"/>
          </a:fillRef>
          <a:effectRef idx="0">
            <a:schemeClr val="accent1"/>
          </a:effectRef>
          <a:fontRef idx="minor">
            <a:schemeClr val="tx1"/>
          </a:fontRef>
        </p:style>
      </p:cxnSp>
      <p:grpSp>
        <p:nvGrpSpPr>
          <p:cNvPr id="39" name="Agrupar 38"/>
          <p:cNvGrpSpPr/>
          <p:nvPr/>
        </p:nvGrpSpPr>
        <p:grpSpPr>
          <a:xfrm rot="20416447">
            <a:off x="310607" y="3952293"/>
            <a:ext cx="2475315" cy="2563178"/>
            <a:chOff x="0" y="1935"/>
            <a:chExt cx="4955066" cy="4955066"/>
          </a:xfrm>
          <a:solidFill>
            <a:schemeClr val="accent1">
              <a:lumMod val="50000"/>
            </a:schemeClr>
          </a:solidFill>
        </p:grpSpPr>
        <p:sp>
          <p:nvSpPr>
            <p:cNvPr id="41" name="Seta para Baixo 40"/>
            <p:cNvSpPr/>
            <p:nvPr/>
          </p:nvSpPr>
          <p:spPr>
            <a:xfrm rot="16200000">
              <a:off x="0" y="1935"/>
              <a:ext cx="4955066" cy="4955066"/>
            </a:xfrm>
            <a:prstGeom prst="downArrow">
              <a:avLst>
                <a:gd name="adj1" fmla="val 50000"/>
                <a:gd name="adj2" fmla="val 35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Seta para Baixo 4"/>
            <p:cNvSpPr txBox="1"/>
            <p:nvPr/>
          </p:nvSpPr>
          <p:spPr>
            <a:xfrm rot="21600000">
              <a:off x="0" y="1240701"/>
              <a:ext cx="4087929" cy="2477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2000" dirty="0"/>
                <a:t>Private Placement of Impact Capital</a:t>
              </a:r>
            </a:p>
          </p:txBody>
        </p:sp>
      </p:grpSp>
    </p:spTree>
    <p:extLst>
      <p:ext uri="{BB962C8B-B14F-4D97-AF65-F5344CB8AC3E}">
        <p14:creationId xmlns:p14="http://schemas.microsoft.com/office/powerpoint/2010/main" val="3174506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020007" y="180202"/>
            <a:ext cx="5911618" cy="461665"/>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400" b="1" dirty="0" smtClean="0">
                <a:solidFill>
                  <a:prstClr val="white"/>
                </a:solidFill>
                <a:latin typeface="Calibri" panose="020F0502020204030204"/>
              </a:rPr>
              <a:t>LAND USE ENVIRONMENTAL </a:t>
            </a:r>
            <a:r>
              <a:rPr kumimoji="0" lang="pt-BR" sz="2400" b="1" i="0" u="none" strike="noStrike" kern="1200" cap="none" spc="0" normalizeH="0" baseline="0" noProof="0" dirty="0" smtClean="0">
                <a:ln>
                  <a:noFill/>
                </a:ln>
                <a:solidFill>
                  <a:prstClr val="white"/>
                </a:solidFill>
                <a:effectLst/>
                <a:uLnTx/>
                <a:uFillTx/>
                <a:latin typeface="Calibri" panose="020F0502020204030204"/>
                <a:ea typeface="+mn-ea"/>
                <a:cs typeface="+mn-cs"/>
              </a:rPr>
              <a:t>PERFORMANCE</a:t>
            </a:r>
            <a:endParaRPr kumimoji="0" lang="pt-B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Diagrama 10"/>
          <p:cNvGraphicFramePr/>
          <p:nvPr>
            <p:extLst>
              <p:ext uri="{D42A27DB-BD31-4B8C-83A1-F6EECF244321}">
                <p14:modId xmlns:p14="http://schemas.microsoft.com/office/powerpoint/2010/main" val="2336310692"/>
              </p:ext>
            </p:extLst>
          </p:nvPr>
        </p:nvGraphicFramePr>
        <p:xfrm>
          <a:off x="-530149" y="1333500"/>
          <a:ext cx="10668000" cy="529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aixaDeTexto 11"/>
          <p:cNvSpPr txBox="1"/>
          <p:nvPr/>
        </p:nvSpPr>
        <p:spPr>
          <a:xfrm>
            <a:off x="4290548" y="810280"/>
            <a:ext cx="12254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Calibri" panose="020F0502020204030204"/>
                <a:ea typeface="+mn-ea"/>
                <a:cs typeface="+mn-cs"/>
              </a:rPr>
              <a:t>YEAR 1</a:t>
            </a:r>
            <a:endParaRPr kumimoji="0" lang="pt-B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aixaDeTexto 12"/>
          <p:cNvSpPr txBox="1"/>
          <p:nvPr/>
        </p:nvSpPr>
        <p:spPr>
          <a:xfrm>
            <a:off x="6386048" y="810280"/>
            <a:ext cx="14082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Calibri" panose="020F0502020204030204"/>
                <a:ea typeface="+mn-ea"/>
                <a:cs typeface="+mn-cs"/>
              </a:rPr>
              <a:t>YEAR 10</a:t>
            </a:r>
            <a:endParaRPr kumimoji="0" lang="pt-B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tângulo 1"/>
          <p:cNvSpPr/>
          <p:nvPr/>
        </p:nvSpPr>
        <p:spPr>
          <a:xfrm>
            <a:off x="4198897" y="3981450"/>
            <a:ext cx="4233904" cy="1446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200" dirty="0" err="1" smtClean="0">
                <a:solidFill>
                  <a:srgbClr val="C00000"/>
                </a:solidFill>
                <a:latin typeface="Calibri" panose="020F0502020204030204"/>
              </a:rPr>
              <a:t>Adherence</a:t>
            </a:r>
            <a:r>
              <a:rPr lang="pt-BR" sz="3200" dirty="0" smtClean="0">
                <a:solidFill>
                  <a:srgbClr val="C00000"/>
                </a:solidFill>
                <a:latin typeface="Calibri" panose="020F0502020204030204"/>
              </a:rPr>
              <a:t> </a:t>
            </a:r>
            <a:r>
              <a:rPr lang="pt-BR" sz="3200" dirty="0" err="1" smtClean="0">
                <a:solidFill>
                  <a:srgbClr val="C00000"/>
                </a:solidFill>
                <a:latin typeface="Calibri" panose="020F0502020204030204"/>
              </a:rPr>
              <a:t>and</a:t>
            </a:r>
            <a:r>
              <a:rPr lang="pt-BR" sz="3200" dirty="0" smtClean="0">
                <a:solidFill>
                  <a:srgbClr val="C00000"/>
                </a:solidFill>
                <a:latin typeface="Calibri" panose="020F0502020204030204"/>
              </a:rPr>
              <a:t> </a:t>
            </a:r>
            <a:r>
              <a:rPr lang="pt-BR" sz="3200" dirty="0" err="1" smtClean="0">
                <a:solidFill>
                  <a:srgbClr val="C00000"/>
                </a:solidFill>
                <a:latin typeface="Calibri" panose="020F0502020204030204"/>
              </a:rPr>
              <a:t>Compliance</a:t>
            </a:r>
            <a:r>
              <a:rPr lang="pt-BR" sz="3200" dirty="0" smtClean="0">
                <a:solidFill>
                  <a:srgbClr val="C00000"/>
                </a:solidFill>
                <a:latin typeface="Calibri" panose="020F0502020204030204"/>
              </a:rPr>
              <a:t> </a:t>
            </a:r>
            <a:r>
              <a:rPr lang="pt-BR" sz="3200" dirty="0" err="1" smtClean="0">
                <a:solidFill>
                  <a:srgbClr val="C00000"/>
                </a:solidFill>
                <a:latin typeface="Calibri" panose="020F0502020204030204"/>
              </a:rPr>
              <a:t>with</a:t>
            </a:r>
            <a:r>
              <a:rPr lang="pt-BR" sz="3200" dirty="0" smtClean="0">
                <a:solidFill>
                  <a:srgbClr val="C00000"/>
                </a:solidFill>
                <a:latin typeface="Calibri" panose="020F0502020204030204"/>
              </a:rPr>
              <a:t> PRA</a:t>
            </a:r>
            <a:endParaRPr kumimoji="0" lang="pt-BR"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7" name="Agrupar 6"/>
          <p:cNvGrpSpPr/>
          <p:nvPr/>
        </p:nvGrpSpPr>
        <p:grpSpPr>
          <a:xfrm rot="19936332">
            <a:off x="9203180" y="2155029"/>
            <a:ext cx="2683728" cy="2389513"/>
            <a:chOff x="6803886" y="0"/>
            <a:chExt cx="4955066" cy="4955066"/>
          </a:xfrm>
        </p:grpSpPr>
        <p:sp>
          <p:nvSpPr>
            <p:cNvPr id="8" name="Seta para Baixo 7"/>
            <p:cNvSpPr/>
            <p:nvPr/>
          </p:nvSpPr>
          <p:spPr>
            <a:xfrm rot="5400000">
              <a:off x="6803886" y="0"/>
              <a:ext cx="4955066" cy="4955066"/>
            </a:xfrm>
            <a:prstGeom prst="downArrow">
              <a:avLst>
                <a:gd name="adj1" fmla="val 50000"/>
                <a:gd name="adj2" fmla="val 35000"/>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Seta para Baixo 4"/>
            <p:cNvSpPr txBox="1"/>
            <p:nvPr/>
          </p:nvSpPr>
          <p:spPr>
            <a:xfrm>
              <a:off x="7671023" y="1238767"/>
              <a:ext cx="4087929" cy="2477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2000" dirty="0"/>
                <a:t>Private Placement of Impact Capital</a:t>
              </a:r>
            </a:p>
          </p:txBody>
        </p:sp>
      </p:grpSp>
      <p:pic>
        <p:nvPicPr>
          <p:cNvPr id="10" name="Imagem 9"/>
          <p:cNvPicPr>
            <a:picLocks noChangeAspect="1"/>
          </p:cNvPicPr>
          <p:nvPr/>
        </p:nvPicPr>
        <p:blipFill>
          <a:blip r:embed="rId8"/>
          <a:stretch>
            <a:fillRect/>
          </a:stretch>
        </p:blipFill>
        <p:spPr>
          <a:xfrm>
            <a:off x="10949034" y="321644"/>
            <a:ext cx="835224" cy="823031"/>
          </a:xfrm>
          <a:prstGeom prst="rect">
            <a:avLst/>
          </a:prstGeom>
        </p:spPr>
      </p:pic>
    </p:spTree>
    <p:extLst>
      <p:ext uri="{BB962C8B-B14F-4D97-AF65-F5344CB8AC3E}">
        <p14:creationId xmlns:p14="http://schemas.microsoft.com/office/powerpoint/2010/main" val="3233575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o Explicativo 1 30">
            <a:hlinkClick r:id="rId3" action="ppaction://hlinksldjump"/>
          </p:cNvPr>
          <p:cNvSpPr/>
          <p:nvPr/>
        </p:nvSpPr>
        <p:spPr>
          <a:xfrm>
            <a:off x="6683775" y="4135271"/>
            <a:ext cx="2757840" cy="483107"/>
          </a:xfrm>
          <a:prstGeom prst="borderCallout1">
            <a:avLst>
              <a:gd name="adj1" fmla="val 50593"/>
              <a:gd name="adj2" fmla="val 100318"/>
              <a:gd name="adj3" fmla="val -78035"/>
              <a:gd name="adj4" fmla="val 179611"/>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accent1">
                    <a:lumMod val="50000"/>
                  </a:schemeClr>
                </a:solidFill>
                <a:latin typeface="Arial" panose="020B0604020202020204" pitchFamily="34" charset="0"/>
                <a:cs typeface="Arial" panose="020B0604020202020204" pitchFamily="34" charset="0"/>
              </a:rPr>
              <a:t>Water</a:t>
            </a:r>
            <a:r>
              <a:rPr lang="pt-BR" sz="1400" dirty="0">
                <a:solidFill>
                  <a:schemeClr val="accent1">
                    <a:lumMod val="50000"/>
                  </a:schemeClr>
                </a:solidFill>
                <a:latin typeface="Arial" panose="020B0604020202020204" pitchFamily="34" charset="0"/>
                <a:cs typeface="Arial" panose="020B0604020202020204" pitchFamily="34" charset="0"/>
              </a:rPr>
              <a:t> </a:t>
            </a:r>
            <a:r>
              <a:rPr lang="pt-BR" sz="1400" dirty="0" err="1">
                <a:solidFill>
                  <a:schemeClr val="accent1">
                    <a:lumMod val="50000"/>
                  </a:schemeClr>
                </a:solidFill>
                <a:latin typeface="Arial" panose="020B0604020202020204" pitchFamily="34" charset="0"/>
                <a:cs typeface="Arial" panose="020B0604020202020204" pitchFamily="34" charset="0"/>
              </a:rPr>
              <a:t>Resources</a:t>
            </a:r>
            <a:r>
              <a:rPr lang="pt-BR" sz="1400" dirty="0">
                <a:solidFill>
                  <a:schemeClr val="accent1">
                    <a:lumMod val="50000"/>
                  </a:schemeClr>
                </a:solidFill>
                <a:latin typeface="Arial" panose="020B0604020202020204" pitchFamily="34" charset="0"/>
                <a:cs typeface="Arial" panose="020B0604020202020204" pitchFamily="34" charset="0"/>
              </a:rPr>
              <a:t> </a:t>
            </a:r>
            <a:r>
              <a:rPr lang="pt-BR" sz="1400" dirty="0" err="1">
                <a:solidFill>
                  <a:schemeClr val="accent1">
                    <a:lumMod val="50000"/>
                  </a:schemeClr>
                </a:solidFill>
                <a:latin typeface="Arial" panose="020B0604020202020204" pitchFamily="34" charset="0"/>
                <a:cs typeface="Arial" panose="020B0604020202020204" pitchFamily="34" charset="0"/>
              </a:rPr>
              <a:t>and</a:t>
            </a:r>
            <a:r>
              <a:rPr lang="pt-BR" sz="1400" dirty="0">
                <a:solidFill>
                  <a:schemeClr val="accent1">
                    <a:lumMod val="50000"/>
                  </a:schemeClr>
                </a:solidFill>
                <a:latin typeface="Arial" panose="020B0604020202020204" pitchFamily="34" charset="0"/>
                <a:cs typeface="Arial" panose="020B0604020202020204" pitchFamily="34" charset="0"/>
              </a:rPr>
              <a:t> </a:t>
            </a:r>
            <a:r>
              <a:rPr lang="pt-BR" sz="1400" dirty="0" err="1">
                <a:solidFill>
                  <a:schemeClr val="accent1">
                    <a:lumMod val="50000"/>
                  </a:schemeClr>
                </a:solidFill>
                <a:latin typeface="Arial" panose="020B0604020202020204" pitchFamily="34" charset="0"/>
                <a:cs typeface="Arial" panose="020B0604020202020204" pitchFamily="34" charset="0"/>
              </a:rPr>
              <a:t>Sanitation</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49" name="Texto Explicativo 1 48">
            <a:hlinkClick r:id="rId4" action="ppaction://hlinksldjump"/>
          </p:cNvPr>
          <p:cNvSpPr/>
          <p:nvPr/>
        </p:nvSpPr>
        <p:spPr>
          <a:xfrm>
            <a:off x="6702360" y="4717323"/>
            <a:ext cx="2742972" cy="483107"/>
          </a:xfrm>
          <a:prstGeom prst="borderCallout1">
            <a:avLst>
              <a:gd name="adj1" fmla="val 50593"/>
              <a:gd name="adj2" fmla="val 100318"/>
              <a:gd name="adj3" fmla="val -115890"/>
              <a:gd name="adj4" fmla="val 174194"/>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smtClean="0">
                <a:solidFill>
                  <a:schemeClr val="accent1">
                    <a:lumMod val="50000"/>
                  </a:schemeClr>
                </a:solidFill>
                <a:latin typeface="Arial" panose="020B0604020202020204" pitchFamily="34" charset="0"/>
                <a:cs typeface="Arial" panose="020B0604020202020204" pitchFamily="34" charset="0"/>
              </a:rPr>
              <a:t>Others</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44" name="Texto Explicativo 1 43">
            <a:hlinkClick r:id="rId5" action="ppaction://hlinksldjump"/>
          </p:cNvPr>
          <p:cNvSpPr/>
          <p:nvPr/>
        </p:nvSpPr>
        <p:spPr>
          <a:xfrm>
            <a:off x="6706079" y="3539031"/>
            <a:ext cx="2713233" cy="483107"/>
          </a:xfrm>
          <a:prstGeom prst="borderCallout1">
            <a:avLst>
              <a:gd name="adj1" fmla="val 50593"/>
              <a:gd name="adj2" fmla="val 100318"/>
              <a:gd name="adj3" fmla="val -78035"/>
              <a:gd name="adj4" fmla="val 179611"/>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smtClean="0">
                <a:solidFill>
                  <a:schemeClr val="accent1">
                    <a:lumMod val="50000"/>
                  </a:schemeClr>
                </a:solidFill>
                <a:latin typeface="Arial" panose="020B0604020202020204" pitchFamily="34" charset="0"/>
                <a:cs typeface="Arial" panose="020B0604020202020204" pitchFamily="34" charset="0"/>
              </a:rPr>
              <a:t>Urban</a:t>
            </a:r>
            <a:r>
              <a:rPr lang="pt-BR" sz="1400" dirty="0" smtClean="0">
                <a:solidFill>
                  <a:schemeClr val="accent1">
                    <a:lumMod val="50000"/>
                  </a:schemeClr>
                </a:solidFill>
                <a:latin typeface="Arial" panose="020B0604020202020204" pitchFamily="34" charset="0"/>
                <a:cs typeface="Arial" panose="020B0604020202020204" pitchFamily="34" charset="0"/>
              </a:rPr>
              <a:t> </a:t>
            </a:r>
            <a:r>
              <a:rPr lang="pt-BR" sz="1400" dirty="0" err="1" smtClean="0">
                <a:solidFill>
                  <a:schemeClr val="accent1">
                    <a:lumMod val="50000"/>
                  </a:schemeClr>
                </a:solidFill>
                <a:latin typeface="Arial" panose="020B0604020202020204" pitchFamily="34" charset="0"/>
                <a:cs typeface="Arial" panose="020B0604020202020204" pitchFamily="34" charset="0"/>
              </a:rPr>
              <a:t>Mobility</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3" name="Texto Explicativo 1 2">
            <a:hlinkClick r:id="rId6" action="ppaction://hlinksldjump"/>
          </p:cNvPr>
          <p:cNvSpPr/>
          <p:nvPr/>
        </p:nvSpPr>
        <p:spPr>
          <a:xfrm>
            <a:off x="6687492" y="866618"/>
            <a:ext cx="2742972" cy="511366"/>
          </a:xfrm>
          <a:prstGeom prst="borderCallout1">
            <a:avLst>
              <a:gd name="adj1" fmla="val 48734"/>
              <a:gd name="adj2" fmla="val 100122"/>
              <a:gd name="adj3" fmla="val 235044"/>
              <a:gd name="adj4" fmla="val 189509"/>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smtClean="0">
                <a:solidFill>
                  <a:schemeClr val="accent1">
                    <a:lumMod val="50000"/>
                  </a:schemeClr>
                </a:solidFill>
                <a:latin typeface="Arial" panose="020B0604020202020204" pitchFamily="34" charset="0"/>
                <a:cs typeface="Arial" panose="020B0604020202020204" pitchFamily="34" charset="0"/>
              </a:rPr>
              <a:t>Low</a:t>
            </a:r>
            <a:r>
              <a:rPr lang="pt-BR" sz="1400" dirty="0" smtClean="0">
                <a:solidFill>
                  <a:schemeClr val="accent1">
                    <a:lumMod val="50000"/>
                  </a:schemeClr>
                </a:solidFill>
                <a:latin typeface="Arial" panose="020B0604020202020204" pitchFamily="34" charset="0"/>
                <a:cs typeface="Arial" panose="020B0604020202020204" pitchFamily="34" charset="0"/>
              </a:rPr>
              <a:t> </a:t>
            </a:r>
            <a:r>
              <a:rPr lang="pt-BR" sz="1400" dirty="0" err="1" smtClean="0">
                <a:solidFill>
                  <a:schemeClr val="accent1">
                    <a:lumMod val="50000"/>
                  </a:schemeClr>
                </a:solidFill>
                <a:latin typeface="Arial" panose="020B0604020202020204" pitchFamily="34" charset="0"/>
                <a:cs typeface="Arial" panose="020B0604020202020204" pitchFamily="34" charset="0"/>
              </a:rPr>
              <a:t>Carbon</a:t>
            </a:r>
            <a:r>
              <a:rPr lang="pt-BR" sz="1400" dirty="0" smtClean="0">
                <a:solidFill>
                  <a:schemeClr val="accent1">
                    <a:lumMod val="50000"/>
                  </a:schemeClr>
                </a:solidFill>
                <a:latin typeface="Arial" panose="020B0604020202020204" pitchFamily="34" charset="0"/>
                <a:cs typeface="Arial" panose="020B0604020202020204" pitchFamily="34" charset="0"/>
              </a:rPr>
              <a:t> </a:t>
            </a:r>
            <a:r>
              <a:rPr lang="pt-BR" sz="1400" dirty="0" err="1" smtClean="0">
                <a:solidFill>
                  <a:schemeClr val="accent1">
                    <a:lumMod val="50000"/>
                  </a:schemeClr>
                </a:solidFill>
                <a:latin typeface="Arial" panose="020B0604020202020204" pitchFamily="34" charset="0"/>
                <a:cs typeface="Arial" panose="020B0604020202020204" pitchFamily="34" charset="0"/>
              </a:rPr>
              <a:t>Agriculture</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45" name="Texto Explicativo 1 44">
            <a:hlinkClick r:id="rId7" action="ppaction://hlinksldjump"/>
          </p:cNvPr>
          <p:cNvSpPr/>
          <p:nvPr/>
        </p:nvSpPr>
        <p:spPr>
          <a:xfrm>
            <a:off x="6694926" y="2186305"/>
            <a:ext cx="2742972" cy="578631"/>
          </a:xfrm>
          <a:prstGeom prst="borderCallout1">
            <a:avLst>
              <a:gd name="adj1" fmla="val 59342"/>
              <a:gd name="adj2" fmla="val 100318"/>
              <a:gd name="adj3" fmla="val 82668"/>
              <a:gd name="adj4" fmla="val 196710"/>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latin typeface="Arial" panose="020B0604020202020204" pitchFamily="34" charset="0"/>
                <a:cs typeface="Arial" panose="020B0604020202020204" pitchFamily="34" charset="0"/>
              </a:rPr>
              <a:t>Sustainable Forest and </a:t>
            </a:r>
            <a:r>
              <a:rPr lang="en-US" sz="1400" dirty="0" err="1" smtClean="0">
                <a:solidFill>
                  <a:schemeClr val="accent1">
                    <a:lumMod val="50000"/>
                  </a:schemeClr>
                </a:solidFill>
                <a:latin typeface="Arial" panose="020B0604020202020204" pitchFamily="34" charset="0"/>
                <a:cs typeface="Arial" panose="020B0604020202020204" pitchFamily="34" charset="0"/>
              </a:rPr>
              <a:t>Extrativism</a:t>
            </a:r>
            <a:r>
              <a:rPr lang="en-US" sz="1400" dirty="0" smtClean="0">
                <a:solidFill>
                  <a:schemeClr val="accent1">
                    <a:lumMod val="50000"/>
                  </a:schemeClr>
                </a:solidFill>
                <a:latin typeface="Arial" panose="020B0604020202020204" pitchFamily="34" charset="0"/>
                <a:cs typeface="Arial" panose="020B0604020202020204" pitchFamily="34" charset="0"/>
              </a:rPr>
              <a:t> Management</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46" name="Texto Explicativo 1 45">
            <a:hlinkClick r:id="rId8" action="ppaction://hlinksldjump"/>
          </p:cNvPr>
          <p:cNvSpPr/>
          <p:nvPr/>
        </p:nvSpPr>
        <p:spPr>
          <a:xfrm>
            <a:off x="6687492" y="1563336"/>
            <a:ext cx="2742972" cy="480398"/>
          </a:xfrm>
          <a:prstGeom prst="borderCallout1">
            <a:avLst>
              <a:gd name="adj1" fmla="val 50593"/>
              <a:gd name="adj2" fmla="val 100318"/>
              <a:gd name="adj3" fmla="val 206576"/>
              <a:gd name="adj4" fmla="val 191099"/>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smtClean="0">
                <a:solidFill>
                  <a:schemeClr val="accent1">
                    <a:lumMod val="50000"/>
                  </a:schemeClr>
                </a:solidFill>
                <a:latin typeface="Arial" panose="020B0604020202020204" pitchFamily="34" charset="0"/>
                <a:cs typeface="Arial" panose="020B0604020202020204" pitchFamily="34" charset="0"/>
              </a:rPr>
              <a:t>Forest </a:t>
            </a:r>
            <a:r>
              <a:rPr lang="pt-BR" sz="1400" dirty="0" err="1" smtClean="0">
                <a:solidFill>
                  <a:schemeClr val="accent1">
                    <a:lumMod val="50000"/>
                  </a:schemeClr>
                </a:solidFill>
                <a:latin typeface="Arial" panose="020B0604020202020204" pitchFamily="34" charset="0"/>
                <a:cs typeface="Arial" panose="020B0604020202020204" pitchFamily="34" charset="0"/>
              </a:rPr>
              <a:t>Conservation</a:t>
            </a:r>
            <a:r>
              <a:rPr lang="pt-BR" sz="1400" dirty="0" smtClean="0">
                <a:solidFill>
                  <a:schemeClr val="accent1">
                    <a:lumMod val="50000"/>
                  </a:schemeClr>
                </a:solidFill>
                <a:latin typeface="Arial" panose="020B0604020202020204" pitchFamily="34" charset="0"/>
                <a:cs typeface="Arial" panose="020B0604020202020204" pitchFamily="34" charset="0"/>
              </a:rPr>
              <a:t> </a:t>
            </a:r>
            <a:r>
              <a:rPr lang="pt-BR" sz="1400" dirty="0" err="1" smtClean="0">
                <a:solidFill>
                  <a:schemeClr val="accent1">
                    <a:lumMod val="50000"/>
                  </a:schemeClr>
                </a:solidFill>
                <a:latin typeface="Arial" panose="020B0604020202020204" pitchFamily="34" charset="0"/>
                <a:cs typeface="Arial" panose="020B0604020202020204" pitchFamily="34" charset="0"/>
              </a:rPr>
              <a:t>and</a:t>
            </a:r>
            <a:r>
              <a:rPr lang="pt-BR" sz="1400" dirty="0" smtClean="0">
                <a:solidFill>
                  <a:schemeClr val="accent1">
                    <a:lumMod val="50000"/>
                  </a:schemeClr>
                </a:solidFill>
                <a:latin typeface="Arial" panose="020B0604020202020204" pitchFamily="34" charset="0"/>
                <a:cs typeface="Arial" panose="020B0604020202020204" pitchFamily="34" charset="0"/>
              </a:rPr>
              <a:t> Recovery</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sp>
        <p:nvSpPr>
          <p:cNvPr id="19" name="Seta para a Direita Listrada 16"/>
          <p:cNvSpPr/>
          <p:nvPr/>
        </p:nvSpPr>
        <p:spPr>
          <a:xfrm>
            <a:off x="3160732" y="1411932"/>
            <a:ext cx="3515609" cy="1440000"/>
          </a:xfrm>
          <a:prstGeom prst="strip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a:endParaRPr lang="pt-BR" sz="7200" dirty="0">
              <a:latin typeface="Aharoni" panose="02010803020104030203" pitchFamily="2" charset="-79"/>
              <a:cs typeface="Aharoni" panose="02010803020104030203" pitchFamily="2" charset="-79"/>
            </a:endParaRPr>
          </a:p>
        </p:txBody>
      </p:sp>
      <p:pic>
        <p:nvPicPr>
          <p:cNvPr id="20" name="Imagem 19"/>
          <p:cNvPicPr>
            <a:picLocks noChangeAspect="1"/>
          </p:cNvPicPr>
          <p:nvPr/>
        </p:nvPicPr>
        <p:blipFill rotWithShape="1">
          <a:blip r:embed="rId9">
            <a:duotone>
              <a:schemeClr val="accent4">
                <a:shade val="45000"/>
                <a:satMod val="135000"/>
              </a:schemeClr>
              <a:prstClr val="white"/>
            </a:duotone>
          </a:blip>
          <a:srcRect l="26185" t="22180" r="54348" b="59316"/>
          <a:stretch/>
        </p:blipFill>
        <p:spPr>
          <a:xfrm>
            <a:off x="2379219" y="1563616"/>
            <a:ext cx="1749964" cy="1745933"/>
          </a:xfrm>
          <a:prstGeom prst="rect">
            <a:avLst/>
          </a:prstGeom>
        </p:spPr>
      </p:pic>
      <p:sp>
        <p:nvSpPr>
          <p:cNvPr id="22" name="Retângulo 21"/>
          <p:cNvSpPr/>
          <p:nvPr/>
        </p:nvSpPr>
        <p:spPr>
          <a:xfrm>
            <a:off x="2965227" y="1924022"/>
            <a:ext cx="4095902" cy="461665"/>
          </a:xfrm>
          <a:prstGeom prst="rect">
            <a:avLst/>
          </a:prstGeom>
        </p:spPr>
        <p:txBody>
          <a:bodyPr wrap="square">
            <a:spAutoFit/>
          </a:bodyPr>
          <a:lstStyle/>
          <a:p>
            <a:pPr lvl="1" algn="ctr"/>
            <a:r>
              <a:rPr lang="pt-BR" sz="1200" b="1" dirty="0" smtClean="0">
                <a:solidFill>
                  <a:schemeClr val="accent1">
                    <a:lumMod val="50000"/>
                  </a:schemeClr>
                </a:solidFill>
                <a:latin typeface="Arial" panose="020B0604020202020204" pitchFamily="34" charset="0"/>
                <a:cs typeface="Arial" panose="020B0604020202020204" pitchFamily="34" charset="0"/>
              </a:rPr>
              <a:t>INVESTMENT / FINANCING </a:t>
            </a:r>
          </a:p>
          <a:p>
            <a:pPr lvl="1" algn="ctr"/>
            <a:r>
              <a:rPr lang="pt-BR" sz="1200" b="1" dirty="0">
                <a:solidFill>
                  <a:schemeClr val="accent1">
                    <a:lumMod val="50000"/>
                  </a:schemeClr>
                </a:solidFill>
                <a:latin typeface="Arial" panose="020B0604020202020204" pitchFamily="34" charset="0"/>
                <a:cs typeface="Arial" panose="020B0604020202020204" pitchFamily="34" charset="0"/>
              </a:rPr>
              <a:t> </a:t>
            </a:r>
            <a:r>
              <a:rPr lang="pt-BR" sz="1200" b="1" dirty="0" smtClean="0">
                <a:solidFill>
                  <a:schemeClr val="accent1">
                    <a:lumMod val="50000"/>
                  </a:schemeClr>
                </a:solidFill>
                <a:latin typeface="Arial" panose="020B0604020202020204" pitchFamily="34" charset="0"/>
                <a:cs typeface="Arial" panose="020B0604020202020204" pitchFamily="34" charset="0"/>
              </a:rPr>
              <a:t>Social </a:t>
            </a:r>
            <a:r>
              <a:rPr lang="pt-BR" sz="1200" b="1" dirty="0" err="1" smtClean="0">
                <a:solidFill>
                  <a:schemeClr val="accent1">
                    <a:lumMod val="50000"/>
                  </a:schemeClr>
                </a:solidFill>
                <a:latin typeface="Arial" panose="020B0604020202020204" pitchFamily="34" charset="0"/>
                <a:cs typeface="Arial" panose="020B0604020202020204" pitchFamily="34" charset="0"/>
              </a:rPr>
              <a:t>Enviroment</a:t>
            </a:r>
            <a:endParaRPr lang="pt-BR" sz="1200" b="1" dirty="0">
              <a:solidFill>
                <a:schemeClr val="accent1">
                  <a:lumMod val="50000"/>
                </a:schemeClr>
              </a:solidFill>
              <a:latin typeface="Arial" panose="020B0604020202020204" pitchFamily="34" charset="0"/>
              <a:cs typeface="Arial" panose="020B0604020202020204" pitchFamily="34" charset="0"/>
            </a:endParaRPr>
          </a:p>
        </p:txBody>
      </p:sp>
      <p:grpSp>
        <p:nvGrpSpPr>
          <p:cNvPr id="28" name="Agrupar 1937"/>
          <p:cNvGrpSpPr/>
          <p:nvPr/>
        </p:nvGrpSpPr>
        <p:grpSpPr>
          <a:xfrm>
            <a:off x="-57220" y="863898"/>
            <a:ext cx="2789269" cy="2568311"/>
            <a:chOff x="3702960" y="2748581"/>
            <a:chExt cx="2079687" cy="2200273"/>
          </a:xfrm>
        </p:grpSpPr>
        <p:grpSp>
          <p:nvGrpSpPr>
            <p:cNvPr id="29" name="Agrupar 1884"/>
            <p:cNvGrpSpPr/>
            <p:nvPr/>
          </p:nvGrpSpPr>
          <p:grpSpPr>
            <a:xfrm>
              <a:off x="3702960" y="2748581"/>
              <a:ext cx="2079687" cy="1089021"/>
              <a:chOff x="3702960" y="2748581"/>
              <a:chExt cx="2079687" cy="1089021"/>
            </a:xfrm>
          </p:grpSpPr>
          <p:pic>
            <p:nvPicPr>
              <p:cNvPr id="35" name="Imagem 34"/>
              <p:cNvPicPr>
                <a:picLocks noChangeAspect="1"/>
              </p:cNvPicPr>
              <p:nvPr/>
            </p:nvPicPr>
            <p:blipFill rotWithShape="1">
              <a:blip r:embed="rId10"/>
              <a:srcRect l="19104" t="-2907" r="57175" b="73771"/>
              <a:stretch/>
            </p:blipFill>
            <p:spPr>
              <a:xfrm rot="18018680">
                <a:off x="3736912" y="3463927"/>
                <a:ext cx="339723" cy="407627"/>
              </a:xfrm>
              <a:prstGeom prst="rect">
                <a:avLst/>
              </a:prstGeom>
            </p:spPr>
          </p:pic>
          <p:pic>
            <p:nvPicPr>
              <p:cNvPr id="36" name="Imagem 35"/>
              <p:cNvPicPr>
                <a:picLocks noChangeAspect="1"/>
              </p:cNvPicPr>
              <p:nvPr/>
            </p:nvPicPr>
            <p:blipFill rotWithShape="1">
              <a:blip r:embed="rId10"/>
              <a:srcRect l="367" t="-864" r="81125" b="71728"/>
              <a:stretch/>
            </p:blipFill>
            <p:spPr>
              <a:xfrm rot="3600000" flipH="1">
                <a:off x="5488685" y="3447992"/>
                <a:ext cx="231660" cy="356265"/>
              </a:xfrm>
              <a:prstGeom prst="rect">
                <a:avLst/>
              </a:prstGeom>
            </p:spPr>
          </p:pic>
          <p:pic>
            <p:nvPicPr>
              <p:cNvPr id="37" name="Imagem 36"/>
              <p:cNvPicPr>
                <a:picLocks noChangeAspect="1"/>
              </p:cNvPicPr>
              <p:nvPr/>
            </p:nvPicPr>
            <p:blipFill rotWithShape="1">
              <a:blip r:embed="rId10"/>
              <a:srcRect l="80380" t="29009" r="1112" b="41855"/>
              <a:stretch/>
            </p:blipFill>
            <p:spPr>
              <a:xfrm rot="1184616">
                <a:off x="5247904" y="3099434"/>
                <a:ext cx="329328" cy="506468"/>
              </a:xfrm>
              <a:prstGeom prst="rect">
                <a:avLst/>
              </a:prstGeom>
            </p:spPr>
          </p:pic>
          <p:pic>
            <p:nvPicPr>
              <p:cNvPr id="38" name="Imagem 37"/>
              <p:cNvPicPr>
                <a:picLocks noChangeAspect="1"/>
              </p:cNvPicPr>
              <p:nvPr/>
            </p:nvPicPr>
            <p:blipFill rotWithShape="1">
              <a:blip r:embed="rId10"/>
              <a:srcRect l="42711" t="28129" r="38781" b="42735"/>
              <a:stretch/>
            </p:blipFill>
            <p:spPr>
              <a:xfrm rot="20299580">
                <a:off x="3921852" y="3143134"/>
                <a:ext cx="323556" cy="497590"/>
              </a:xfrm>
              <a:prstGeom prst="rect">
                <a:avLst/>
              </a:prstGeom>
            </p:spPr>
          </p:pic>
          <p:pic>
            <p:nvPicPr>
              <p:cNvPr id="39" name="Imagem 38"/>
              <p:cNvPicPr>
                <a:picLocks noChangeAspect="1"/>
              </p:cNvPicPr>
              <p:nvPr/>
            </p:nvPicPr>
            <p:blipFill rotWithShape="1">
              <a:blip r:embed="rId10"/>
              <a:srcRect l="367" t="-864" r="81125" b="71728"/>
              <a:stretch/>
            </p:blipFill>
            <p:spPr>
              <a:xfrm>
                <a:off x="4557167" y="2748581"/>
                <a:ext cx="402344" cy="618757"/>
              </a:xfrm>
              <a:prstGeom prst="rect">
                <a:avLst/>
              </a:prstGeom>
            </p:spPr>
          </p:pic>
          <p:pic>
            <p:nvPicPr>
              <p:cNvPr id="40" name="Imagem 39"/>
              <p:cNvPicPr>
                <a:picLocks noChangeAspect="1"/>
              </p:cNvPicPr>
              <p:nvPr/>
            </p:nvPicPr>
            <p:blipFill rotWithShape="1">
              <a:blip r:embed="rId10"/>
              <a:srcRect l="80380" t="29009" r="1112" b="41855"/>
              <a:stretch/>
            </p:blipFill>
            <p:spPr>
              <a:xfrm rot="900000" flipH="1">
                <a:off x="4968549" y="2859555"/>
                <a:ext cx="383242" cy="589381"/>
              </a:xfrm>
              <a:prstGeom prst="rect">
                <a:avLst/>
              </a:prstGeom>
            </p:spPr>
          </p:pic>
          <p:pic>
            <p:nvPicPr>
              <p:cNvPr id="41" name="Imagem 40"/>
              <p:cNvPicPr>
                <a:picLocks noChangeAspect="1"/>
              </p:cNvPicPr>
              <p:nvPr/>
            </p:nvPicPr>
            <p:blipFill rotWithShape="1">
              <a:blip r:embed="rId10"/>
              <a:srcRect l="42711" t="28129" r="38781" b="42735"/>
              <a:stretch/>
            </p:blipFill>
            <p:spPr>
              <a:xfrm rot="20754630" flipH="1">
                <a:off x="4130776" y="2804068"/>
                <a:ext cx="455403" cy="700354"/>
              </a:xfrm>
              <a:prstGeom prst="rect">
                <a:avLst/>
              </a:prstGeom>
            </p:spPr>
          </p:pic>
        </p:grpSp>
        <p:sp>
          <p:nvSpPr>
            <p:cNvPr id="30" name="Elipse 29"/>
            <p:cNvSpPr/>
            <p:nvPr/>
          </p:nvSpPr>
          <p:spPr>
            <a:xfrm>
              <a:off x="3959508" y="3314616"/>
              <a:ext cx="1634240" cy="1634238"/>
            </a:xfrm>
            <a:prstGeom prst="ellipse">
              <a:avLst/>
            </a:prstGeom>
            <a:gradFill flip="none" rotWithShape="1">
              <a:gsLst>
                <a:gs pos="0">
                  <a:schemeClr val="accent1">
                    <a:lumMod val="75000"/>
                  </a:schemeClr>
                </a:gs>
                <a:gs pos="100000">
                  <a:schemeClr val="accent1">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CaixaDeTexto 33"/>
            <p:cNvSpPr txBox="1"/>
            <p:nvPr/>
          </p:nvSpPr>
          <p:spPr>
            <a:xfrm>
              <a:off x="3955048" y="3502217"/>
              <a:ext cx="1634239" cy="1133791"/>
            </a:xfrm>
            <a:prstGeom prst="rect">
              <a:avLst/>
            </a:prstGeom>
            <a:noFill/>
          </p:spPr>
          <p:txBody>
            <a:bodyPr wrap="square" rtlCol="0">
              <a:spAutoFit/>
            </a:bodyPr>
            <a:lstStyle/>
            <a:p>
              <a:pPr algn="ctr"/>
              <a:endParaRPr lang="pt-BR" sz="2400" b="1" dirty="0" smtClean="0">
                <a:solidFill>
                  <a:schemeClr val="bg1"/>
                </a:solidFill>
                <a:latin typeface="Arial Black" panose="020B0A04020102020204" pitchFamily="34" charset="0"/>
                <a:cs typeface="Arial" panose="020B0604020202020204" pitchFamily="34" charset="0"/>
              </a:endParaRPr>
            </a:p>
            <a:p>
              <a:pPr algn="ctr"/>
              <a:r>
                <a:rPr lang="pt-BR" sz="2400" dirty="0" smtClean="0">
                  <a:solidFill>
                    <a:schemeClr val="bg1"/>
                  </a:solidFill>
                  <a:latin typeface="Arial Black" panose="020B0A04020102020204" pitchFamily="34" charset="0"/>
                  <a:cs typeface="Arial" panose="020B0604020202020204" pitchFamily="34" charset="0"/>
                </a:rPr>
                <a:t>GREEN</a:t>
              </a:r>
            </a:p>
            <a:p>
              <a:pPr algn="ctr"/>
              <a:r>
                <a:rPr lang="pt-BR" sz="1600" b="1" dirty="0" smtClean="0">
                  <a:solidFill>
                    <a:schemeClr val="bg1"/>
                  </a:solidFill>
                  <a:latin typeface="Arial Black" panose="020B0A04020102020204" pitchFamily="34" charset="0"/>
                  <a:cs typeface="Arial" panose="020B0604020202020204" pitchFamily="34" charset="0"/>
                </a:rPr>
                <a:t>ECONOMY</a:t>
              </a:r>
            </a:p>
            <a:p>
              <a:pPr algn="ctr"/>
              <a:r>
                <a:rPr lang="pt-BR" sz="1600" b="1" dirty="0" smtClean="0">
                  <a:solidFill>
                    <a:schemeClr val="bg1"/>
                  </a:solidFill>
                  <a:latin typeface="Arial Black" panose="020B0A04020102020204" pitchFamily="34" charset="0"/>
                  <a:cs typeface="Arial" panose="020B0604020202020204" pitchFamily="34" charset="0"/>
                </a:rPr>
                <a:t> FUND</a:t>
              </a:r>
              <a:endParaRPr lang="pt-BR" sz="1600" b="1" dirty="0">
                <a:solidFill>
                  <a:schemeClr val="bg1"/>
                </a:solidFill>
                <a:latin typeface="Arial Black" panose="020B0A04020102020204" pitchFamily="34" charset="0"/>
                <a:cs typeface="Arial" panose="020B0604020202020204" pitchFamily="34" charset="0"/>
              </a:endParaRPr>
            </a:p>
          </p:txBody>
        </p:sp>
      </p:grpSp>
      <p:sp>
        <p:nvSpPr>
          <p:cNvPr id="33" name="Texto Explicativo 1 32">
            <a:hlinkClick r:id="rId11" action="ppaction://hlinksldjump"/>
          </p:cNvPr>
          <p:cNvSpPr/>
          <p:nvPr/>
        </p:nvSpPr>
        <p:spPr>
          <a:xfrm>
            <a:off x="6694926" y="2894871"/>
            <a:ext cx="2742972" cy="507201"/>
          </a:xfrm>
          <a:prstGeom prst="borderCallout1">
            <a:avLst>
              <a:gd name="adj1" fmla="val 50593"/>
              <a:gd name="adj2" fmla="val 100318"/>
              <a:gd name="adj3" fmla="val 18968"/>
              <a:gd name="adj4" fmla="val 17752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50000"/>
                  </a:schemeClr>
                </a:solidFill>
                <a:latin typeface="Arial" panose="020B0604020202020204" pitchFamily="34" charset="0"/>
                <a:cs typeface="Arial" panose="020B0604020202020204" pitchFamily="34" charset="0"/>
              </a:rPr>
              <a:t>Energy Efficiency and Renewable Energy Generation</a:t>
            </a:r>
            <a:endParaRPr lang="pt-BR" sz="1400" dirty="0">
              <a:solidFill>
                <a:schemeClr val="accent1">
                  <a:lumMod val="50000"/>
                </a:schemeClr>
              </a:solidFill>
              <a:latin typeface="Arial" panose="020B0604020202020204" pitchFamily="34" charset="0"/>
              <a:cs typeface="Arial" panose="020B0604020202020204" pitchFamily="34" charset="0"/>
            </a:endParaRPr>
          </a:p>
        </p:txBody>
      </p:sp>
      <p:pic>
        <p:nvPicPr>
          <p:cNvPr id="42" name="Imagem 41"/>
          <p:cNvPicPr>
            <a:picLocks noChangeAspect="1"/>
          </p:cNvPicPr>
          <p:nvPr/>
        </p:nvPicPr>
        <p:blipFill rotWithShape="1">
          <a:blip r:embed="rId12">
            <a:duotone>
              <a:schemeClr val="accent6">
                <a:shade val="45000"/>
                <a:satMod val="135000"/>
              </a:schemeClr>
              <a:prstClr val="white"/>
            </a:duotone>
          </a:blip>
          <a:srcRect l="15711" t="13236" r="30352" b="9710"/>
          <a:stretch/>
        </p:blipFill>
        <p:spPr>
          <a:xfrm>
            <a:off x="9731375" y="897467"/>
            <a:ext cx="4921250" cy="4921250"/>
          </a:xfrm>
          <a:custGeom>
            <a:avLst/>
            <a:gdLst>
              <a:gd name="connsiteX0" fmla="*/ 1845733 w 3691466"/>
              <a:gd name="connsiteY0" fmla="*/ 0 h 3691466"/>
              <a:gd name="connsiteX1" fmla="*/ 3691466 w 3691466"/>
              <a:gd name="connsiteY1" fmla="*/ 1845733 h 3691466"/>
              <a:gd name="connsiteX2" fmla="*/ 1845733 w 3691466"/>
              <a:gd name="connsiteY2" fmla="*/ 3691466 h 3691466"/>
              <a:gd name="connsiteX3" fmla="*/ 0 w 3691466"/>
              <a:gd name="connsiteY3" fmla="*/ 1845733 h 3691466"/>
              <a:gd name="connsiteX4" fmla="*/ 1845733 w 3691466"/>
              <a:gd name="connsiteY4" fmla="*/ 0 h 369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466" h="3691466">
                <a:moveTo>
                  <a:pt x="1845733" y="0"/>
                </a:moveTo>
                <a:cubicBezTo>
                  <a:pt x="2865103" y="0"/>
                  <a:pt x="3691466" y="826363"/>
                  <a:pt x="3691466" y="1845733"/>
                </a:cubicBezTo>
                <a:cubicBezTo>
                  <a:pt x="3691466" y="2865103"/>
                  <a:pt x="2865103" y="3691466"/>
                  <a:pt x="1845733" y="3691466"/>
                </a:cubicBezTo>
                <a:cubicBezTo>
                  <a:pt x="826363" y="3691466"/>
                  <a:pt x="0" y="2865103"/>
                  <a:pt x="0" y="1845733"/>
                </a:cubicBezTo>
                <a:cubicBezTo>
                  <a:pt x="0" y="826363"/>
                  <a:pt x="826363" y="0"/>
                  <a:pt x="1845733" y="0"/>
                </a:cubicBezTo>
                <a:close/>
              </a:path>
            </a:pathLst>
          </a:custGeom>
          <a:ln w="28575">
            <a:solidFill>
              <a:schemeClr val="accent6">
                <a:lumMod val="60000"/>
                <a:lumOff val="40000"/>
              </a:schemeClr>
            </a:solidFill>
          </a:ln>
        </p:spPr>
      </p:pic>
      <p:sp>
        <p:nvSpPr>
          <p:cNvPr id="47" name="CaixaDeTexto 46"/>
          <p:cNvSpPr txBox="1"/>
          <p:nvPr/>
        </p:nvSpPr>
        <p:spPr>
          <a:xfrm>
            <a:off x="226525" y="3558149"/>
            <a:ext cx="6155578" cy="1754326"/>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just"/>
            <a:r>
              <a:rPr lang="en-US" dirty="0">
                <a:solidFill>
                  <a:schemeClr val="accent1">
                    <a:lumMod val="50000"/>
                  </a:schemeClr>
                </a:solidFill>
                <a:latin typeface="Arial" panose="020B0604020202020204" pitchFamily="34" charset="0"/>
                <a:cs typeface="Arial" panose="020B0604020202020204" pitchFamily="34" charset="0"/>
              </a:rPr>
              <a:t>It is intended to support individuals, corporations, governments, and third-sector organizations that aim to implement projects, studies, and entrepreneurship that </a:t>
            </a:r>
            <a:r>
              <a:rPr lang="en-US" b="1" dirty="0">
                <a:solidFill>
                  <a:schemeClr val="accent1">
                    <a:lumMod val="50000"/>
                  </a:schemeClr>
                </a:solidFill>
                <a:latin typeface="Arial" panose="020B0604020202020204" pitchFamily="34" charset="0"/>
                <a:cs typeface="Arial" panose="020B0604020202020204" pitchFamily="34" charset="0"/>
              </a:rPr>
              <a:t>contribute to transition to low-carbon economy and conservation of ecosystem services</a:t>
            </a:r>
            <a:r>
              <a:rPr lang="en-US" dirty="0">
                <a:solidFill>
                  <a:schemeClr val="accent1">
                    <a:lumMod val="50000"/>
                  </a:schemeClr>
                </a:solidFill>
                <a:latin typeface="Arial" panose="020B0604020202020204" pitchFamily="34" charset="0"/>
                <a:cs typeface="Arial" panose="020B0604020202020204" pitchFamily="34" charset="0"/>
              </a:rPr>
              <a:t>, as well as the reach of NDC .</a:t>
            </a:r>
            <a:endParaRPr lang="pt-BR" dirty="0">
              <a:solidFill>
                <a:schemeClr val="accent1">
                  <a:lumMod val="50000"/>
                </a:schemeClr>
              </a:solidFill>
              <a:latin typeface="Arial" panose="020B0604020202020204" pitchFamily="34" charset="0"/>
              <a:cs typeface="Arial" panose="020B0604020202020204" pitchFamily="34" charset="0"/>
            </a:endParaRPr>
          </a:p>
        </p:txBody>
      </p:sp>
      <p:sp>
        <p:nvSpPr>
          <p:cNvPr id="51" name="Título 1"/>
          <p:cNvSpPr>
            <a:spLocks noGrp="1"/>
          </p:cNvSpPr>
          <p:nvPr>
            <p:ph type="title"/>
          </p:nvPr>
        </p:nvSpPr>
        <p:spPr>
          <a:xfrm>
            <a:off x="-1257300" y="260777"/>
            <a:ext cx="10988675" cy="390185"/>
          </a:xfrm>
          <a:solidFill>
            <a:schemeClr val="accent6">
              <a:lumMod val="50000"/>
            </a:schemeClr>
          </a:solidFill>
        </p:spPr>
        <p:txBody>
          <a:bodyPr>
            <a:noAutofit/>
          </a:bodyPr>
          <a:lstStyle/>
          <a:p>
            <a:pPr lvl="0" algn="ctr"/>
            <a:r>
              <a:rPr lang="pt-BR" sz="2400" b="1" dirty="0" smtClean="0">
                <a:solidFill>
                  <a:schemeClr val="bg1"/>
                </a:solidFill>
                <a:latin typeface="Arial" panose="020B0604020202020204" pitchFamily="34" charset="0"/>
                <a:cs typeface="Arial" panose="020B0604020202020204" pitchFamily="34" charset="0"/>
              </a:rPr>
              <a:t>GREEN ECONOMY FUND</a:t>
            </a:r>
            <a:endParaRPr lang="pt-BR" sz="2400" dirty="0">
              <a:solidFill>
                <a:schemeClr val="bg1"/>
              </a:solidFill>
              <a:latin typeface="Arial" panose="020B0604020202020204" pitchFamily="34" charset="0"/>
              <a:cs typeface="Arial" panose="020B0604020202020204" pitchFamily="34" charset="0"/>
            </a:endParaRPr>
          </a:p>
        </p:txBody>
      </p:sp>
      <p:sp>
        <p:nvSpPr>
          <p:cNvPr id="2" name="Retângulo 1"/>
          <p:cNvSpPr/>
          <p:nvPr/>
        </p:nvSpPr>
        <p:spPr>
          <a:xfrm>
            <a:off x="216134" y="5685330"/>
            <a:ext cx="10185166"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b="1" dirty="0">
                <a:solidFill>
                  <a:schemeClr val="accent1">
                    <a:lumMod val="50000"/>
                  </a:schemeClr>
                </a:solidFill>
                <a:latin typeface="Arial" panose="020B0604020202020204" pitchFamily="34" charset="0"/>
                <a:cs typeface="Arial" panose="020B0604020202020204" pitchFamily="34" charset="0"/>
              </a:rPr>
              <a:t>Instruments: concessional financing, payment for direct and indirect environmental services, constitution of assets, guarantees, securitization.</a:t>
            </a:r>
            <a:endParaRPr lang="pt-BR" dirty="0">
              <a:solidFill>
                <a:schemeClr val="accent1">
                  <a:lumMod val="50000"/>
                </a:schemeClr>
              </a:solidFill>
              <a:latin typeface="Arial" panose="020B0604020202020204" pitchFamily="34" charset="0"/>
              <a:cs typeface="Arial" panose="020B0604020202020204" pitchFamily="34" charset="0"/>
            </a:endParaRPr>
          </a:p>
        </p:txBody>
      </p:sp>
      <p:sp>
        <p:nvSpPr>
          <p:cNvPr id="48" name="Retângulo 47"/>
          <p:cNvSpPr/>
          <p:nvPr/>
        </p:nvSpPr>
        <p:spPr>
          <a:xfrm>
            <a:off x="4249988" y="2738725"/>
            <a:ext cx="1477226" cy="571896"/>
          </a:xfrm>
          <a:prstGeom prst="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b="1" dirty="0" smtClean="0">
                <a:solidFill>
                  <a:schemeClr val="tx1"/>
                </a:solidFill>
              </a:rPr>
              <a:t>Financial </a:t>
            </a:r>
          </a:p>
          <a:p>
            <a:pPr algn="ctr"/>
            <a:r>
              <a:rPr lang="pt-BR" b="1" dirty="0" err="1" smtClean="0">
                <a:solidFill>
                  <a:schemeClr val="tx1"/>
                </a:solidFill>
              </a:rPr>
              <a:t>Institution</a:t>
            </a:r>
            <a:endParaRPr lang="pt-BR" b="1" dirty="0">
              <a:solidFill>
                <a:schemeClr val="tx1"/>
              </a:solidFill>
            </a:endParaRPr>
          </a:p>
        </p:txBody>
      </p:sp>
      <p:pic>
        <p:nvPicPr>
          <p:cNvPr id="52" name="Imagem 51"/>
          <p:cNvPicPr>
            <a:picLocks noChangeAspect="1"/>
          </p:cNvPicPr>
          <p:nvPr/>
        </p:nvPicPr>
        <p:blipFill>
          <a:blip r:embed="rId13"/>
          <a:stretch>
            <a:fillRect/>
          </a:stretch>
        </p:blipFill>
        <p:spPr>
          <a:xfrm>
            <a:off x="10949034" y="321644"/>
            <a:ext cx="835224" cy="823031"/>
          </a:xfrm>
          <a:prstGeom prst="rect">
            <a:avLst/>
          </a:prstGeom>
        </p:spPr>
      </p:pic>
    </p:spTree>
    <p:extLst>
      <p:ext uri="{BB962C8B-B14F-4D97-AF65-F5344CB8AC3E}">
        <p14:creationId xmlns:p14="http://schemas.microsoft.com/office/powerpoint/2010/main" val="3444687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Agrupar 1967"/>
          <p:cNvGrpSpPr/>
          <p:nvPr/>
        </p:nvGrpSpPr>
        <p:grpSpPr>
          <a:xfrm>
            <a:off x="4202658" y="3784615"/>
            <a:ext cx="6765970" cy="1685983"/>
            <a:chOff x="4216488" y="4761739"/>
            <a:chExt cx="6983686" cy="1335759"/>
          </a:xfrm>
        </p:grpSpPr>
        <p:cxnSp>
          <p:nvCxnSpPr>
            <p:cNvPr id="165" name="Conector de Seta Reta 1957"/>
            <p:cNvCxnSpPr/>
            <p:nvPr/>
          </p:nvCxnSpPr>
          <p:spPr>
            <a:xfrm flipV="1">
              <a:off x="5949102" y="6096582"/>
              <a:ext cx="5251072" cy="0"/>
            </a:xfrm>
            <a:prstGeom prst="straightConnector1">
              <a:avLst/>
            </a:prstGeom>
            <a:ln w="508000">
              <a:solidFill>
                <a:schemeClr val="accent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66" name="Conector em Curva 1959"/>
            <p:cNvCxnSpPr/>
            <p:nvPr/>
          </p:nvCxnSpPr>
          <p:spPr>
            <a:xfrm rot="10800000">
              <a:off x="4216488" y="4761739"/>
              <a:ext cx="1749321" cy="1335759"/>
            </a:xfrm>
            <a:prstGeom prst="curvedConnector2">
              <a:avLst/>
            </a:prstGeom>
            <a:ln w="508000">
              <a:solidFill>
                <a:schemeClr val="accent1">
                  <a:lumMod val="60000"/>
                  <a:lumOff val="40000"/>
                </a:schemeClr>
              </a:solidFill>
              <a:tailEnd type="none" w="sm" len="sm"/>
            </a:ln>
          </p:spPr>
          <p:style>
            <a:lnRef idx="1">
              <a:schemeClr val="accent1"/>
            </a:lnRef>
            <a:fillRef idx="0">
              <a:schemeClr val="accent1"/>
            </a:fillRef>
            <a:effectRef idx="0">
              <a:schemeClr val="accent1"/>
            </a:effectRef>
            <a:fontRef idx="minor">
              <a:schemeClr val="tx1"/>
            </a:fontRef>
          </p:style>
        </p:cxnSp>
      </p:grpSp>
      <p:sp>
        <p:nvSpPr>
          <p:cNvPr id="1980" name="Seta para Baixo 1979"/>
          <p:cNvSpPr/>
          <p:nvPr/>
        </p:nvSpPr>
        <p:spPr>
          <a:xfrm>
            <a:off x="10185416" y="2012059"/>
            <a:ext cx="712243" cy="1253974"/>
          </a:xfrm>
          <a:prstGeom prst="downArrow">
            <a:avLst>
              <a:gd name="adj1" fmla="val 44035"/>
              <a:gd name="adj2" fmla="val 462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3" name="CaixaDeTexto 372"/>
          <p:cNvSpPr txBox="1"/>
          <p:nvPr/>
        </p:nvSpPr>
        <p:spPr>
          <a:xfrm>
            <a:off x="9621450" y="2278291"/>
            <a:ext cx="1866729" cy="276999"/>
          </a:xfrm>
          <a:prstGeom prst="rect">
            <a:avLst/>
          </a:prstGeom>
          <a:solidFill>
            <a:schemeClr val="bg1"/>
          </a:solidFill>
        </p:spPr>
        <p:txBody>
          <a:bodyPr wrap="none" rtlCol="0">
            <a:spAutoFit/>
          </a:bodyPr>
          <a:lstStyle/>
          <a:p>
            <a:pPr algn="ctr"/>
            <a:r>
              <a:rPr lang="pt-BR" sz="1200" b="1" dirty="0" smtClean="0">
                <a:solidFill>
                  <a:schemeClr val="accent4">
                    <a:lumMod val="50000"/>
                  </a:schemeClr>
                </a:solidFill>
                <a:latin typeface="Arial" panose="020B0604020202020204" pitchFamily="34" charset="0"/>
                <a:cs typeface="Arial" panose="020B0604020202020204" pitchFamily="34" charset="0"/>
              </a:rPr>
              <a:t>Technical Assessment </a:t>
            </a:r>
            <a:endParaRPr lang="pt-BR" sz="1200" b="1" dirty="0">
              <a:solidFill>
                <a:schemeClr val="accent4">
                  <a:lumMod val="50000"/>
                </a:schemeClr>
              </a:solidFill>
              <a:latin typeface="Arial" panose="020B0604020202020204" pitchFamily="34" charset="0"/>
              <a:cs typeface="Arial" panose="020B0604020202020204" pitchFamily="34" charset="0"/>
            </a:endParaRPr>
          </a:p>
        </p:txBody>
      </p:sp>
      <p:cxnSp>
        <p:nvCxnSpPr>
          <p:cNvPr id="1955" name="Conector de Seta Reta 1954"/>
          <p:cNvCxnSpPr/>
          <p:nvPr/>
        </p:nvCxnSpPr>
        <p:spPr>
          <a:xfrm>
            <a:off x="4108895" y="3546201"/>
            <a:ext cx="6861362" cy="17010"/>
          </a:xfrm>
          <a:prstGeom prst="straightConnector1">
            <a:avLst/>
          </a:prstGeom>
          <a:ln w="508000">
            <a:solidFill>
              <a:schemeClr val="accent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1934" name="Seta para Baixo 1933"/>
          <p:cNvSpPr/>
          <p:nvPr/>
        </p:nvSpPr>
        <p:spPr>
          <a:xfrm>
            <a:off x="1996826" y="1907698"/>
            <a:ext cx="1053372" cy="1636431"/>
          </a:xfrm>
          <a:prstGeom prst="downArrow">
            <a:avLst>
              <a:gd name="adj1" fmla="val 50000"/>
              <a:gd name="adj2" fmla="val 5868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1316760" y="1447400"/>
            <a:ext cx="2719655" cy="369332"/>
          </a:xfrm>
          <a:prstGeom prst="rect">
            <a:avLst/>
          </a:prstGeom>
          <a:noFill/>
        </p:spPr>
        <p:txBody>
          <a:bodyPr wrap="none" rtlCol="0">
            <a:spAutoFit/>
          </a:bodyPr>
          <a:lstStyle/>
          <a:p>
            <a:r>
              <a:rPr lang="pt-BR" b="1" dirty="0" smtClean="0">
                <a:solidFill>
                  <a:schemeClr val="tx2"/>
                </a:solidFill>
                <a:latin typeface="Arial" panose="020B0604020202020204" pitchFamily="34" charset="0"/>
                <a:cs typeface="Arial" panose="020B0604020202020204" pitchFamily="34" charset="0"/>
              </a:rPr>
              <a:t>DONORS / INVESTORS</a:t>
            </a:r>
            <a:endParaRPr lang="pt-BR" b="1" dirty="0">
              <a:solidFill>
                <a:schemeClr val="tx2"/>
              </a:solidFill>
              <a:latin typeface="Arial" panose="020B0604020202020204" pitchFamily="34" charset="0"/>
              <a:cs typeface="Arial" panose="020B0604020202020204" pitchFamily="34" charset="0"/>
            </a:endParaRPr>
          </a:p>
        </p:txBody>
      </p:sp>
      <p:sp>
        <p:nvSpPr>
          <p:cNvPr id="352" name="Retângulo 351"/>
          <p:cNvSpPr/>
          <p:nvPr/>
        </p:nvSpPr>
        <p:spPr>
          <a:xfrm>
            <a:off x="5339106" y="5266376"/>
            <a:ext cx="3250760" cy="253916"/>
          </a:xfrm>
          <a:prstGeom prst="rect">
            <a:avLst/>
          </a:prstGeom>
        </p:spPr>
        <p:txBody>
          <a:bodyPr wrap="square">
            <a:spAutoFit/>
          </a:bodyPr>
          <a:lstStyle/>
          <a:p>
            <a:pPr algn="ctr"/>
            <a:r>
              <a:rPr lang="pt-BR" sz="1050" b="1" dirty="0" smtClean="0">
                <a:solidFill>
                  <a:schemeClr val="accent1">
                    <a:lumMod val="50000"/>
                  </a:schemeClr>
                </a:solidFill>
                <a:latin typeface="Arial" panose="020B0604020202020204" pitchFamily="34" charset="0"/>
                <a:cs typeface="Arial" panose="020B0604020202020204" pitchFamily="34" charset="0"/>
              </a:rPr>
              <a:t>CONSTITUTION OF GUARANTIES AND ASSETS</a:t>
            </a:r>
            <a:endParaRPr lang="pt-BR" sz="1050" b="1" dirty="0">
              <a:solidFill>
                <a:schemeClr val="accent1">
                  <a:lumMod val="50000"/>
                </a:schemeClr>
              </a:solidFill>
              <a:latin typeface="Arial" panose="020B0604020202020204" pitchFamily="34" charset="0"/>
              <a:cs typeface="Arial" panose="020B0604020202020204" pitchFamily="34" charset="0"/>
            </a:endParaRPr>
          </a:p>
        </p:txBody>
      </p:sp>
      <p:sp>
        <p:nvSpPr>
          <p:cNvPr id="353" name="Retângulo 352"/>
          <p:cNvSpPr/>
          <p:nvPr/>
        </p:nvSpPr>
        <p:spPr>
          <a:xfrm>
            <a:off x="5505044" y="3348901"/>
            <a:ext cx="2898550" cy="253916"/>
          </a:xfrm>
          <a:prstGeom prst="rect">
            <a:avLst/>
          </a:prstGeom>
        </p:spPr>
        <p:txBody>
          <a:bodyPr wrap="none">
            <a:spAutoFit/>
          </a:bodyPr>
          <a:lstStyle/>
          <a:p>
            <a:pPr algn="ctr"/>
            <a:r>
              <a:rPr lang="pt-BR" sz="1050" b="1" dirty="0" smtClean="0">
                <a:solidFill>
                  <a:schemeClr val="accent1">
                    <a:lumMod val="50000"/>
                  </a:schemeClr>
                </a:solidFill>
                <a:latin typeface="Arial" panose="020B0604020202020204" pitchFamily="34" charset="0"/>
                <a:cs typeface="Arial" panose="020B0604020202020204" pitchFamily="34" charset="0"/>
              </a:rPr>
              <a:t>SOCIAL ENVIRONMENTAL INVESTMENTS</a:t>
            </a:r>
            <a:endParaRPr lang="pt-BR" sz="1050" b="1" dirty="0">
              <a:solidFill>
                <a:schemeClr val="accent1">
                  <a:lumMod val="50000"/>
                </a:schemeClr>
              </a:solidFill>
              <a:latin typeface="Arial" panose="020B0604020202020204" pitchFamily="34" charset="0"/>
              <a:cs typeface="Arial" panose="020B0604020202020204" pitchFamily="34" charset="0"/>
            </a:endParaRPr>
          </a:p>
        </p:txBody>
      </p:sp>
      <p:cxnSp>
        <p:nvCxnSpPr>
          <p:cNvPr id="357" name="Conector de Seta Reta 356"/>
          <p:cNvCxnSpPr/>
          <p:nvPr/>
        </p:nvCxnSpPr>
        <p:spPr>
          <a:xfrm>
            <a:off x="2732892" y="4064510"/>
            <a:ext cx="653785" cy="11728"/>
          </a:xfrm>
          <a:prstGeom prst="straightConnector1">
            <a:avLst/>
          </a:prstGeom>
          <a:ln>
            <a:solidFill>
              <a:schemeClr val="accent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908" name="Agrupar 1907"/>
          <p:cNvGrpSpPr/>
          <p:nvPr/>
        </p:nvGrpSpPr>
        <p:grpSpPr>
          <a:xfrm>
            <a:off x="11064119" y="3691371"/>
            <a:ext cx="756769" cy="736926"/>
            <a:chOff x="10124060" y="738549"/>
            <a:chExt cx="822167" cy="926503"/>
          </a:xfrm>
        </p:grpSpPr>
        <p:sp>
          <p:nvSpPr>
            <p:cNvPr id="1867" name="Freeform 676"/>
            <p:cNvSpPr>
              <a:spLocks noEditPoints="1"/>
            </p:cNvSpPr>
            <p:nvPr/>
          </p:nvSpPr>
          <p:spPr bwMode="auto">
            <a:xfrm>
              <a:off x="10472404" y="1033301"/>
              <a:ext cx="473823" cy="483467"/>
            </a:xfrm>
            <a:custGeom>
              <a:avLst/>
              <a:gdLst>
                <a:gd name="T0" fmla="*/ 204 w 842"/>
                <a:gd name="T1" fmla="*/ 672 h 840"/>
                <a:gd name="T2" fmla="*/ 382 w 842"/>
                <a:gd name="T3" fmla="*/ 674 h 840"/>
                <a:gd name="T4" fmla="*/ 344 w 842"/>
                <a:gd name="T5" fmla="*/ 565 h 840"/>
                <a:gd name="T6" fmla="*/ 225 w 842"/>
                <a:gd name="T7" fmla="*/ 565 h 840"/>
                <a:gd name="T8" fmla="*/ 211 w 842"/>
                <a:gd name="T9" fmla="*/ 565 h 840"/>
                <a:gd name="T10" fmla="*/ 161 w 842"/>
                <a:gd name="T11" fmla="*/ 558 h 840"/>
                <a:gd name="T12" fmla="*/ 480 w 842"/>
                <a:gd name="T13" fmla="*/ 480 h 840"/>
                <a:gd name="T14" fmla="*/ 448 w 842"/>
                <a:gd name="T15" fmla="*/ 558 h 840"/>
                <a:gd name="T16" fmla="*/ 460 w 842"/>
                <a:gd name="T17" fmla="*/ 670 h 840"/>
                <a:gd name="T18" fmla="*/ 593 w 842"/>
                <a:gd name="T19" fmla="*/ 670 h 840"/>
                <a:gd name="T20" fmla="*/ 638 w 842"/>
                <a:gd name="T21" fmla="*/ 651 h 840"/>
                <a:gd name="T22" fmla="*/ 641 w 842"/>
                <a:gd name="T23" fmla="*/ 596 h 840"/>
                <a:gd name="T24" fmla="*/ 622 w 842"/>
                <a:gd name="T25" fmla="*/ 551 h 840"/>
                <a:gd name="T26" fmla="*/ 565 w 842"/>
                <a:gd name="T27" fmla="*/ 548 h 840"/>
                <a:gd name="T28" fmla="*/ 480 w 842"/>
                <a:gd name="T29" fmla="*/ 480 h 840"/>
                <a:gd name="T30" fmla="*/ 190 w 842"/>
                <a:gd name="T31" fmla="*/ 353 h 840"/>
                <a:gd name="T32" fmla="*/ 124 w 842"/>
                <a:gd name="T33" fmla="*/ 467 h 840"/>
                <a:gd name="T34" fmla="*/ 118 w 842"/>
                <a:gd name="T35" fmla="*/ 517 h 840"/>
                <a:gd name="T36" fmla="*/ 164 w 842"/>
                <a:gd name="T37" fmla="*/ 546 h 840"/>
                <a:gd name="T38" fmla="*/ 219 w 842"/>
                <a:gd name="T39" fmla="*/ 544 h 840"/>
                <a:gd name="T40" fmla="*/ 264 w 842"/>
                <a:gd name="T41" fmla="*/ 473 h 840"/>
                <a:gd name="T42" fmla="*/ 302 w 842"/>
                <a:gd name="T43" fmla="*/ 410 h 840"/>
                <a:gd name="T44" fmla="*/ 257 w 842"/>
                <a:gd name="T45" fmla="*/ 349 h 840"/>
                <a:gd name="T46" fmla="*/ 556 w 842"/>
                <a:gd name="T47" fmla="*/ 413 h 840"/>
                <a:gd name="T48" fmla="*/ 622 w 842"/>
                <a:gd name="T49" fmla="*/ 527 h 840"/>
                <a:gd name="T50" fmla="*/ 631 w 842"/>
                <a:gd name="T51" fmla="*/ 544 h 840"/>
                <a:gd name="T52" fmla="*/ 638 w 842"/>
                <a:gd name="T53" fmla="*/ 555 h 840"/>
                <a:gd name="T54" fmla="*/ 651 w 842"/>
                <a:gd name="T55" fmla="*/ 594 h 840"/>
                <a:gd name="T56" fmla="*/ 731 w 842"/>
                <a:gd name="T57" fmla="*/ 506 h 840"/>
                <a:gd name="T58" fmla="*/ 728 w 842"/>
                <a:gd name="T59" fmla="*/ 492 h 840"/>
                <a:gd name="T60" fmla="*/ 496 w 842"/>
                <a:gd name="T61" fmla="*/ 109 h 840"/>
                <a:gd name="T62" fmla="*/ 446 w 842"/>
                <a:gd name="T63" fmla="*/ 135 h 840"/>
                <a:gd name="T64" fmla="*/ 415 w 842"/>
                <a:gd name="T65" fmla="*/ 173 h 840"/>
                <a:gd name="T66" fmla="*/ 441 w 842"/>
                <a:gd name="T67" fmla="*/ 223 h 840"/>
                <a:gd name="T68" fmla="*/ 425 w 842"/>
                <a:gd name="T69" fmla="*/ 330 h 840"/>
                <a:gd name="T70" fmla="*/ 508 w 842"/>
                <a:gd name="T71" fmla="*/ 320 h 840"/>
                <a:gd name="T72" fmla="*/ 601 w 842"/>
                <a:gd name="T73" fmla="*/ 254 h 840"/>
                <a:gd name="T74" fmla="*/ 536 w 842"/>
                <a:gd name="T75" fmla="*/ 138 h 840"/>
                <a:gd name="T76" fmla="*/ 496 w 842"/>
                <a:gd name="T77" fmla="*/ 109 h 840"/>
                <a:gd name="T78" fmla="*/ 315 w 842"/>
                <a:gd name="T79" fmla="*/ 109 h 840"/>
                <a:gd name="T80" fmla="*/ 226 w 842"/>
                <a:gd name="T81" fmla="*/ 257 h 840"/>
                <a:gd name="T82" fmla="*/ 342 w 842"/>
                <a:gd name="T83" fmla="*/ 280 h 840"/>
                <a:gd name="T84" fmla="*/ 399 w 842"/>
                <a:gd name="T85" fmla="*/ 180 h 840"/>
                <a:gd name="T86" fmla="*/ 404 w 842"/>
                <a:gd name="T87" fmla="*/ 168 h 840"/>
                <a:gd name="T88" fmla="*/ 418 w 842"/>
                <a:gd name="T89" fmla="*/ 150 h 840"/>
                <a:gd name="T90" fmla="*/ 454 w 842"/>
                <a:gd name="T91" fmla="*/ 111 h 840"/>
                <a:gd name="T92" fmla="*/ 420 w 842"/>
                <a:gd name="T93" fmla="*/ 0 h 840"/>
                <a:gd name="T94" fmla="*/ 598 w 842"/>
                <a:gd name="T95" fmla="*/ 38 h 840"/>
                <a:gd name="T96" fmla="*/ 738 w 842"/>
                <a:gd name="T97" fmla="*/ 143 h 840"/>
                <a:gd name="T98" fmla="*/ 823 w 842"/>
                <a:gd name="T99" fmla="*/ 299 h 840"/>
                <a:gd name="T100" fmla="*/ 836 w 842"/>
                <a:gd name="T101" fmla="*/ 482 h 840"/>
                <a:gd name="T102" fmla="*/ 772 w 842"/>
                <a:gd name="T103" fmla="*/ 648 h 840"/>
                <a:gd name="T104" fmla="*/ 650 w 842"/>
                <a:gd name="T105" fmla="*/ 772 h 840"/>
                <a:gd name="T106" fmla="*/ 482 w 842"/>
                <a:gd name="T107" fmla="*/ 836 h 840"/>
                <a:gd name="T108" fmla="*/ 299 w 842"/>
                <a:gd name="T109" fmla="*/ 823 h 840"/>
                <a:gd name="T110" fmla="*/ 145 w 842"/>
                <a:gd name="T111" fmla="*/ 736 h 840"/>
                <a:gd name="T112" fmla="*/ 40 w 842"/>
                <a:gd name="T113" fmla="*/ 596 h 840"/>
                <a:gd name="T114" fmla="*/ 0 w 842"/>
                <a:gd name="T115" fmla="*/ 420 h 840"/>
                <a:gd name="T116" fmla="*/ 40 w 842"/>
                <a:gd name="T117" fmla="*/ 242 h 840"/>
                <a:gd name="T118" fmla="*/ 145 w 842"/>
                <a:gd name="T119" fmla="*/ 102 h 840"/>
                <a:gd name="T120" fmla="*/ 299 w 842"/>
                <a:gd name="T121" fmla="*/ 1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2" h="840">
                  <a:moveTo>
                    <a:pt x="123" y="539"/>
                  </a:moveTo>
                  <a:lnTo>
                    <a:pt x="197" y="669"/>
                  </a:lnTo>
                  <a:lnTo>
                    <a:pt x="204" y="672"/>
                  </a:lnTo>
                  <a:lnTo>
                    <a:pt x="207" y="674"/>
                  </a:lnTo>
                  <a:lnTo>
                    <a:pt x="211" y="674"/>
                  </a:lnTo>
                  <a:lnTo>
                    <a:pt x="382" y="674"/>
                  </a:lnTo>
                  <a:lnTo>
                    <a:pt x="385" y="565"/>
                  </a:lnTo>
                  <a:lnTo>
                    <a:pt x="366" y="565"/>
                  </a:lnTo>
                  <a:lnTo>
                    <a:pt x="344" y="565"/>
                  </a:lnTo>
                  <a:lnTo>
                    <a:pt x="237" y="565"/>
                  </a:lnTo>
                  <a:lnTo>
                    <a:pt x="232" y="565"/>
                  </a:lnTo>
                  <a:lnTo>
                    <a:pt x="225" y="565"/>
                  </a:lnTo>
                  <a:lnTo>
                    <a:pt x="214" y="565"/>
                  </a:lnTo>
                  <a:lnTo>
                    <a:pt x="214" y="565"/>
                  </a:lnTo>
                  <a:lnTo>
                    <a:pt x="211" y="565"/>
                  </a:lnTo>
                  <a:lnTo>
                    <a:pt x="197" y="563"/>
                  </a:lnTo>
                  <a:lnTo>
                    <a:pt x="181" y="562"/>
                  </a:lnTo>
                  <a:lnTo>
                    <a:pt x="161" y="558"/>
                  </a:lnTo>
                  <a:lnTo>
                    <a:pt x="140" y="550"/>
                  </a:lnTo>
                  <a:lnTo>
                    <a:pt x="123" y="539"/>
                  </a:lnTo>
                  <a:close/>
                  <a:moveTo>
                    <a:pt x="480" y="480"/>
                  </a:moveTo>
                  <a:lnTo>
                    <a:pt x="453" y="546"/>
                  </a:lnTo>
                  <a:lnTo>
                    <a:pt x="451" y="550"/>
                  </a:lnTo>
                  <a:lnTo>
                    <a:pt x="448" y="558"/>
                  </a:lnTo>
                  <a:lnTo>
                    <a:pt x="423" y="615"/>
                  </a:lnTo>
                  <a:lnTo>
                    <a:pt x="456" y="665"/>
                  </a:lnTo>
                  <a:lnTo>
                    <a:pt x="460" y="670"/>
                  </a:lnTo>
                  <a:lnTo>
                    <a:pt x="505" y="738"/>
                  </a:lnTo>
                  <a:lnTo>
                    <a:pt x="498" y="670"/>
                  </a:lnTo>
                  <a:lnTo>
                    <a:pt x="593" y="670"/>
                  </a:lnTo>
                  <a:lnTo>
                    <a:pt x="613" y="669"/>
                  </a:lnTo>
                  <a:lnTo>
                    <a:pt x="627" y="662"/>
                  </a:lnTo>
                  <a:lnTo>
                    <a:pt x="638" y="651"/>
                  </a:lnTo>
                  <a:lnTo>
                    <a:pt x="643" y="636"/>
                  </a:lnTo>
                  <a:lnTo>
                    <a:pt x="645" y="617"/>
                  </a:lnTo>
                  <a:lnTo>
                    <a:pt x="641" y="596"/>
                  </a:lnTo>
                  <a:lnTo>
                    <a:pt x="634" y="577"/>
                  </a:lnTo>
                  <a:lnTo>
                    <a:pt x="629" y="563"/>
                  </a:lnTo>
                  <a:lnTo>
                    <a:pt x="622" y="551"/>
                  </a:lnTo>
                  <a:lnTo>
                    <a:pt x="612" y="550"/>
                  </a:lnTo>
                  <a:lnTo>
                    <a:pt x="598" y="550"/>
                  </a:lnTo>
                  <a:lnTo>
                    <a:pt x="565" y="548"/>
                  </a:lnTo>
                  <a:lnTo>
                    <a:pt x="529" y="548"/>
                  </a:lnTo>
                  <a:lnTo>
                    <a:pt x="487" y="546"/>
                  </a:lnTo>
                  <a:lnTo>
                    <a:pt x="480" y="480"/>
                  </a:lnTo>
                  <a:close/>
                  <a:moveTo>
                    <a:pt x="257" y="349"/>
                  </a:moveTo>
                  <a:lnTo>
                    <a:pt x="197" y="353"/>
                  </a:lnTo>
                  <a:lnTo>
                    <a:pt x="190" y="353"/>
                  </a:lnTo>
                  <a:lnTo>
                    <a:pt x="111" y="358"/>
                  </a:lnTo>
                  <a:lnTo>
                    <a:pt x="171" y="385"/>
                  </a:lnTo>
                  <a:lnTo>
                    <a:pt x="124" y="467"/>
                  </a:lnTo>
                  <a:lnTo>
                    <a:pt x="116" y="486"/>
                  </a:lnTo>
                  <a:lnTo>
                    <a:pt x="116" y="503"/>
                  </a:lnTo>
                  <a:lnTo>
                    <a:pt x="118" y="517"/>
                  </a:lnTo>
                  <a:lnTo>
                    <a:pt x="130" y="529"/>
                  </a:lnTo>
                  <a:lnTo>
                    <a:pt x="145" y="539"/>
                  </a:lnTo>
                  <a:lnTo>
                    <a:pt x="164" y="546"/>
                  </a:lnTo>
                  <a:lnTo>
                    <a:pt x="185" y="551"/>
                  </a:lnTo>
                  <a:lnTo>
                    <a:pt x="214" y="553"/>
                  </a:lnTo>
                  <a:lnTo>
                    <a:pt x="219" y="544"/>
                  </a:lnTo>
                  <a:lnTo>
                    <a:pt x="226" y="534"/>
                  </a:lnTo>
                  <a:lnTo>
                    <a:pt x="244" y="506"/>
                  </a:lnTo>
                  <a:lnTo>
                    <a:pt x="264" y="473"/>
                  </a:lnTo>
                  <a:lnTo>
                    <a:pt x="285" y="439"/>
                  </a:lnTo>
                  <a:lnTo>
                    <a:pt x="344" y="467"/>
                  </a:lnTo>
                  <a:lnTo>
                    <a:pt x="302" y="410"/>
                  </a:lnTo>
                  <a:lnTo>
                    <a:pt x="301" y="406"/>
                  </a:lnTo>
                  <a:lnTo>
                    <a:pt x="296" y="399"/>
                  </a:lnTo>
                  <a:lnTo>
                    <a:pt x="257" y="349"/>
                  </a:lnTo>
                  <a:close/>
                  <a:moveTo>
                    <a:pt x="643" y="346"/>
                  </a:moveTo>
                  <a:lnTo>
                    <a:pt x="546" y="396"/>
                  </a:lnTo>
                  <a:lnTo>
                    <a:pt x="556" y="413"/>
                  </a:lnTo>
                  <a:lnTo>
                    <a:pt x="567" y="434"/>
                  </a:lnTo>
                  <a:lnTo>
                    <a:pt x="620" y="525"/>
                  </a:lnTo>
                  <a:lnTo>
                    <a:pt x="622" y="527"/>
                  </a:lnTo>
                  <a:lnTo>
                    <a:pt x="624" y="532"/>
                  </a:lnTo>
                  <a:lnTo>
                    <a:pt x="627" y="537"/>
                  </a:lnTo>
                  <a:lnTo>
                    <a:pt x="631" y="544"/>
                  </a:lnTo>
                  <a:lnTo>
                    <a:pt x="631" y="544"/>
                  </a:lnTo>
                  <a:lnTo>
                    <a:pt x="632" y="548"/>
                  </a:lnTo>
                  <a:lnTo>
                    <a:pt x="638" y="555"/>
                  </a:lnTo>
                  <a:lnTo>
                    <a:pt x="641" y="563"/>
                  </a:lnTo>
                  <a:lnTo>
                    <a:pt x="645" y="574"/>
                  </a:lnTo>
                  <a:lnTo>
                    <a:pt x="651" y="594"/>
                  </a:lnTo>
                  <a:lnTo>
                    <a:pt x="657" y="615"/>
                  </a:lnTo>
                  <a:lnTo>
                    <a:pt x="655" y="636"/>
                  </a:lnTo>
                  <a:lnTo>
                    <a:pt x="731" y="506"/>
                  </a:lnTo>
                  <a:lnTo>
                    <a:pt x="729" y="499"/>
                  </a:lnTo>
                  <a:lnTo>
                    <a:pt x="729" y="496"/>
                  </a:lnTo>
                  <a:lnTo>
                    <a:pt x="728" y="492"/>
                  </a:lnTo>
                  <a:lnTo>
                    <a:pt x="728" y="491"/>
                  </a:lnTo>
                  <a:lnTo>
                    <a:pt x="643" y="346"/>
                  </a:lnTo>
                  <a:close/>
                  <a:moveTo>
                    <a:pt x="496" y="109"/>
                  </a:moveTo>
                  <a:lnTo>
                    <a:pt x="479" y="112"/>
                  </a:lnTo>
                  <a:lnTo>
                    <a:pt x="461" y="121"/>
                  </a:lnTo>
                  <a:lnTo>
                    <a:pt x="446" y="135"/>
                  </a:lnTo>
                  <a:lnTo>
                    <a:pt x="432" y="149"/>
                  </a:lnTo>
                  <a:lnTo>
                    <a:pt x="423" y="161"/>
                  </a:lnTo>
                  <a:lnTo>
                    <a:pt x="415" y="173"/>
                  </a:lnTo>
                  <a:lnTo>
                    <a:pt x="420" y="183"/>
                  </a:lnTo>
                  <a:lnTo>
                    <a:pt x="427" y="194"/>
                  </a:lnTo>
                  <a:lnTo>
                    <a:pt x="441" y="223"/>
                  </a:lnTo>
                  <a:lnTo>
                    <a:pt x="460" y="256"/>
                  </a:lnTo>
                  <a:lnTo>
                    <a:pt x="480" y="292"/>
                  </a:lnTo>
                  <a:lnTo>
                    <a:pt x="425" y="330"/>
                  </a:lnTo>
                  <a:lnTo>
                    <a:pt x="496" y="321"/>
                  </a:lnTo>
                  <a:lnTo>
                    <a:pt x="499" y="321"/>
                  </a:lnTo>
                  <a:lnTo>
                    <a:pt x="508" y="320"/>
                  </a:lnTo>
                  <a:lnTo>
                    <a:pt x="572" y="313"/>
                  </a:lnTo>
                  <a:lnTo>
                    <a:pt x="598" y="259"/>
                  </a:lnTo>
                  <a:lnTo>
                    <a:pt x="601" y="254"/>
                  </a:lnTo>
                  <a:lnTo>
                    <a:pt x="638" y="181"/>
                  </a:lnTo>
                  <a:lnTo>
                    <a:pt x="582" y="219"/>
                  </a:lnTo>
                  <a:lnTo>
                    <a:pt x="536" y="138"/>
                  </a:lnTo>
                  <a:lnTo>
                    <a:pt x="522" y="123"/>
                  </a:lnTo>
                  <a:lnTo>
                    <a:pt x="510" y="112"/>
                  </a:lnTo>
                  <a:lnTo>
                    <a:pt x="496" y="109"/>
                  </a:lnTo>
                  <a:close/>
                  <a:moveTo>
                    <a:pt x="323" y="102"/>
                  </a:moveTo>
                  <a:lnTo>
                    <a:pt x="318" y="105"/>
                  </a:lnTo>
                  <a:lnTo>
                    <a:pt x="315" y="109"/>
                  </a:lnTo>
                  <a:lnTo>
                    <a:pt x="313" y="111"/>
                  </a:lnTo>
                  <a:lnTo>
                    <a:pt x="311" y="112"/>
                  </a:lnTo>
                  <a:lnTo>
                    <a:pt x="226" y="257"/>
                  </a:lnTo>
                  <a:lnTo>
                    <a:pt x="320" y="316"/>
                  </a:lnTo>
                  <a:lnTo>
                    <a:pt x="330" y="299"/>
                  </a:lnTo>
                  <a:lnTo>
                    <a:pt x="342" y="280"/>
                  </a:lnTo>
                  <a:lnTo>
                    <a:pt x="394" y="188"/>
                  </a:lnTo>
                  <a:lnTo>
                    <a:pt x="396" y="185"/>
                  </a:lnTo>
                  <a:lnTo>
                    <a:pt x="399" y="180"/>
                  </a:lnTo>
                  <a:lnTo>
                    <a:pt x="401" y="175"/>
                  </a:lnTo>
                  <a:lnTo>
                    <a:pt x="406" y="168"/>
                  </a:lnTo>
                  <a:lnTo>
                    <a:pt x="404" y="168"/>
                  </a:lnTo>
                  <a:lnTo>
                    <a:pt x="406" y="166"/>
                  </a:lnTo>
                  <a:lnTo>
                    <a:pt x="411" y="157"/>
                  </a:lnTo>
                  <a:lnTo>
                    <a:pt x="418" y="150"/>
                  </a:lnTo>
                  <a:lnTo>
                    <a:pt x="423" y="142"/>
                  </a:lnTo>
                  <a:lnTo>
                    <a:pt x="439" y="124"/>
                  </a:lnTo>
                  <a:lnTo>
                    <a:pt x="454" y="111"/>
                  </a:lnTo>
                  <a:lnTo>
                    <a:pt x="473" y="102"/>
                  </a:lnTo>
                  <a:lnTo>
                    <a:pt x="323" y="102"/>
                  </a:lnTo>
                  <a:close/>
                  <a:moveTo>
                    <a:pt x="420" y="0"/>
                  </a:moveTo>
                  <a:lnTo>
                    <a:pt x="482" y="3"/>
                  </a:lnTo>
                  <a:lnTo>
                    <a:pt x="543" y="17"/>
                  </a:lnTo>
                  <a:lnTo>
                    <a:pt x="598" y="38"/>
                  </a:lnTo>
                  <a:lnTo>
                    <a:pt x="650" y="67"/>
                  </a:lnTo>
                  <a:lnTo>
                    <a:pt x="696" y="102"/>
                  </a:lnTo>
                  <a:lnTo>
                    <a:pt x="738" y="143"/>
                  </a:lnTo>
                  <a:lnTo>
                    <a:pt x="772" y="190"/>
                  </a:lnTo>
                  <a:lnTo>
                    <a:pt x="802" y="242"/>
                  </a:lnTo>
                  <a:lnTo>
                    <a:pt x="823" y="299"/>
                  </a:lnTo>
                  <a:lnTo>
                    <a:pt x="836" y="358"/>
                  </a:lnTo>
                  <a:lnTo>
                    <a:pt x="842" y="420"/>
                  </a:lnTo>
                  <a:lnTo>
                    <a:pt x="836" y="482"/>
                  </a:lnTo>
                  <a:lnTo>
                    <a:pt x="823" y="541"/>
                  </a:lnTo>
                  <a:lnTo>
                    <a:pt x="802" y="596"/>
                  </a:lnTo>
                  <a:lnTo>
                    <a:pt x="772" y="648"/>
                  </a:lnTo>
                  <a:lnTo>
                    <a:pt x="738" y="695"/>
                  </a:lnTo>
                  <a:lnTo>
                    <a:pt x="696" y="736"/>
                  </a:lnTo>
                  <a:lnTo>
                    <a:pt x="650" y="772"/>
                  </a:lnTo>
                  <a:lnTo>
                    <a:pt x="598" y="802"/>
                  </a:lnTo>
                  <a:lnTo>
                    <a:pt x="543" y="823"/>
                  </a:lnTo>
                  <a:lnTo>
                    <a:pt x="482" y="836"/>
                  </a:lnTo>
                  <a:lnTo>
                    <a:pt x="420" y="840"/>
                  </a:lnTo>
                  <a:lnTo>
                    <a:pt x="358" y="836"/>
                  </a:lnTo>
                  <a:lnTo>
                    <a:pt x="299" y="823"/>
                  </a:lnTo>
                  <a:lnTo>
                    <a:pt x="244" y="802"/>
                  </a:lnTo>
                  <a:lnTo>
                    <a:pt x="192" y="772"/>
                  </a:lnTo>
                  <a:lnTo>
                    <a:pt x="145" y="736"/>
                  </a:lnTo>
                  <a:lnTo>
                    <a:pt x="104" y="695"/>
                  </a:lnTo>
                  <a:lnTo>
                    <a:pt x="67" y="648"/>
                  </a:lnTo>
                  <a:lnTo>
                    <a:pt x="40" y="596"/>
                  </a:lnTo>
                  <a:lnTo>
                    <a:pt x="17" y="541"/>
                  </a:lnTo>
                  <a:lnTo>
                    <a:pt x="5" y="482"/>
                  </a:lnTo>
                  <a:lnTo>
                    <a:pt x="0" y="420"/>
                  </a:lnTo>
                  <a:lnTo>
                    <a:pt x="5" y="358"/>
                  </a:lnTo>
                  <a:lnTo>
                    <a:pt x="17" y="299"/>
                  </a:lnTo>
                  <a:lnTo>
                    <a:pt x="40" y="242"/>
                  </a:lnTo>
                  <a:lnTo>
                    <a:pt x="67" y="190"/>
                  </a:lnTo>
                  <a:lnTo>
                    <a:pt x="104" y="143"/>
                  </a:lnTo>
                  <a:lnTo>
                    <a:pt x="145" y="102"/>
                  </a:lnTo>
                  <a:lnTo>
                    <a:pt x="192" y="67"/>
                  </a:lnTo>
                  <a:lnTo>
                    <a:pt x="244" y="38"/>
                  </a:lnTo>
                  <a:lnTo>
                    <a:pt x="299" y="17"/>
                  </a:lnTo>
                  <a:lnTo>
                    <a:pt x="358" y="3"/>
                  </a:lnTo>
                  <a:lnTo>
                    <a:pt x="420" y="0"/>
                  </a:ln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868" name="Freeform 676"/>
            <p:cNvSpPr>
              <a:spLocks noEditPoints="1"/>
            </p:cNvSpPr>
            <p:nvPr/>
          </p:nvSpPr>
          <p:spPr bwMode="auto">
            <a:xfrm>
              <a:off x="10124060" y="887342"/>
              <a:ext cx="336261" cy="335462"/>
            </a:xfrm>
            <a:custGeom>
              <a:avLst/>
              <a:gdLst>
                <a:gd name="T0" fmla="*/ 204 w 842"/>
                <a:gd name="T1" fmla="*/ 672 h 840"/>
                <a:gd name="T2" fmla="*/ 382 w 842"/>
                <a:gd name="T3" fmla="*/ 674 h 840"/>
                <a:gd name="T4" fmla="*/ 344 w 842"/>
                <a:gd name="T5" fmla="*/ 565 h 840"/>
                <a:gd name="T6" fmla="*/ 225 w 842"/>
                <a:gd name="T7" fmla="*/ 565 h 840"/>
                <a:gd name="T8" fmla="*/ 211 w 842"/>
                <a:gd name="T9" fmla="*/ 565 h 840"/>
                <a:gd name="T10" fmla="*/ 161 w 842"/>
                <a:gd name="T11" fmla="*/ 558 h 840"/>
                <a:gd name="T12" fmla="*/ 480 w 842"/>
                <a:gd name="T13" fmla="*/ 480 h 840"/>
                <a:gd name="T14" fmla="*/ 448 w 842"/>
                <a:gd name="T15" fmla="*/ 558 h 840"/>
                <a:gd name="T16" fmla="*/ 460 w 842"/>
                <a:gd name="T17" fmla="*/ 670 h 840"/>
                <a:gd name="T18" fmla="*/ 593 w 842"/>
                <a:gd name="T19" fmla="*/ 670 h 840"/>
                <a:gd name="T20" fmla="*/ 638 w 842"/>
                <a:gd name="T21" fmla="*/ 651 h 840"/>
                <a:gd name="T22" fmla="*/ 641 w 842"/>
                <a:gd name="T23" fmla="*/ 596 h 840"/>
                <a:gd name="T24" fmla="*/ 622 w 842"/>
                <a:gd name="T25" fmla="*/ 551 h 840"/>
                <a:gd name="T26" fmla="*/ 565 w 842"/>
                <a:gd name="T27" fmla="*/ 548 h 840"/>
                <a:gd name="T28" fmla="*/ 480 w 842"/>
                <a:gd name="T29" fmla="*/ 480 h 840"/>
                <a:gd name="T30" fmla="*/ 190 w 842"/>
                <a:gd name="T31" fmla="*/ 353 h 840"/>
                <a:gd name="T32" fmla="*/ 124 w 842"/>
                <a:gd name="T33" fmla="*/ 467 h 840"/>
                <a:gd name="T34" fmla="*/ 118 w 842"/>
                <a:gd name="T35" fmla="*/ 517 h 840"/>
                <a:gd name="T36" fmla="*/ 164 w 842"/>
                <a:gd name="T37" fmla="*/ 546 h 840"/>
                <a:gd name="T38" fmla="*/ 219 w 842"/>
                <a:gd name="T39" fmla="*/ 544 h 840"/>
                <a:gd name="T40" fmla="*/ 264 w 842"/>
                <a:gd name="T41" fmla="*/ 473 h 840"/>
                <a:gd name="T42" fmla="*/ 302 w 842"/>
                <a:gd name="T43" fmla="*/ 410 h 840"/>
                <a:gd name="T44" fmla="*/ 257 w 842"/>
                <a:gd name="T45" fmla="*/ 349 h 840"/>
                <a:gd name="T46" fmla="*/ 556 w 842"/>
                <a:gd name="T47" fmla="*/ 413 h 840"/>
                <a:gd name="T48" fmla="*/ 622 w 842"/>
                <a:gd name="T49" fmla="*/ 527 h 840"/>
                <a:gd name="T50" fmla="*/ 631 w 842"/>
                <a:gd name="T51" fmla="*/ 544 h 840"/>
                <a:gd name="T52" fmla="*/ 638 w 842"/>
                <a:gd name="T53" fmla="*/ 555 h 840"/>
                <a:gd name="T54" fmla="*/ 651 w 842"/>
                <a:gd name="T55" fmla="*/ 594 h 840"/>
                <a:gd name="T56" fmla="*/ 731 w 842"/>
                <a:gd name="T57" fmla="*/ 506 h 840"/>
                <a:gd name="T58" fmla="*/ 728 w 842"/>
                <a:gd name="T59" fmla="*/ 492 h 840"/>
                <a:gd name="T60" fmla="*/ 496 w 842"/>
                <a:gd name="T61" fmla="*/ 109 h 840"/>
                <a:gd name="T62" fmla="*/ 446 w 842"/>
                <a:gd name="T63" fmla="*/ 135 h 840"/>
                <a:gd name="T64" fmla="*/ 415 w 842"/>
                <a:gd name="T65" fmla="*/ 173 h 840"/>
                <a:gd name="T66" fmla="*/ 441 w 842"/>
                <a:gd name="T67" fmla="*/ 223 h 840"/>
                <a:gd name="T68" fmla="*/ 425 w 842"/>
                <a:gd name="T69" fmla="*/ 330 h 840"/>
                <a:gd name="T70" fmla="*/ 508 w 842"/>
                <a:gd name="T71" fmla="*/ 320 h 840"/>
                <a:gd name="T72" fmla="*/ 601 w 842"/>
                <a:gd name="T73" fmla="*/ 254 h 840"/>
                <a:gd name="T74" fmla="*/ 536 w 842"/>
                <a:gd name="T75" fmla="*/ 138 h 840"/>
                <a:gd name="T76" fmla="*/ 496 w 842"/>
                <a:gd name="T77" fmla="*/ 109 h 840"/>
                <a:gd name="T78" fmla="*/ 315 w 842"/>
                <a:gd name="T79" fmla="*/ 109 h 840"/>
                <a:gd name="T80" fmla="*/ 226 w 842"/>
                <a:gd name="T81" fmla="*/ 257 h 840"/>
                <a:gd name="T82" fmla="*/ 342 w 842"/>
                <a:gd name="T83" fmla="*/ 280 h 840"/>
                <a:gd name="T84" fmla="*/ 399 w 842"/>
                <a:gd name="T85" fmla="*/ 180 h 840"/>
                <a:gd name="T86" fmla="*/ 404 w 842"/>
                <a:gd name="T87" fmla="*/ 168 h 840"/>
                <a:gd name="T88" fmla="*/ 418 w 842"/>
                <a:gd name="T89" fmla="*/ 150 h 840"/>
                <a:gd name="T90" fmla="*/ 454 w 842"/>
                <a:gd name="T91" fmla="*/ 111 h 840"/>
                <a:gd name="T92" fmla="*/ 420 w 842"/>
                <a:gd name="T93" fmla="*/ 0 h 840"/>
                <a:gd name="T94" fmla="*/ 598 w 842"/>
                <a:gd name="T95" fmla="*/ 38 h 840"/>
                <a:gd name="T96" fmla="*/ 738 w 842"/>
                <a:gd name="T97" fmla="*/ 143 h 840"/>
                <a:gd name="T98" fmla="*/ 823 w 842"/>
                <a:gd name="T99" fmla="*/ 299 h 840"/>
                <a:gd name="T100" fmla="*/ 836 w 842"/>
                <a:gd name="T101" fmla="*/ 482 h 840"/>
                <a:gd name="T102" fmla="*/ 772 w 842"/>
                <a:gd name="T103" fmla="*/ 648 h 840"/>
                <a:gd name="T104" fmla="*/ 650 w 842"/>
                <a:gd name="T105" fmla="*/ 772 h 840"/>
                <a:gd name="T106" fmla="*/ 482 w 842"/>
                <a:gd name="T107" fmla="*/ 836 h 840"/>
                <a:gd name="T108" fmla="*/ 299 w 842"/>
                <a:gd name="T109" fmla="*/ 823 h 840"/>
                <a:gd name="T110" fmla="*/ 145 w 842"/>
                <a:gd name="T111" fmla="*/ 736 h 840"/>
                <a:gd name="T112" fmla="*/ 40 w 842"/>
                <a:gd name="T113" fmla="*/ 596 h 840"/>
                <a:gd name="T114" fmla="*/ 0 w 842"/>
                <a:gd name="T115" fmla="*/ 420 h 840"/>
                <a:gd name="T116" fmla="*/ 40 w 842"/>
                <a:gd name="T117" fmla="*/ 242 h 840"/>
                <a:gd name="T118" fmla="*/ 145 w 842"/>
                <a:gd name="T119" fmla="*/ 102 h 840"/>
                <a:gd name="T120" fmla="*/ 299 w 842"/>
                <a:gd name="T121" fmla="*/ 1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2" h="840">
                  <a:moveTo>
                    <a:pt x="123" y="539"/>
                  </a:moveTo>
                  <a:lnTo>
                    <a:pt x="197" y="669"/>
                  </a:lnTo>
                  <a:lnTo>
                    <a:pt x="204" y="672"/>
                  </a:lnTo>
                  <a:lnTo>
                    <a:pt x="207" y="674"/>
                  </a:lnTo>
                  <a:lnTo>
                    <a:pt x="211" y="674"/>
                  </a:lnTo>
                  <a:lnTo>
                    <a:pt x="382" y="674"/>
                  </a:lnTo>
                  <a:lnTo>
                    <a:pt x="385" y="565"/>
                  </a:lnTo>
                  <a:lnTo>
                    <a:pt x="366" y="565"/>
                  </a:lnTo>
                  <a:lnTo>
                    <a:pt x="344" y="565"/>
                  </a:lnTo>
                  <a:lnTo>
                    <a:pt x="237" y="565"/>
                  </a:lnTo>
                  <a:lnTo>
                    <a:pt x="232" y="565"/>
                  </a:lnTo>
                  <a:lnTo>
                    <a:pt x="225" y="565"/>
                  </a:lnTo>
                  <a:lnTo>
                    <a:pt x="214" y="565"/>
                  </a:lnTo>
                  <a:lnTo>
                    <a:pt x="214" y="565"/>
                  </a:lnTo>
                  <a:lnTo>
                    <a:pt x="211" y="565"/>
                  </a:lnTo>
                  <a:lnTo>
                    <a:pt x="197" y="563"/>
                  </a:lnTo>
                  <a:lnTo>
                    <a:pt x="181" y="562"/>
                  </a:lnTo>
                  <a:lnTo>
                    <a:pt x="161" y="558"/>
                  </a:lnTo>
                  <a:lnTo>
                    <a:pt x="140" y="550"/>
                  </a:lnTo>
                  <a:lnTo>
                    <a:pt x="123" y="539"/>
                  </a:lnTo>
                  <a:close/>
                  <a:moveTo>
                    <a:pt x="480" y="480"/>
                  </a:moveTo>
                  <a:lnTo>
                    <a:pt x="453" y="546"/>
                  </a:lnTo>
                  <a:lnTo>
                    <a:pt x="451" y="550"/>
                  </a:lnTo>
                  <a:lnTo>
                    <a:pt x="448" y="558"/>
                  </a:lnTo>
                  <a:lnTo>
                    <a:pt x="423" y="615"/>
                  </a:lnTo>
                  <a:lnTo>
                    <a:pt x="456" y="665"/>
                  </a:lnTo>
                  <a:lnTo>
                    <a:pt x="460" y="670"/>
                  </a:lnTo>
                  <a:lnTo>
                    <a:pt x="505" y="738"/>
                  </a:lnTo>
                  <a:lnTo>
                    <a:pt x="498" y="670"/>
                  </a:lnTo>
                  <a:lnTo>
                    <a:pt x="593" y="670"/>
                  </a:lnTo>
                  <a:lnTo>
                    <a:pt x="613" y="669"/>
                  </a:lnTo>
                  <a:lnTo>
                    <a:pt x="627" y="662"/>
                  </a:lnTo>
                  <a:lnTo>
                    <a:pt x="638" y="651"/>
                  </a:lnTo>
                  <a:lnTo>
                    <a:pt x="643" y="636"/>
                  </a:lnTo>
                  <a:lnTo>
                    <a:pt x="645" y="617"/>
                  </a:lnTo>
                  <a:lnTo>
                    <a:pt x="641" y="596"/>
                  </a:lnTo>
                  <a:lnTo>
                    <a:pt x="634" y="577"/>
                  </a:lnTo>
                  <a:lnTo>
                    <a:pt x="629" y="563"/>
                  </a:lnTo>
                  <a:lnTo>
                    <a:pt x="622" y="551"/>
                  </a:lnTo>
                  <a:lnTo>
                    <a:pt x="612" y="550"/>
                  </a:lnTo>
                  <a:lnTo>
                    <a:pt x="598" y="550"/>
                  </a:lnTo>
                  <a:lnTo>
                    <a:pt x="565" y="548"/>
                  </a:lnTo>
                  <a:lnTo>
                    <a:pt x="529" y="548"/>
                  </a:lnTo>
                  <a:lnTo>
                    <a:pt x="487" y="546"/>
                  </a:lnTo>
                  <a:lnTo>
                    <a:pt x="480" y="480"/>
                  </a:lnTo>
                  <a:close/>
                  <a:moveTo>
                    <a:pt x="257" y="349"/>
                  </a:moveTo>
                  <a:lnTo>
                    <a:pt x="197" y="353"/>
                  </a:lnTo>
                  <a:lnTo>
                    <a:pt x="190" y="353"/>
                  </a:lnTo>
                  <a:lnTo>
                    <a:pt x="111" y="358"/>
                  </a:lnTo>
                  <a:lnTo>
                    <a:pt x="171" y="385"/>
                  </a:lnTo>
                  <a:lnTo>
                    <a:pt x="124" y="467"/>
                  </a:lnTo>
                  <a:lnTo>
                    <a:pt x="116" y="486"/>
                  </a:lnTo>
                  <a:lnTo>
                    <a:pt x="116" y="503"/>
                  </a:lnTo>
                  <a:lnTo>
                    <a:pt x="118" y="517"/>
                  </a:lnTo>
                  <a:lnTo>
                    <a:pt x="130" y="529"/>
                  </a:lnTo>
                  <a:lnTo>
                    <a:pt x="145" y="539"/>
                  </a:lnTo>
                  <a:lnTo>
                    <a:pt x="164" y="546"/>
                  </a:lnTo>
                  <a:lnTo>
                    <a:pt x="185" y="551"/>
                  </a:lnTo>
                  <a:lnTo>
                    <a:pt x="214" y="553"/>
                  </a:lnTo>
                  <a:lnTo>
                    <a:pt x="219" y="544"/>
                  </a:lnTo>
                  <a:lnTo>
                    <a:pt x="226" y="534"/>
                  </a:lnTo>
                  <a:lnTo>
                    <a:pt x="244" y="506"/>
                  </a:lnTo>
                  <a:lnTo>
                    <a:pt x="264" y="473"/>
                  </a:lnTo>
                  <a:lnTo>
                    <a:pt x="285" y="439"/>
                  </a:lnTo>
                  <a:lnTo>
                    <a:pt x="344" y="467"/>
                  </a:lnTo>
                  <a:lnTo>
                    <a:pt x="302" y="410"/>
                  </a:lnTo>
                  <a:lnTo>
                    <a:pt x="301" y="406"/>
                  </a:lnTo>
                  <a:lnTo>
                    <a:pt x="296" y="399"/>
                  </a:lnTo>
                  <a:lnTo>
                    <a:pt x="257" y="349"/>
                  </a:lnTo>
                  <a:close/>
                  <a:moveTo>
                    <a:pt x="643" y="346"/>
                  </a:moveTo>
                  <a:lnTo>
                    <a:pt x="546" y="396"/>
                  </a:lnTo>
                  <a:lnTo>
                    <a:pt x="556" y="413"/>
                  </a:lnTo>
                  <a:lnTo>
                    <a:pt x="567" y="434"/>
                  </a:lnTo>
                  <a:lnTo>
                    <a:pt x="620" y="525"/>
                  </a:lnTo>
                  <a:lnTo>
                    <a:pt x="622" y="527"/>
                  </a:lnTo>
                  <a:lnTo>
                    <a:pt x="624" y="532"/>
                  </a:lnTo>
                  <a:lnTo>
                    <a:pt x="627" y="537"/>
                  </a:lnTo>
                  <a:lnTo>
                    <a:pt x="631" y="544"/>
                  </a:lnTo>
                  <a:lnTo>
                    <a:pt x="631" y="544"/>
                  </a:lnTo>
                  <a:lnTo>
                    <a:pt x="632" y="548"/>
                  </a:lnTo>
                  <a:lnTo>
                    <a:pt x="638" y="555"/>
                  </a:lnTo>
                  <a:lnTo>
                    <a:pt x="641" y="563"/>
                  </a:lnTo>
                  <a:lnTo>
                    <a:pt x="645" y="574"/>
                  </a:lnTo>
                  <a:lnTo>
                    <a:pt x="651" y="594"/>
                  </a:lnTo>
                  <a:lnTo>
                    <a:pt x="657" y="615"/>
                  </a:lnTo>
                  <a:lnTo>
                    <a:pt x="655" y="636"/>
                  </a:lnTo>
                  <a:lnTo>
                    <a:pt x="731" y="506"/>
                  </a:lnTo>
                  <a:lnTo>
                    <a:pt x="729" y="499"/>
                  </a:lnTo>
                  <a:lnTo>
                    <a:pt x="729" y="496"/>
                  </a:lnTo>
                  <a:lnTo>
                    <a:pt x="728" y="492"/>
                  </a:lnTo>
                  <a:lnTo>
                    <a:pt x="728" y="491"/>
                  </a:lnTo>
                  <a:lnTo>
                    <a:pt x="643" y="346"/>
                  </a:lnTo>
                  <a:close/>
                  <a:moveTo>
                    <a:pt x="496" y="109"/>
                  </a:moveTo>
                  <a:lnTo>
                    <a:pt x="479" y="112"/>
                  </a:lnTo>
                  <a:lnTo>
                    <a:pt x="461" y="121"/>
                  </a:lnTo>
                  <a:lnTo>
                    <a:pt x="446" y="135"/>
                  </a:lnTo>
                  <a:lnTo>
                    <a:pt x="432" y="149"/>
                  </a:lnTo>
                  <a:lnTo>
                    <a:pt x="423" y="161"/>
                  </a:lnTo>
                  <a:lnTo>
                    <a:pt x="415" y="173"/>
                  </a:lnTo>
                  <a:lnTo>
                    <a:pt x="420" y="183"/>
                  </a:lnTo>
                  <a:lnTo>
                    <a:pt x="427" y="194"/>
                  </a:lnTo>
                  <a:lnTo>
                    <a:pt x="441" y="223"/>
                  </a:lnTo>
                  <a:lnTo>
                    <a:pt x="460" y="256"/>
                  </a:lnTo>
                  <a:lnTo>
                    <a:pt x="480" y="292"/>
                  </a:lnTo>
                  <a:lnTo>
                    <a:pt x="425" y="330"/>
                  </a:lnTo>
                  <a:lnTo>
                    <a:pt x="496" y="321"/>
                  </a:lnTo>
                  <a:lnTo>
                    <a:pt x="499" y="321"/>
                  </a:lnTo>
                  <a:lnTo>
                    <a:pt x="508" y="320"/>
                  </a:lnTo>
                  <a:lnTo>
                    <a:pt x="572" y="313"/>
                  </a:lnTo>
                  <a:lnTo>
                    <a:pt x="598" y="259"/>
                  </a:lnTo>
                  <a:lnTo>
                    <a:pt x="601" y="254"/>
                  </a:lnTo>
                  <a:lnTo>
                    <a:pt x="638" y="181"/>
                  </a:lnTo>
                  <a:lnTo>
                    <a:pt x="582" y="219"/>
                  </a:lnTo>
                  <a:lnTo>
                    <a:pt x="536" y="138"/>
                  </a:lnTo>
                  <a:lnTo>
                    <a:pt x="522" y="123"/>
                  </a:lnTo>
                  <a:lnTo>
                    <a:pt x="510" y="112"/>
                  </a:lnTo>
                  <a:lnTo>
                    <a:pt x="496" y="109"/>
                  </a:lnTo>
                  <a:close/>
                  <a:moveTo>
                    <a:pt x="323" y="102"/>
                  </a:moveTo>
                  <a:lnTo>
                    <a:pt x="318" y="105"/>
                  </a:lnTo>
                  <a:lnTo>
                    <a:pt x="315" y="109"/>
                  </a:lnTo>
                  <a:lnTo>
                    <a:pt x="313" y="111"/>
                  </a:lnTo>
                  <a:lnTo>
                    <a:pt x="311" y="112"/>
                  </a:lnTo>
                  <a:lnTo>
                    <a:pt x="226" y="257"/>
                  </a:lnTo>
                  <a:lnTo>
                    <a:pt x="320" y="316"/>
                  </a:lnTo>
                  <a:lnTo>
                    <a:pt x="330" y="299"/>
                  </a:lnTo>
                  <a:lnTo>
                    <a:pt x="342" y="280"/>
                  </a:lnTo>
                  <a:lnTo>
                    <a:pt x="394" y="188"/>
                  </a:lnTo>
                  <a:lnTo>
                    <a:pt x="396" y="185"/>
                  </a:lnTo>
                  <a:lnTo>
                    <a:pt x="399" y="180"/>
                  </a:lnTo>
                  <a:lnTo>
                    <a:pt x="401" y="175"/>
                  </a:lnTo>
                  <a:lnTo>
                    <a:pt x="406" y="168"/>
                  </a:lnTo>
                  <a:lnTo>
                    <a:pt x="404" y="168"/>
                  </a:lnTo>
                  <a:lnTo>
                    <a:pt x="406" y="166"/>
                  </a:lnTo>
                  <a:lnTo>
                    <a:pt x="411" y="157"/>
                  </a:lnTo>
                  <a:lnTo>
                    <a:pt x="418" y="150"/>
                  </a:lnTo>
                  <a:lnTo>
                    <a:pt x="423" y="142"/>
                  </a:lnTo>
                  <a:lnTo>
                    <a:pt x="439" y="124"/>
                  </a:lnTo>
                  <a:lnTo>
                    <a:pt x="454" y="111"/>
                  </a:lnTo>
                  <a:lnTo>
                    <a:pt x="473" y="102"/>
                  </a:lnTo>
                  <a:lnTo>
                    <a:pt x="323" y="102"/>
                  </a:lnTo>
                  <a:close/>
                  <a:moveTo>
                    <a:pt x="420" y="0"/>
                  </a:moveTo>
                  <a:lnTo>
                    <a:pt x="482" y="3"/>
                  </a:lnTo>
                  <a:lnTo>
                    <a:pt x="543" y="17"/>
                  </a:lnTo>
                  <a:lnTo>
                    <a:pt x="598" y="38"/>
                  </a:lnTo>
                  <a:lnTo>
                    <a:pt x="650" y="67"/>
                  </a:lnTo>
                  <a:lnTo>
                    <a:pt x="696" y="102"/>
                  </a:lnTo>
                  <a:lnTo>
                    <a:pt x="738" y="143"/>
                  </a:lnTo>
                  <a:lnTo>
                    <a:pt x="772" y="190"/>
                  </a:lnTo>
                  <a:lnTo>
                    <a:pt x="802" y="242"/>
                  </a:lnTo>
                  <a:lnTo>
                    <a:pt x="823" y="299"/>
                  </a:lnTo>
                  <a:lnTo>
                    <a:pt x="836" y="358"/>
                  </a:lnTo>
                  <a:lnTo>
                    <a:pt x="842" y="420"/>
                  </a:lnTo>
                  <a:lnTo>
                    <a:pt x="836" y="482"/>
                  </a:lnTo>
                  <a:lnTo>
                    <a:pt x="823" y="541"/>
                  </a:lnTo>
                  <a:lnTo>
                    <a:pt x="802" y="596"/>
                  </a:lnTo>
                  <a:lnTo>
                    <a:pt x="772" y="648"/>
                  </a:lnTo>
                  <a:lnTo>
                    <a:pt x="738" y="695"/>
                  </a:lnTo>
                  <a:lnTo>
                    <a:pt x="696" y="736"/>
                  </a:lnTo>
                  <a:lnTo>
                    <a:pt x="650" y="772"/>
                  </a:lnTo>
                  <a:lnTo>
                    <a:pt x="598" y="802"/>
                  </a:lnTo>
                  <a:lnTo>
                    <a:pt x="543" y="823"/>
                  </a:lnTo>
                  <a:lnTo>
                    <a:pt x="482" y="836"/>
                  </a:lnTo>
                  <a:lnTo>
                    <a:pt x="420" y="840"/>
                  </a:lnTo>
                  <a:lnTo>
                    <a:pt x="358" y="836"/>
                  </a:lnTo>
                  <a:lnTo>
                    <a:pt x="299" y="823"/>
                  </a:lnTo>
                  <a:lnTo>
                    <a:pt x="244" y="802"/>
                  </a:lnTo>
                  <a:lnTo>
                    <a:pt x="192" y="772"/>
                  </a:lnTo>
                  <a:lnTo>
                    <a:pt x="145" y="736"/>
                  </a:lnTo>
                  <a:lnTo>
                    <a:pt x="104" y="695"/>
                  </a:lnTo>
                  <a:lnTo>
                    <a:pt x="67" y="648"/>
                  </a:lnTo>
                  <a:lnTo>
                    <a:pt x="40" y="596"/>
                  </a:lnTo>
                  <a:lnTo>
                    <a:pt x="17" y="541"/>
                  </a:lnTo>
                  <a:lnTo>
                    <a:pt x="5" y="482"/>
                  </a:lnTo>
                  <a:lnTo>
                    <a:pt x="0" y="420"/>
                  </a:lnTo>
                  <a:lnTo>
                    <a:pt x="5" y="358"/>
                  </a:lnTo>
                  <a:lnTo>
                    <a:pt x="17" y="299"/>
                  </a:lnTo>
                  <a:lnTo>
                    <a:pt x="40" y="242"/>
                  </a:lnTo>
                  <a:lnTo>
                    <a:pt x="67" y="190"/>
                  </a:lnTo>
                  <a:lnTo>
                    <a:pt x="104" y="143"/>
                  </a:lnTo>
                  <a:lnTo>
                    <a:pt x="145" y="102"/>
                  </a:lnTo>
                  <a:lnTo>
                    <a:pt x="192" y="67"/>
                  </a:lnTo>
                  <a:lnTo>
                    <a:pt x="244" y="38"/>
                  </a:lnTo>
                  <a:lnTo>
                    <a:pt x="299" y="17"/>
                  </a:lnTo>
                  <a:lnTo>
                    <a:pt x="358" y="3"/>
                  </a:lnTo>
                  <a:lnTo>
                    <a:pt x="420" y="0"/>
                  </a:ln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870" name="Freeform 676"/>
            <p:cNvSpPr>
              <a:spLocks noEditPoints="1"/>
            </p:cNvSpPr>
            <p:nvPr/>
          </p:nvSpPr>
          <p:spPr bwMode="auto">
            <a:xfrm>
              <a:off x="10235442" y="1421504"/>
              <a:ext cx="244128" cy="243548"/>
            </a:xfrm>
            <a:custGeom>
              <a:avLst/>
              <a:gdLst>
                <a:gd name="T0" fmla="*/ 204 w 842"/>
                <a:gd name="T1" fmla="*/ 672 h 840"/>
                <a:gd name="T2" fmla="*/ 382 w 842"/>
                <a:gd name="T3" fmla="*/ 674 h 840"/>
                <a:gd name="T4" fmla="*/ 344 w 842"/>
                <a:gd name="T5" fmla="*/ 565 h 840"/>
                <a:gd name="T6" fmla="*/ 225 w 842"/>
                <a:gd name="T7" fmla="*/ 565 h 840"/>
                <a:gd name="T8" fmla="*/ 211 w 842"/>
                <a:gd name="T9" fmla="*/ 565 h 840"/>
                <a:gd name="T10" fmla="*/ 161 w 842"/>
                <a:gd name="T11" fmla="*/ 558 h 840"/>
                <a:gd name="T12" fmla="*/ 480 w 842"/>
                <a:gd name="T13" fmla="*/ 480 h 840"/>
                <a:gd name="T14" fmla="*/ 448 w 842"/>
                <a:gd name="T15" fmla="*/ 558 h 840"/>
                <a:gd name="T16" fmla="*/ 460 w 842"/>
                <a:gd name="T17" fmla="*/ 670 h 840"/>
                <a:gd name="T18" fmla="*/ 593 w 842"/>
                <a:gd name="T19" fmla="*/ 670 h 840"/>
                <a:gd name="T20" fmla="*/ 638 w 842"/>
                <a:gd name="T21" fmla="*/ 651 h 840"/>
                <a:gd name="T22" fmla="*/ 641 w 842"/>
                <a:gd name="T23" fmla="*/ 596 h 840"/>
                <a:gd name="T24" fmla="*/ 622 w 842"/>
                <a:gd name="T25" fmla="*/ 551 h 840"/>
                <a:gd name="T26" fmla="*/ 565 w 842"/>
                <a:gd name="T27" fmla="*/ 548 h 840"/>
                <a:gd name="T28" fmla="*/ 480 w 842"/>
                <a:gd name="T29" fmla="*/ 480 h 840"/>
                <a:gd name="T30" fmla="*/ 190 w 842"/>
                <a:gd name="T31" fmla="*/ 353 h 840"/>
                <a:gd name="T32" fmla="*/ 124 w 842"/>
                <a:gd name="T33" fmla="*/ 467 h 840"/>
                <a:gd name="T34" fmla="*/ 118 w 842"/>
                <a:gd name="T35" fmla="*/ 517 h 840"/>
                <a:gd name="T36" fmla="*/ 164 w 842"/>
                <a:gd name="T37" fmla="*/ 546 h 840"/>
                <a:gd name="T38" fmla="*/ 219 w 842"/>
                <a:gd name="T39" fmla="*/ 544 h 840"/>
                <a:gd name="T40" fmla="*/ 264 w 842"/>
                <a:gd name="T41" fmla="*/ 473 h 840"/>
                <a:gd name="T42" fmla="*/ 302 w 842"/>
                <a:gd name="T43" fmla="*/ 410 h 840"/>
                <a:gd name="T44" fmla="*/ 257 w 842"/>
                <a:gd name="T45" fmla="*/ 349 h 840"/>
                <a:gd name="T46" fmla="*/ 556 w 842"/>
                <a:gd name="T47" fmla="*/ 413 h 840"/>
                <a:gd name="T48" fmla="*/ 622 w 842"/>
                <a:gd name="T49" fmla="*/ 527 h 840"/>
                <a:gd name="T50" fmla="*/ 631 w 842"/>
                <a:gd name="T51" fmla="*/ 544 h 840"/>
                <a:gd name="T52" fmla="*/ 638 w 842"/>
                <a:gd name="T53" fmla="*/ 555 h 840"/>
                <a:gd name="T54" fmla="*/ 651 w 842"/>
                <a:gd name="T55" fmla="*/ 594 h 840"/>
                <a:gd name="T56" fmla="*/ 731 w 842"/>
                <a:gd name="T57" fmla="*/ 506 h 840"/>
                <a:gd name="T58" fmla="*/ 728 w 842"/>
                <a:gd name="T59" fmla="*/ 492 h 840"/>
                <a:gd name="T60" fmla="*/ 496 w 842"/>
                <a:gd name="T61" fmla="*/ 109 h 840"/>
                <a:gd name="T62" fmla="*/ 446 w 842"/>
                <a:gd name="T63" fmla="*/ 135 h 840"/>
                <a:gd name="T64" fmla="*/ 415 w 842"/>
                <a:gd name="T65" fmla="*/ 173 h 840"/>
                <a:gd name="T66" fmla="*/ 441 w 842"/>
                <a:gd name="T67" fmla="*/ 223 h 840"/>
                <a:gd name="T68" fmla="*/ 425 w 842"/>
                <a:gd name="T69" fmla="*/ 330 h 840"/>
                <a:gd name="T70" fmla="*/ 508 w 842"/>
                <a:gd name="T71" fmla="*/ 320 h 840"/>
                <a:gd name="T72" fmla="*/ 601 w 842"/>
                <a:gd name="T73" fmla="*/ 254 h 840"/>
                <a:gd name="T74" fmla="*/ 536 w 842"/>
                <a:gd name="T75" fmla="*/ 138 h 840"/>
                <a:gd name="T76" fmla="*/ 496 w 842"/>
                <a:gd name="T77" fmla="*/ 109 h 840"/>
                <a:gd name="T78" fmla="*/ 315 w 842"/>
                <a:gd name="T79" fmla="*/ 109 h 840"/>
                <a:gd name="T80" fmla="*/ 226 w 842"/>
                <a:gd name="T81" fmla="*/ 257 h 840"/>
                <a:gd name="T82" fmla="*/ 342 w 842"/>
                <a:gd name="T83" fmla="*/ 280 h 840"/>
                <a:gd name="T84" fmla="*/ 399 w 842"/>
                <a:gd name="T85" fmla="*/ 180 h 840"/>
                <a:gd name="T86" fmla="*/ 404 w 842"/>
                <a:gd name="T87" fmla="*/ 168 h 840"/>
                <a:gd name="T88" fmla="*/ 418 w 842"/>
                <a:gd name="T89" fmla="*/ 150 h 840"/>
                <a:gd name="T90" fmla="*/ 454 w 842"/>
                <a:gd name="T91" fmla="*/ 111 h 840"/>
                <a:gd name="T92" fmla="*/ 420 w 842"/>
                <a:gd name="T93" fmla="*/ 0 h 840"/>
                <a:gd name="T94" fmla="*/ 598 w 842"/>
                <a:gd name="T95" fmla="*/ 38 h 840"/>
                <a:gd name="T96" fmla="*/ 738 w 842"/>
                <a:gd name="T97" fmla="*/ 143 h 840"/>
                <a:gd name="T98" fmla="*/ 823 w 842"/>
                <a:gd name="T99" fmla="*/ 299 h 840"/>
                <a:gd name="T100" fmla="*/ 836 w 842"/>
                <a:gd name="T101" fmla="*/ 482 h 840"/>
                <a:gd name="T102" fmla="*/ 772 w 842"/>
                <a:gd name="T103" fmla="*/ 648 h 840"/>
                <a:gd name="T104" fmla="*/ 650 w 842"/>
                <a:gd name="T105" fmla="*/ 772 h 840"/>
                <a:gd name="T106" fmla="*/ 482 w 842"/>
                <a:gd name="T107" fmla="*/ 836 h 840"/>
                <a:gd name="T108" fmla="*/ 299 w 842"/>
                <a:gd name="T109" fmla="*/ 823 h 840"/>
                <a:gd name="T110" fmla="*/ 145 w 842"/>
                <a:gd name="T111" fmla="*/ 736 h 840"/>
                <a:gd name="T112" fmla="*/ 40 w 842"/>
                <a:gd name="T113" fmla="*/ 596 h 840"/>
                <a:gd name="T114" fmla="*/ 0 w 842"/>
                <a:gd name="T115" fmla="*/ 420 h 840"/>
                <a:gd name="T116" fmla="*/ 40 w 842"/>
                <a:gd name="T117" fmla="*/ 242 h 840"/>
                <a:gd name="T118" fmla="*/ 145 w 842"/>
                <a:gd name="T119" fmla="*/ 102 h 840"/>
                <a:gd name="T120" fmla="*/ 299 w 842"/>
                <a:gd name="T121" fmla="*/ 1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2" h="840">
                  <a:moveTo>
                    <a:pt x="123" y="539"/>
                  </a:moveTo>
                  <a:lnTo>
                    <a:pt x="197" y="669"/>
                  </a:lnTo>
                  <a:lnTo>
                    <a:pt x="204" y="672"/>
                  </a:lnTo>
                  <a:lnTo>
                    <a:pt x="207" y="674"/>
                  </a:lnTo>
                  <a:lnTo>
                    <a:pt x="211" y="674"/>
                  </a:lnTo>
                  <a:lnTo>
                    <a:pt x="382" y="674"/>
                  </a:lnTo>
                  <a:lnTo>
                    <a:pt x="385" y="565"/>
                  </a:lnTo>
                  <a:lnTo>
                    <a:pt x="366" y="565"/>
                  </a:lnTo>
                  <a:lnTo>
                    <a:pt x="344" y="565"/>
                  </a:lnTo>
                  <a:lnTo>
                    <a:pt x="237" y="565"/>
                  </a:lnTo>
                  <a:lnTo>
                    <a:pt x="232" y="565"/>
                  </a:lnTo>
                  <a:lnTo>
                    <a:pt x="225" y="565"/>
                  </a:lnTo>
                  <a:lnTo>
                    <a:pt x="214" y="565"/>
                  </a:lnTo>
                  <a:lnTo>
                    <a:pt x="214" y="565"/>
                  </a:lnTo>
                  <a:lnTo>
                    <a:pt x="211" y="565"/>
                  </a:lnTo>
                  <a:lnTo>
                    <a:pt x="197" y="563"/>
                  </a:lnTo>
                  <a:lnTo>
                    <a:pt x="181" y="562"/>
                  </a:lnTo>
                  <a:lnTo>
                    <a:pt x="161" y="558"/>
                  </a:lnTo>
                  <a:lnTo>
                    <a:pt x="140" y="550"/>
                  </a:lnTo>
                  <a:lnTo>
                    <a:pt x="123" y="539"/>
                  </a:lnTo>
                  <a:close/>
                  <a:moveTo>
                    <a:pt x="480" y="480"/>
                  </a:moveTo>
                  <a:lnTo>
                    <a:pt x="453" y="546"/>
                  </a:lnTo>
                  <a:lnTo>
                    <a:pt x="451" y="550"/>
                  </a:lnTo>
                  <a:lnTo>
                    <a:pt x="448" y="558"/>
                  </a:lnTo>
                  <a:lnTo>
                    <a:pt x="423" y="615"/>
                  </a:lnTo>
                  <a:lnTo>
                    <a:pt x="456" y="665"/>
                  </a:lnTo>
                  <a:lnTo>
                    <a:pt x="460" y="670"/>
                  </a:lnTo>
                  <a:lnTo>
                    <a:pt x="505" y="738"/>
                  </a:lnTo>
                  <a:lnTo>
                    <a:pt x="498" y="670"/>
                  </a:lnTo>
                  <a:lnTo>
                    <a:pt x="593" y="670"/>
                  </a:lnTo>
                  <a:lnTo>
                    <a:pt x="613" y="669"/>
                  </a:lnTo>
                  <a:lnTo>
                    <a:pt x="627" y="662"/>
                  </a:lnTo>
                  <a:lnTo>
                    <a:pt x="638" y="651"/>
                  </a:lnTo>
                  <a:lnTo>
                    <a:pt x="643" y="636"/>
                  </a:lnTo>
                  <a:lnTo>
                    <a:pt x="645" y="617"/>
                  </a:lnTo>
                  <a:lnTo>
                    <a:pt x="641" y="596"/>
                  </a:lnTo>
                  <a:lnTo>
                    <a:pt x="634" y="577"/>
                  </a:lnTo>
                  <a:lnTo>
                    <a:pt x="629" y="563"/>
                  </a:lnTo>
                  <a:lnTo>
                    <a:pt x="622" y="551"/>
                  </a:lnTo>
                  <a:lnTo>
                    <a:pt x="612" y="550"/>
                  </a:lnTo>
                  <a:lnTo>
                    <a:pt x="598" y="550"/>
                  </a:lnTo>
                  <a:lnTo>
                    <a:pt x="565" y="548"/>
                  </a:lnTo>
                  <a:lnTo>
                    <a:pt x="529" y="548"/>
                  </a:lnTo>
                  <a:lnTo>
                    <a:pt x="487" y="546"/>
                  </a:lnTo>
                  <a:lnTo>
                    <a:pt x="480" y="480"/>
                  </a:lnTo>
                  <a:close/>
                  <a:moveTo>
                    <a:pt x="257" y="349"/>
                  </a:moveTo>
                  <a:lnTo>
                    <a:pt x="197" y="353"/>
                  </a:lnTo>
                  <a:lnTo>
                    <a:pt x="190" y="353"/>
                  </a:lnTo>
                  <a:lnTo>
                    <a:pt x="111" y="358"/>
                  </a:lnTo>
                  <a:lnTo>
                    <a:pt x="171" y="385"/>
                  </a:lnTo>
                  <a:lnTo>
                    <a:pt x="124" y="467"/>
                  </a:lnTo>
                  <a:lnTo>
                    <a:pt x="116" y="486"/>
                  </a:lnTo>
                  <a:lnTo>
                    <a:pt x="116" y="503"/>
                  </a:lnTo>
                  <a:lnTo>
                    <a:pt x="118" y="517"/>
                  </a:lnTo>
                  <a:lnTo>
                    <a:pt x="130" y="529"/>
                  </a:lnTo>
                  <a:lnTo>
                    <a:pt x="145" y="539"/>
                  </a:lnTo>
                  <a:lnTo>
                    <a:pt x="164" y="546"/>
                  </a:lnTo>
                  <a:lnTo>
                    <a:pt x="185" y="551"/>
                  </a:lnTo>
                  <a:lnTo>
                    <a:pt x="214" y="553"/>
                  </a:lnTo>
                  <a:lnTo>
                    <a:pt x="219" y="544"/>
                  </a:lnTo>
                  <a:lnTo>
                    <a:pt x="226" y="534"/>
                  </a:lnTo>
                  <a:lnTo>
                    <a:pt x="244" y="506"/>
                  </a:lnTo>
                  <a:lnTo>
                    <a:pt x="264" y="473"/>
                  </a:lnTo>
                  <a:lnTo>
                    <a:pt x="285" y="439"/>
                  </a:lnTo>
                  <a:lnTo>
                    <a:pt x="344" y="467"/>
                  </a:lnTo>
                  <a:lnTo>
                    <a:pt x="302" y="410"/>
                  </a:lnTo>
                  <a:lnTo>
                    <a:pt x="301" y="406"/>
                  </a:lnTo>
                  <a:lnTo>
                    <a:pt x="296" y="399"/>
                  </a:lnTo>
                  <a:lnTo>
                    <a:pt x="257" y="349"/>
                  </a:lnTo>
                  <a:close/>
                  <a:moveTo>
                    <a:pt x="643" y="346"/>
                  </a:moveTo>
                  <a:lnTo>
                    <a:pt x="546" y="396"/>
                  </a:lnTo>
                  <a:lnTo>
                    <a:pt x="556" y="413"/>
                  </a:lnTo>
                  <a:lnTo>
                    <a:pt x="567" y="434"/>
                  </a:lnTo>
                  <a:lnTo>
                    <a:pt x="620" y="525"/>
                  </a:lnTo>
                  <a:lnTo>
                    <a:pt x="622" y="527"/>
                  </a:lnTo>
                  <a:lnTo>
                    <a:pt x="624" y="532"/>
                  </a:lnTo>
                  <a:lnTo>
                    <a:pt x="627" y="537"/>
                  </a:lnTo>
                  <a:lnTo>
                    <a:pt x="631" y="544"/>
                  </a:lnTo>
                  <a:lnTo>
                    <a:pt x="631" y="544"/>
                  </a:lnTo>
                  <a:lnTo>
                    <a:pt x="632" y="548"/>
                  </a:lnTo>
                  <a:lnTo>
                    <a:pt x="638" y="555"/>
                  </a:lnTo>
                  <a:lnTo>
                    <a:pt x="641" y="563"/>
                  </a:lnTo>
                  <a:lnTo>
                    <a:pt x="645" y="574"/>
                  </a:lnTo>
                  <a:lnTo>
                    <a:pt x="651" y="594"/>
                  </a:lnTo>
                  <a:lnTo>
                    <a:pt x="657" y="615"/>
                  </a:lnTo>
                  <a:lnTo>
                    <a:pt x="655" y="636"/>
                  </a:lnTo>
                  <a:lnTo>
                    <a:pt x="731" y="506"/>
                  </a:lnTo>
                  <a:lnTo>
                    <a:pt x="729" y="499"/>
                  </a:lnTo>
                  <a:lnTo>
                    <a:pt x="729" y="496"/>
                  </a:lnTo>
                  <a:lnTo>
                    <a:pt x="728" y="492"/>
                  </a:lnTo>
                  <a:lnTo>
                    <a:pt x="728" y="491"/>
                  </a:lnTo>
                  <a:lnTo>
                    <a:pt x="643" y="346"/>
                  </a:lnTo>
                  <a:close/>
                  <a:moveTo>
                    <a:pt x="496" y="109"/>
                  </a:moveTo>
                  <a:lnTo>
                    <a:pt x="479" y="112"/>
                  </a:lnTo>
                  <a:lnTo>
                    <a:pt x="461" y="121"/>
                  </a:lnTo>
                  <a:lnTo>
                    <a:pt x="446" y="135"/>
                  </a:lnTo>
                  <a:lnTo>
                    <a:pt x="432" y="149"/>
                  </a:lnTo>
                  <a:lnTo>
                    <a:pt x="423" y="161"/>
                  </a:lnTo>
                  <a:lnTo>
                    <a:pt x="415" y="173"/>
                  </a:lnTo>
                  <a:lnTo>
                    <a:pt x="420" y="183"/>
                  </a:lnTo>
                  <a:lnTo>
                    <a:pt x="427" y="194"/>
                  </a:lnTo>
                  <a:lnTo>
                    <a:pt x="441" y="223"/>
                  </a:lnTo>
                  <a:lnTo>
                    <a:pt x="460" y="256"/>
                  </a:lnTo>
                  <a:lnTo>
                    <a:pt x="480" y="292"/>
                  </a:lnTo>
                  <a:lnTo>
                    <a:pt x="425" y="330"/>
                  </a:lnTo>
                  <a:lnTo>
                    <a:pt x="496" y="321"/>
                  </a:lnTo>
                  <a:lnTo>
                    <a:pt x="499" y="321"/>
                  </a:lnTo>
                  <a:lnTo>
                    <a:pt x="508" y="320"/>
                  </a:lnTo>
                  <a:lnTo>
                    <a:pt x="572" y="313"/>
                  </a:lnTo>
                  <a:lnTo>
                    <a:pt x="598" y="259"/>
                  </a:lnTo>
                  <a:lnTo>
                    <a:pt x="601" y="254"/>
                  </a:lnTo>
                  <a:lnTo>
                    <a:pt x="638" y="181"/>
                  </a:lnTo>
                  <a:lnTo>
                    <a:pt x="582" y="219"/>
                  </a:lnTo>
                  <a:lnTo>
                    <a:pt x="536" y="138"/>
                  </a:lnTo>
                  <a:lnTo>
                    <a:pt x="522" y="123"/>
                  </a:lnTo>
                  <a:lnTo>
                    <a:pt x="510" y="112"/>
                  </a:lnTo>
                  <a:lnTo>
                    <a:pt x="496" y="109"/>
                  </a:lnTo>
                  <a:close/>
                  <a:moveTo>
                    <a:pt x="323" y="102"/>
                  </a:moveTo>
                  <a:lnTo>
                    <a:pt x="318" y="105"/>
                  </a:lnTo>
                  <a:lnTo>
                    <a:pt x="315" y="109"/>
                  </a:lnTo>
                  <a:lnTo>
                    <a:pt x="313" y="111"/>
                  </a:lnTo>
                  <a:lnTo>
                    <a:pt x="311" y="112"/>
                  </a:lnTo>
                  <a:lnTo>
                    <a:pt x="226" y="257"/>
                  </a:lnTo>
                  <a:lnTo>
                    <a:pt x="320" y="316"/>
                  </a:lnTo>
                  <a:lnTo>
                    <a:pt x="330" y="299"/>
                  </a:lnTo>
                  <a:lnTo>
                    <a:pt x="342" y="280"/>
                  </a:lnTo>
                  <a:lnTo>
                    <a:pt x="394" y="188"/>
                  </a:lnTo>
                  <a:lnTo>
                    <a:pt x="396" y="185"/>
                  </a:lnTo>
                  <a:lnTo>
                    <a:pt x="399" y="180"/>
                  </a:lnTo>
                  <a:lnTo>
                    <a:pt x="401" y="175"/>
                  </a:lnTo>
                  <a:lnTo>
                    <a:pt x="406" y="168"/>
                  </a:lnTo>
                  <a:lnTo>
                    <a:pt x="404" y="168"/>
                  </a:lnTo>
                  <a:lnTo>
                    <a:pt x="406" y="166"/>
                  </a:lnTo>
                  <a:lnTo>
                    <a:pt x="411" y="157"/>
                  </a:lnTo>
                  <a:lnTo>
                    <a:pt x="418" y="150"/>
                  </a:lnTo>
                  <a:lnTo>
                    <a:pt x="423" y="142"/>
                  </a:lnTo>
                  <a:lnTo>
                    <a:pt x="439" y="124"/>
                  </a:lnTo>
                  <a:lnTo>
                    <a:pt x="454" y="111"/>
                  </a:lnTo>
                  <a:lnTo>
                    <a:pt x="473" y="102"/>
                  </a:lnTo>
                  <a:lnTo>
                    <a:pt x="323" y="102"/>
                  </a:lnTo>
                  <a:close/>
                  <a:moveTo>
                    <a:pt x="420" y="0"/>
                  </a:moveTo>
                  <a:lnTo>
                    <a:pt x="482" y="3"/>
                  </a:lnTo>
                  <a:lnTo>
                    <a:pt x="543" y="17"/>
                  </a:lnTo>
                  <a:lnTo>
                    <a:pt x="598" y="38"/>
                  </a:lnTo>
                  <a:lnTo>
                    <a:pt x="650" y="67"/>
                  </a:lnTo>
                  <a:lnTo>
                    <a:pt x="696" y="102"/>
                  </a:lnTo>
                  <a:lnTo>
                    <a:pt x="738" y="143"/>
                  </a:lnTo>
                  <a:lnTo>
                    <a:pt x="772" y="190"/>
                  </a:lnTo>
                  <a:lnTo>
                    <a:pt x="802" y="242"/>
                  </a:lnTo>
                  <a:lnTo>
                    <a:pt x="823" y="299"/>
                  </a:lnTo>
                  <a:lnTo>
                    <a:pt x="836" y="358"/>
                  </a:lnTo>
                  <a:lnTo>
                    <a:pt x="842" y="420"/>
                  </a:lnTo>
                  <a:lnTo>
                    <a:pt x="836" y="482"/>
                  </a:lnTo>
                  <a:lnTo>
                    <a:pt x="823" y="541"/>
                  </a:lnTo>
                  <a:lnTo>
                    <a:pt x="802" y="596"/>
                  </a:lnTo>
                  <a:lnTo>
                    <a:pt x="772" y="648"/>
                  </a:lnTo>
                  <a:lnTo>
                    <a:pt x="738" y="695"/>
                  </a:lnTo>
                  <a:lnTo>
                    <a:pt x="696" y="736"/>
                  </a:lnTo>
                  <a:lnTo>
                    <a:pt x="650" y="772"/>
                  </a:lnTo>
                  <a:lnTo>
                    <a:pt x="598" y="802"/>
                  </a:lnTo>
                  <a:lnTo>
                    <a:pt x="543" y="823"/>
                  </a:lnTo>
                  <a:lnTo>
                    <a:pt x="482" y="836"/>
                  </a:lnTo>
                  <a:lnTo>
                    <a:pt x="420" y="840"/>
                  </a:lnTo>
                  <a:lnTo>
                    <a:pt x="358" y="836"/>
                  </a:lnTo>
                  <a:lnTo>
                    <a:pt x="299" y="823"/>
                  </a:lnTo>
                  <a:lnTo>
                    <a:pt x="244" y="802"/>
                  </a:lnTo>
                  <a:lnTo>
                    <a:pt x="192" y="772"/>
                  </a:lnTo>
                  <a:lnTo>
                    <a:pt x="145" y="736"/>
                  </a:lnTo>
                  <a:lnTo>
                    <a:pt x="104" y="695"/>
                  </a:lnTo>
                  <a:lnTo>
                    <a:pt x="67" y="648"/>
                  </a:lnTo>
                  <a:lnTo>
                    <a:pt x="40" y="596"/>
                  </a:lnTo>
                  <a:lnTo>
                    <a:pt x="17" y="541"/>
                  </a:lnTo>
                  <a:lnTo>
                    <a:pt x="5" y="482"/>
                  </a:lnTo>
                  <a:lnTo>
                    <a:pt x="0" y="420"/>
                  </a:lnTo>
                  <a:lnTo>
                    <a:pt x="5" y="358"/>
                  </a:lnTo>
                  <a:lnTo>
                    <a:pt x="17" y="299"/>
                  </a:lnTo>
                  <a:lnTo>
                    <a:pt x="40" y="242"/>
                  </a:lnTo>
                  <a:lnTo>
                    <a:pt x="67" y="190"/>
                  </a:lnTo>
                  <a:lnTo>
                    <a:pt x="104" y="143"/>
                  </a:lnTo>
                  <a:lnTo>
                    <a:pt x="145" y="102"/>
                  </a:lnTo>
                  <a:lnTo>
                    <a:pt x="192" y="67"/>
                  </a:lnTo>
                  <a:lnTo>
                    <a:pt x="244" y="38"/>
                  </a:lnTo>
                  <a:lnTo>
                    <a:pt x="299" y="17"/>
                  </a:lnTo>
                  <a:lnTo>
                    <a:pt x="358" y="3"/>
                  </a:lnTo>
                  <a:lnTo>
                    <a:pt x="420" y="0"/>
                  </a:ln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871" name="Freeform 676"/>
            <p:cNvSpPr>
              <a:spLocks noEditPoints="1"/>
            </p:cNvSpPr>
            <p:nvPr/>
          </p:nvSpPr>
          <p:spPr bwMode="auto">
            <a:xfrm>
              <a:off x="10669372" y="738549"/>
              <a:ext cx="244128" cy="243548"/>
            </a:xfrm>
            <a:custGeom>
              <a:avLst/>
              <a:gdLst>
                <a:gd name="T0" fmla="*/ 204 w 842"/>
                <a:gd name="T1" fmla="*/ 672 h 840"/>
                <a:gd name="T2" fmla="*/ 382 w 842"/>
                <a:gd name="T3" fmla="*/ 674 h 840"/>
                <a:gd name="T4" fmla="*/ 344 w 842"/>
                <a:gd name="T5" fmla="*/ 565 h 840"/>
                <a:gd name="T6" fmla="*/ 225 w 842"/>
                <a:gd name="T7" fmla="*/ 565 h 840"/>
                <a:gd name="T8" fmla="*/ 211 w 842"/>
                <a:gd name="T9" fmla="*/ 565 h 840"/>
                <a:gd name="T10" fmla="*/ 161 w 842"/>
                <a:gd name="T11" fmla="*/ 558 h 840"/>
                <a:gd name="T12" fmla="*/ 480 w 842"/>
                <a:gd name="T13" fmla="*/ 480 h 840"/>
                <a:gd name="T14" fmla="*/ 448 w 842"/>
                <a:gd name="T15" fmla="*/ 558 h 840"/>
                <a:gd name="T16" fmla="*/ 460 w 842"/>
                <a:gd name="T17" fmla="*/ 670 h 840"/>
                <a:gd name="T18" fmla="*/ 593 w 842"/>
                <a:gd name="T19" fmla="*/ 670 h 840"/>
                <a:gd name="T20" fmla="*/ 638 w 842"/>
                <a:gd name="T21" fmla="*/ 651 h 840"/>
                <a:gd name="T22" fmla="*/ 641 w 842"/>
                <a:gd name="T23" fmla="*/ 596 h 840"/>
                <a:gd name="T24" fmla="*/ 622 w 842"/>
                <a:gd name="T25" fmla="*/ 551 h 840"/>
                <a:gd name="T26" fmla="*/ 565 w 842"/>
                <a:gd name="T27" fmla="*/ 548 h 840"/>
                <a:gd name="T28" fmla="*/ 480 w 842"/>
                <a:gd name="T29" fmla="*/ 480 h 840"/>
                <a:gd name="T30" fmla="*/ 190 w 842"/>
                <a:gd name="T31" fmla="*/ 353 h 840"/>
                <a:gd name="T32" fmla="*/ 124 w 842"/>
                <a:gd name="T33" fmla="*/ 467 h 840"/>
                <a:gd name="T34" fmla="*/ 118 w 842"/>
                <a:gd name="T35" fmla="*/ 517 h 840"/>
                <a:gd name="T36" fmla="*/ 164 w 842"/>
                <a:gd name="T37" fmla="*/ 546 h 840"/>
                <a:gd name="T38" fmla="*/ 219 w 842"/>
                <a:gd name="T39" fmla="*/ 544 h 840"/>
                <a:gd name="T40" fmla="*/ 264 w 842"/>
                <a:gd name="T41" fmla="*/ 473 h 840"/>
                <a:gd name="T42" fmla="*/ 302 w 842"/>
                <a:gd name="T43" fmla="*/ 410 h 840"/>
                <a:gd name="T44" fmla="*/ 257 w 842"/>
                <a:gd name="T45" fmla="*/ 349 h 840"/>
                <a:gd name="T46" fmla="*/ 556 w 842"/>
                <a:gd name="T47" fmla="*/ 413 h 840"/>
                <a:gd name="T48" fmla="*/ 622 w 842"/>
                <a:gd name="T49" fmla="*/ 527 h 840"/>
                <a:gd name="T50" fmla="*/ 631 w 842"/>
                <a:gd name="T51" fmla="*/ 544 h 840"/>
                <a:gd name="T52" fmla="*/ 638 w 842"/>
                <a:gd name="T53" fmla="*/ 555 h 840"/>
                <a:gd name="T54" fmla="*/ 651 w 842"/>
                <a:gd name="T55" fmla="*/ 594 h 840"/>
                <a:gd name="T56" fmla="*/ 731 w 842"/>
                <a:gd name="T57" fmla="*/ 506 h 840"/>
                <a:gd name="T58" fmla="*/ 728 w 842"/>
                <a:gd name="T59" fmla="*/ 492 h 840"/>
                <a:gd name="T60" fmla="*/ 496 w 842"/>
                <a:gd name="T61" fmla="*/ 109 h 840"/>
                <a:gd name="T62" fmla="*/ 446 w 842"/>
                <a:gd name="T63" fmla="*/ 135 h 840"/>
                <a:gd name="T64" fmla="*/ 415 w 842"/>
                <a:gd name="T65" fmla="*/ 173 h 840"/>
                <a:gd name="T66" fmla="*/ 441 w 842"/>
                <a:gd name="T67" fmla="*/ 223 h 840"/>
                <a:gd name="T68" fmla="*/ 425 w 842"/>
                <a:gd name="T69" fmla="*/ 330 h 840"/>
                <a:gd name="T70" fmla="*/ 508 w 842"/>
                <a:gd name="T71" fmla="*/ 320 h 840"/>
                <a:gd name="T72" fmla="*/ 601 w 842"/>
                <a:gd name="T73" fmla="*/ 254 h 840"/>
                <a:gd name="T74" fmla="*/ 536 w 842"/>
                <a:gd name="T75" fmla="*/ 138 h 840"/>
                <a:gd name="T76" fmla="*/ 496 w 842"/>
                <a:gd name="T77" fmla="*/ 109 h 840"/>
                <a:gd name="T78" fmla="*/ 315 w 842"/>
                <a:gd name="T79" fmla="*/ 109 h 840"/>
                <a:gd name="T80" fmla="*/ 226 w 842"/>
                <a:gd name="T81" fmla="*/ 257 h 840"/>
                <a:gd name="T82" fmla="*/ 342 w 842"/>
                <a:gd name="T83" fmla="*/ 280 h 840"/>
                <a:gd name="T84" fmla="*/ 399 w 842"/>
                <a:gd name="T85" fmla="*/ 180 h 840"/>
                <a:gd name="T86" fmla="*/ 404 w 842"/>
                <a:gd name="T87" fmla="*/ 168 h 840"/>
                <a:gd name="T88" fmla="*/ 418 w 842"/>
                <a:gd name="T89" fmla="*/ 150 h 840"/>
                <a:gd name="T90" fmla="*/ 454 w 842"/>
                <a:gd name="T91" fmla="*/ 111 h 840"/>
                <a:gd name="T92" fmla="*/ 420 w 842"/>
                <a:gd name="T93" fmla="*/ 0 h 840"/>
                <a:gd name="T94" fmla="*/ 598 w 842"/>
                <a:gd name="T95" fmla="*/ 38 h 840"/>
                <a:gd name="T96" fmla="*/ 738 w 842"/>
                <a:gd name="T97" fmla="*/ 143 h 840"/>
                <a:gd name="T98" fmla="*/ 823 w 842"/>
                <a:gd name="T99" fmla="*/ 299 h 840"/>
                <a:gd name="T100" fmla="*/ 836 w 842"/>
                <a:gd name="T101" fmla="*/ 482 h 840"/>
                <a:gd name="T102" fmla="*/ 772 w 842"/>
                <a:gd name="T103" fmla="*/ 648 h 840"/>
                <a:gd name="T104" fmla="*/ 650 w 842"/>
                <a:gd name="T105" fmla="*/ 772 h 840"/>
                <a:gd name="T106" fmla="*/ 482 w 842"/>
                <a:gd name="T107" fmla="*/ 836 h 840"/>
                <a:gd name="T108" fmla="*/ 299 w 842"/>
                <a:gd name="T109" fmla="*/ 823 h 840"/>
                <a:gd name="T110" fmla="*/ 145 w 842"/>
                <a:gd name="T111" fmla="*/ 736 h 840"/>
                <a:gd name="T112" fmla="*/ 40 w 842"/>
                <a:gd name="T113" fmla="*/ 596 h 840"/>
                <a:gd name="T114" fmla="*/ 0 w 842"/>
                <a:gd name="T115" fmla="*/ 420 h 840"/>
                <a:gd name="T116" fmla="*/ 40 w 842"/>
                <a:gd name="T117" fmla="*/ 242 h 840"/>
                <a:gd name="T118" fmla="*/ 145 w 842"/>
                <a:gd name="T119" fmla="*/ 102 h 840"/>
                <a:gd name="T120" fmla="*/ 299 w 842"/>
                <a:gd name="T121" fmla="*/ 1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2" h="840">
                  <a:moveTo>
                    <a:pt x="123" y="539"/>
                  </a:moveTo>
                  <a:lnTo>
                    <a:pt x="197" y="669"/>
                  </a:lnTo>
                  <a:lnTo>
                    <a:pt x="204" y="672"/>
                  </a:lnTo>
                  <a:lnTo>
                    <a:pt x="207" y="674"/>
                  </a:lnTo>
                  <a:lnTo>
                    <a:pt x="211" y="674"/>
                  </a:lnTo>
                  <a:lnTo>
                    <a:pt x="382" y="674"/>
                  </a:lnTo>
                  <a:lnTo>
                    <a:pt x="385" y="565"/>
                  </a:lnTo>
                  <a:lnTo>
                    <a:pt x="366" y="565"/>
                  </a:lnTo>
                  <a:lnTo>
                    <a:pt x="344" y="565"/>
                  </a:lnTo>
                  <a:lnTo>
                    <a:pt x="237" y="565"/>
                  </a:lnTo>
                  <a:lnTo>
                    <a:pt x="232" y="565"/>
                  </a:lnTo>
                  <a:lnTo>
                    <a:pt x="225" y="565"/>
                  </a:lnTo>
                  <a:lnTo>
                    <a:pt x="214" y="565"/>
                  </a:lnTo>
                  <a:lnTo>
                    <a:pt x="214" y="565"/>
                  </a:lnTo>
                  <a:lnTo>
                    <a:pt x="211" y="565"/>
                  </a:lnTo>
                  <a:lnTo>
                    <a:pt x="197" y="563"/>
                  </a:lnTo>
                  <a:lnTo>
                    <a:pt x="181" y="562"/>
                  </a:lnTo>
                  <a:lnTo>
                    <a:pt x="161" y="558"/>
                  </a:lnTo>
                  <a:lnTo>
                    <a:pt x="140" y="550"/>
                  </a:lnTo>
                  <a:lnTo>
                    <a:pt x="123" y="539"/>
                  </a:lnTo>
                  <a:close/>
                  <a:moveTo>
                    <a:pt x="480" y="480"/>
                  </a:moveTo>
                  <a:lnTo>
                    <a:pt x="453" y="546"/>
                  </a:lnTo>
                  <a:lnTo>
                    <a:pt x="451" y="550"/>
                  </a:lnTo>
                  <a:lnTo>
                    <a:pt x="448" y="558"/>
                  </a:lnTo>
                  <a:lnTo>
                    <a:pt x="423" y="615"/>
                  </a:lnTo>
                  <a:lnTo>
                    <a:pt x="456" y="665"/>
                  </a:lnTo>
                  <a:lnTo>
                    <a:pt x="460" y="670"/>
                  </a:lnTo>
                  <a:lnTo>
                    <a:pt x="505" y="738"/>
                  </a:lnTo>
                  <a:lnTo>
                    <a:pt x="498" y="670"/>
                  </a:lnTo>
                  <a:lnTo>
                    <a:pt x="593" y="670"/>
                  </a:lnTo>
                  <a:lnTo>
                    <a:pt x="613" y="669"/>
                  </a:lnTo>
                  <a:lnTo>
                    <a:pt x="627" y="662"/>
                  </a:lnTo>
                  <a:lnTo>
                    <a:pt x="638" y="651"/>
                  </a:lnTo>
                  <a:lnTo>
                    <a:pt x="643" y="636"/>
                  </a:lnTo>
                  <a:lnTo>
                    <a:pt x="645" y="617"/>
                  </a:lnTo>
                  <a:lnTo>
                    <a:pt x="641" y="596"/>
                  </a:lnTo>
                  <a:lnTo>
                    <a:pt x="634" y="577"/>
                  </a:lnTo>
                  <a:lnTo>
                    <a:pt x="629" y="563"/>
                  </a:lnTo>
                  <a:lnTo>
                    <a:pt x="622" y="551"/>
                  </a:lnTo>
                  <a:lnTo>
                    <a:pt x="612" y="550"/>
                  </a:lnTo>
                  <a:lnTo>
                    <a:pt x="598" y="550"/>
                  </a:lnTo>
                  <a:lnTo>
                    <a:pt x="565" y="548"/>
                  </a:lnTo>
                  <a:lnTo>
                    <a:pt x="529" y="548"/>
                  </a:lnTo>
                  <a:lnTo>
                    <a:pt x="487" y="546"/>
                  </a:lnTo>
                  <a:lnTo>
                    <a:pt x="480" y="480"/>
                  </a:lnTo>
                  <a:close/>
                  <a:moveTo>
                    <a:pt x="257" y="349"/>
                  </a:moveTo>
                  <a:lnTo>
                    <a:pt x="197" y="353"/>
                  </a:lnTo>
                  <a:lnTo>
                    <a:pt x="190" y="353"/>
                  </a:lnTo>
                  <a:lnTo>
                    <a:pt x="111" y="358"/>
                  </a:lnTo>
                  <a:lnTo>
                    <a:pt x="171" y="385"/>
                  </a:lnTo>
                  <a:lnTo>
                    <a:pt x="124" y="467"/>
                  </a:lnTo>
                  <a:lnTo>
                    <a:pt x="116" y="486"/>
                  </a:lnTo>
                  <a:lnTo>
                    <a:pt x="116" y="503"/>
                  </a:lnTo>
                  <a:lnTo>
                    <a:pt x="118" y="517"/>
                  </a:lnTo>
                  <a:lnTo>
                    <a:pt x="130" y="529"/>
                  </a:lnTo>
                  <a:lnTo>
                    <a:pt x="145" y="539"/>
                  </a:lnTo>
                  <a:lnTo>
                    <a:pt x="164" y="546"/>
                  </a:lnTo>
                  <a:lnTo>
                    <a:pt x="185" y="551"/>
                  </a:lnTo>
                  <a:lnTo>
                    <a:pt x="214" y="553"/>
                  </a:lnTo>
                  <a:lnTo>
                    <a:pt x="219" y="544"/>
                  </a:lnTo>
                  <a:lnTo>
                    <a:pt x="226" y="534"/>
                  </a:lnTo>
                  <a:lnTo>
                    <a:pt x="244" y="506"/>
                  </a:lnTo>
                  <a:lnTo>
                    <a:pt x="264" y="473"/>
                  </a:lnTo>
                  <a:lnTo>
                    <a:pt x="285" y="439"/>
                  </a:lnTo>
                  <a:lnTo>
                    <a:pt x="344" y="467"/>
                  </a:lnTo>
                  <a:lnTo>
                    <a:pt x="302" y="410"/>
                  </a:lnTo>
                  <a:lnTo>
                    <a:pt x="301" y="406"/>
                  </a:lnTo>
                  <a:lnTo>
                    <a:pt x="296" y="399"/>
                  </a:lnTo>
                  <a:lnTo>
                    <a:pt x="257" y="349"/>
                  </a:lnTo>
                  <a:close/>
                  <a:moveTo>
                    <a:pt x="643" y="346"/>
                  </a:moveTo>
                  <a:lnTo>
                    <a:pt x="546" y="396"/>
                  </a:lnTo>
                  <a:lnTo>
                    <a:pt x="556" y="413"/>
                  </a:lnTo>
                  <a:lnTo>
                    <a:pt x="567" y="434"/>
                  </a:lnTo>
                  <a:lnTo>
                    <a:pt x="620" y="525"/>
                  </a:lnTo>
                  <a:lnTo>
                    <a:pt x="622" y="527"/>
                  </a:lnTo>
                  <a:lnTo>
                    <a:pt x="624" y="532"/>
                  </a:lnTo>
                  <a:lnTo>
                    <a:pt x="627" y="537"/>
                  </a:lnTo>
                  <a:lnTo>
                    <a:pt x="631" y="544"/>
                  </a:lnTo>
                  <a:lnTo>
                    <a:pt x="631" y="544"/>
                  </a:lnTo>
                  <a:lnTo>
                    <a:pt x="632" y="548"/>
                  </a:lnTo>
                  <a:lnTo>
                    <a:pt x="638" y="555"/>
                  </a:lnTo>
                  <a:lnTo>
                    <a:pt x="641" y="563"/>
                  </a:lnTo>
                  <a:lnTo>
                    <a:pt x="645" y="574"/>
                  </a:lnTo>
                  <a:lnTo>
                    <a:pt x="651" y="594"/>
                  </a:lnTo>
                  <a:lnTo>
                    <a:pt x="657" y="615"/>
                  </a:lnTo>
                  <a:lnTo>
                    <a:pt x="655" y="636"/>
                  </a:lnTo>
                  <a:lnTo>
                    <a:pt x="731" y="506"/>
                  </a:lnTo>
                  <a:lnTo>
                    <a:pt x="729" y="499"/>
                  </a:lnTo>
                  <a:lnTo>
                    <a:pt x="729" y="496"/>
                  </a:lnTo>
                  <a:lnTo>
                    <a:pt x="728" y="492"/>
                  </a:lnTo>
                  <a:lnTo>
                    <a:pt x="728" y="491"/>
                  </a:lnTo>
                  <a:lnTo>
                    <a:pt x="643" y="346"/>
                  </a:lnTo>
                  <a:close/>
                  <a:moveTo>
                    <a:pt x="496" y="109"/>
                  </a:moveTo>
                  <a:lnTo>
                    <a:pt x="479" y="112"/>
                  </a:lnTo>
                  <a:lnTo>
                    <a:pt x="461" y="121"/>
                  </a:lnTo>
                  <a:lnTo>
                    <a:pt x="446" y="135"/>
                  </a:lnTo>
                  <a:lnTo>
                    <a:pt x="432" y="149"/>
                  </a:lnTo>
                  <a:lnTo>
                    <a:pt x="423" y="161"/>
                  </a:lnTo>
                  <a:lnTo>
                    <a:pt x="415" y="173"/>
                  </a:lnTo>
                  <a:lnTo>
                    <a:pt x="420" y="183"/>
                  </a:lnTo>
                  <a:lnTo>
                    <a:pt x="427" y="194"/>
                  </a:lnTo>
                  <a:lnTo>
                    <a:pt x="441" y="223"/>
                  </a:lnTo>
                  <a:lnTo>
                    <a:pt x="460" y="256"/>
                  </a:lnTo>
                  <a:lnTo>
                    <a:pt x="480" y="292"/>
                  </a:lnTo>
                  <a:lnTo>
                    <a:pt x="425" y="330"/>
                  </a:lnTo>
                  <a:lnTo>
                    <a:pt x="496" y="321"/>
                  </a:lnTo>
                  <a:lnTo>
                    <a:pt x="499" y="321"/>
                  </a:lnTo>
                  <a:lnTo>
                    <a:pt x="508" y="320"/>
                  </a:lnTo>
                  <a:lnTo>
                    <a:pt x="572" y="313"/>
                  </a:lnTo>
                  <a:lnTo>
                    <a:pt x="598" y="259"/>
                  </a:lnTo>
                  <a:lnTo>
                    <a:pt x="601" y="254"/>
                  </a:lnTo>
                  <a:lnTo>
                    <a:pt x="638" y="181"/>
                  </a:lnTo>
                  <a:lnTo>
                    <a:pt x="582" y="219"/>
                  </a:lnTo>
                  <a:lnTo>
                    <a:pt x="536" y="138"/>
                  </a:lnTo>
                  <a:lnTo>
                    <a:pt x="522" y="123"/>
                  </a:lnTo>
                  <a:lnTo>
                    <a:pt x="510" y="112"/>
                  </a:lnTo>
                  <a:lnTo>
                    <a:pt x="496" y="109"/>
                  </a:lnTo>
                  <a:close/>
                  <a:moveTo>
                    <a:pt x="323" y="102"/>
                  </a:moveTo>
                  <a:lnTo>
                    <a:pt x="318" y="105"/>
                  </a:lnTo>
                  <a:lnTo>
                    <a:pt x="315" y="109"/>
                  </a:lnTo>
                  <a:lnTo>
                    <a:pt x="313" y="111"/>
                  </a:lnTo>
                  <a:lnTo>
                    <a:pt x="311" y="112"/>
                  </a:lnTo>
                  <a:lnTo>
                    <a:pt x="226" y="257"/>
                  </a:lnTo>
                  <a:lnTo>
                    <a:pt x="320" y="316"/>
                  </a:lnTo>
                  <a:lnTo>
                    <a:pt x="330" y="299"/>
                  </a:lnTo>
                  <a:lnTo>
                    <a:pt x="342" y="280"/>
                  </a:lnTo>
                  <a:lnTo>
                    <a:pt x="394" y="188"/>
                  </a:lnTo>
                  <a:lnTo>
                    <a:pt x="396" y="185"/>
                  </a:lnTo>
                  <a:lnTo>
                    <a:pt x="399" y="180"/>
                  </a:lnTo>
                  <a:lnTo>
                    <a:pt x="401" y="175"/>
                  </a:lnTo>
                  <a:lnTo>
                    <a:pt x="406" y="168"/>
                  </a:lnTo>
                  <a:lnTo>
                    <a:pt x="404" y="168"/>
                  </a:lnTo>
                  <a:lnTo>
                    <a:pt x="406" y="166"/>
                  </a:lnTo>
                  <a:lnTo>
                    <a:pt x="411" y="157"/>
                  </a:lnTo>
                  <a:lnTo>
                    <a:pt x="418" y="150"/>
                  </a:lnTo>
                  <a:lnTo>
                    <a:pt x="423" y="142"/>
                  </a:lnTo>
                  <a:lnTo>
                    <a:pt x="439" y="124"/>
                  </a:lnTo>
                  <a:lnTo>
                    <a:pt x="454" y="111"/>
                  </a:lnTo>
                  <a:lnTo>
                    <a:pt x="473" y="102"/>
                  </a:lnTo>
                  <a:lnTo>
                    <a:pt x="323" y="102"/>
                  </a:lnTo>
                  <a:close/>
                  <a:moveTo>
                    <a:pt x="420" y="0"/>
                  </a:moveTo>
                  <a:lnTo>
                    <a:pt x="482" y="3"/>
                  </a:lnTo>
                  <a:lnTo>
                    <a:pt x="543" y="17"/>
                  </a:lnTo>
                  <a:lnTo>
                    <a:pt x="598" y="38"/>
                  </a:lnTo>
                  <a:lnTo>
                    <a:pt x="650" y="67"/>
                  </a:lnTo>
                  <a:lnTo>
                    <a:pt x="696" y="102"/>
                  </a:lnTo>
                  <a:lnTo>
                    <a:pt x="738" y="143"/>
                  </a:lnTo>
                  <a:lnTo>
                    <a:pt x="772" y="190"/>
                  </a:lnTo>
                  <a:lnTo>
                    <a:pt x="802" y="242"/>
                  </a:lnTo>
                  <a:lnTo>
                    <a:pt x="823" y="299"/>
                  </a:lnTo>
                  <a:lnTo>
                    <a:pt x="836" y="358"/>
                  </a:lnTo>
                  <a:lnTo>
                    <a:pt x="842" y="420"/>
                  </a:lnTo>
                  <a:lnTo>
                    <a:pt x="836" y="482"/>
                  </a:lnTo>
                  <a:lnTo>
                    <a:pt x="823" y="541"/>
                  </a:lnTo>
                  <a:lnTo>
                    <a:pt x="802" y="596"/>
                  </a:lnTo>
                  <a:lnTo>
                    <a:pt x="772" y="648"/>
                  </a:lnTo>
                  <a:lnTo>
                    <a:pt x="738" y="695"/>
                  </a:lnTo>
                  <a:lnTo>
                    <a:pt x="696" y="736"/>
                  </a:lnTo>
                  <a:lnTo>
                    <a:pt x="650" y="772"/>
                  </a:lnTo>
                  <a:lnTo>
                    <a:pt x="598" y="802"/>
                  </a:lnTo>
                  <a:lnTo>
                    <a:pt x="543" y="823"/>
                  </a:lnTo>
                  <a:lnTo>
                    <a:pt x="482" y="836"/>
                  </a:lnTo>
                  <a:lnTo>
                    <a:pt x="420" y="840"/>
                  </a:lnTo>
                  <a:lnTo>
                    <a:pt x="358" y="836"/>
                  </a:lnTo>
                  <a:lnTo>
                    <a:pt x="299" y="823"/>
                  </a:lnTo>
                  <a:lnTo>
                    <a:pt x="244" y="802"/>
                  </a:lnTo>
                  <a:lnTo>
                    <a:pt x="192" y="772"/>
                  </a:lnTo>
                  <a:lnTo>
                    <a:pt x="145" y="736"/>
                  </a:lnTo>
                  <a:lnTo>
                    <a:pt x="104" y="695"/>
                  </a:lnTo>
                  <a:lnTo>
                    <a:pt x="67" y="648"/>
                  </a:lnTo>
                  <a:lnTo>
                    <a:pt x="40" y="596"/>
                  </a:lnTo>
                  <a:lnTo>
                    <a:pt x="17" y="541"/>
                  </a:lnTo>
                  <a:lnTo>
                    <a:pt x="5" y="482"/>
                  </a:lnTo>
                  <a:lnTo>
                    <a:pt x="0" y="420"/>
                  </a:lnTo>
                  <a:lnTo>
                    <a:pt x="5" y="358"/>
                  </a:lnTo>
                  <a:lnTo>
                    <a:pt x="17" y="299"/>
                  </a:lnTo>
                  <a:lnTo>
                    <a:pt x="40" y="242"/>
                  </a:lnTo>
                  <a:lnTo>
                    <a:pt x="67" y="190"/>
                  </a:lnTo>
                  <a:lnTo>
                    <a:pt x="104" y="143"/>
                  </a:lnTo>
                  <a:lnTo>
                    <a:pt x="145" y="102"/>
                  </a:lnTo>
                  <a:lnTo>
                    <a:pt x="192" y="67"/>
                  </a:lnTo>
                  <a:lnTo>
                    <a:pt x="244" y="38"/>
                  </a:lnTo>
                  <a:lnTo>
                    <a:pt x="299" y="17"/>
                  </a:lnTo>
                  <a:lnTo>
                    <a:pt x="358" y="3"/>
                  </a:lnTo>
                  <a:lnTo>
                    <a:pt x="420" y="0"/>
                  </a:ln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grpSp>
      <p:sp>
        <p:nvSpPr>
          <p:cNvPr id="1873" name="CaixaDeTexto 1872"/>
          <p:cNvSpPr txBox="1"/>
          <p:nvPr/>
        </p:nvSpPr>
        <p:spPr>
          <a:xfrm>
            <a:off x="10964622" y="3237107"/>
            <a:ext cx="1016625" cy="461665"/>
          </a:xfrm>
          <a:prstGeom prst="rect">
            <a:avLst/>
          </a:prstGeom>
          <a:noFill/>
        </p:spPr>
        <p:txBody>
          <a:bodyPr wrap="none" rtlCol="0">
            <a:spAutoFit/>
          </a:bodyPr>
          <a:lstStyle/>
          <a:p>
            <a:pPr algn="ctr"/>
            <a:r>
              <a:rPr lang="pt-BR" sz="1200" b="1" dirty="0" err="1" smtClean="0">
                <a:solidFill>
                  <a:schemeClr val="tx2"/>
                </a:solidFill>
                <a:latin typeface="Arial" panose="020B0604020202020204" pitchFamily="34" charset="0"/>
                <a:cs typeface="Arial" panose="020B0604020202020204" pitchFamily="34" charset="0"/>
              </a:rPr>
              <a:t>Execution</a:t>
            </a:r>
            <a:r>
              <a:rPr lang="pt-BR" sz="1200" b="1" dirty="0" smtClean="0">
                <a:solidFill>
                  <a:schemeClr val="tx2"/>
                </a:solidFill>
                <a:latin typeface="Arial" panose="020B0604020202020204" pitchFamily="34" charset="0"/>
                <a:cs typeface="Arial" panose="020B0604020202020204" pitchFamily="34" charset="0"/>
              </a:rPr>
              <a:t> </a:t>
            </a:r>
          </a:p>
          <a:p>
            <a:pPr algn="ctr"/>
            <a:r>
              <a:rPr lang="pt-BR" sz="1200" b="1" dirty="0" err="1" smtClean="0">
                <a:solidFill>
                  <a:schemeClr val="tx2"/>
                </a:solidFill>
                <a:latin typeface="Arial" panose="020B0604020202020204" pitchFamily="34" charset="0"/>
                <a:cs typeface="Arial" panose="020B0604020202020204" pitchFamily="34" charset="0"/>
              </a:rPr>
              <a:t>Institutions</a:t>
            </a:r>
            <a:endParaRPr lang="pt-BR" sz="1200" b="1" dirty="0">
              <a:solidFill>
                <a:schemeClr val="tx2"/>
              </a:solidFill>
              <a:latin typeface="Arial" panose="020B0604020202020204" pitchFamily="34" charset="0"/>
              <a:cs typeface="Arial" panose="020B0604020202020204" pitchFamily="34" charset="0"/>
            </a:endParaRPr>
          </a:p>
        </p:txBody>
      </p:sp>
      <p:sp>
        <p:nvSpPr>
          <p:cNvPr id="350" name="CaixaDeTexto 349"/>
          <p:cNvSpPr txBox="1"/>
          <p:nvPr/>
        </p:nvSpPr>
        <p:spPr>
          <a:xfrm>
            <a:off x="1807409" y="2283918"/>
            <a:ext cx="1415772" cy="461665"/>
          </a:xfrm>
          <a:prstGeom prst="rect">
            <a:avLst/>
          </a:prstGeom>
          <a:solidFill>
            <a:schemeClr val="bg1"/>
          </a:solidFill>
        </p:spPr>
        <p:txBody>
          <a:bodyPr wrap="none" rtlCol="0">
            <a:spAutoFit/>
          </a:bodyPr>
          <a:lstStyle/>
          <a:p>
            <a:pPr algn="ctr"/>
            <a:r>
              <a:rPr lang="pt-BR" sz="1200" b="1" dirty="0" smtClean="0">
                <a:solidFill>
                  <a:schemeClr val="accent4">
                    <a:lumMod val="50000"/>
                  </a:schemeClr>
                </a:solidFill>
                <a:latin typeface="Arial Black" panose="020B0A04020102020204" pitchFamily="34" charset="0"/>
                <a:cs typeface="Arial" panose="020B0604020202020204" pitchFamily="34" charset="0"/>
              </a:rPr>
              <a:t>ENTRANCE OF</a:t>
            </a:r>
          </a:p>
          <a:p>
            <a:pPr algn="ctr"/>
            <a:r>
              <a:rPr lang="pt-BR" sz="1200" b="1" dirty="0" smtClean="0">
                <a:solidFill>
                  <a:schemeClr val="accent4">
                    <a:lumMod val="50000"/>
                  </a:schemeClr>
                </a:solidFill>
                <a:latin typeface="Arial Black" panose="020B0A04020102020204" pitchFamily="34" charset="0"/>
                <a:cs typeface="Arial" panose="020B0604020202020204" pitchFamily="34" charset="0"/>
              </a:rPr>
              <a:t>FUND</a:t>
            </a:r>
            <a:endParaRPr lang="pt-BR" sz="1200" b="1" dirty="0">
              <a:solidFill>
                <a:schemeClr val="accent4">
                  <a:lumMod val="50000"/>
                </a:schemeClr>
              </a:solidFill>
              <a:latin typeface="Arial Black" panose="020B0A04020102020204" pitchFamily="34" charset="0"/>
              <a:cs typeface="Arial" panose="020B0604020202020204" pitchFamily="34" charset="0"/>
            </a:endParaRPr>
          </a:p>
        </p:txBody>
      </p:sp>
      <p:pic>
        <p:nvPicPr>
          <p:cNvPr id="2" name="Imagem 1"/>
          <p:cNvPicPr>
            <a:picLocks noChangeAspect="1"/>
          </p:cNvPicPr>
          <p:nvPr/>
        </p:nvPicPr>
        <p:blipFill rotWithShape="1">
          <a:blip r:embed="rId3">
            <a:duotone>
              <a:schemeClr val="accent4">
                <a:shade val="45000"/>
                <a:satMod val="135000"/>
              </a:schemeClr>
              <a:prstClr val="white"/>
            </a:duotone>
          </a:blip>
          <a:srcRect l="26185" t="22180" r="54348" b="59316"/>
          <a:stretch/>
        </p:blipFill>
        <p:spPr>
          <a:xfrm>
            <a:off x="1267638" y="2264902"/>
            <a:ext cx="487684" cy="450488"/>
          </a:xfrm>
          <a:prstGeom prst="rect">
            <a:avLst/>
          </a:prstGeom>
        </p:spPr>
      </p:pic>
      <p:pic>
        <p:nvPicPr>
          <p:cNvPr id="1936" name="Imagem 1935"/>
          <p:cNvPicPr>
            <a:picLocks noChangeAspect="1"/>
          </p:cNvPicPr>
          <p:nvPr/>
        </p:nvPicPr>
        <p:blipFill rotWithShape="1">
          <a:blip r:embed="rId3">
            <a:duotone>
              <a:schemeClr val="accent4">
                <a:shade val="45000"/>
                <a:satMod val="135000"/>
              </a:schemeClr>
              <a:prstClr val="white"/>
            </a:duotone>
          </a:blip>
          <a:srcRect l="26185" t="22180" r="54348" b="59316"/>
          <a:stretch/>
        </p:blipFill>
        <p:spPr>
          <a:xfrm>
            <a:off x="3247514" y="2278390"/>
            <a:ext cx="487684" cy="450488"/>
          </a:xfrm>
          <a:prstGeom prst="rect">
            <a:avLst/>
          </a:prstGeom>
        </p:spPr>
      </p:pic>
      <p:sp>
        <p:nvSpPr>
          <p:cNvPr id="1985" name="Seta para Baixo 1984"/>
          <p:cNvSpPr/>
          <p:nvPr/>
        </p:nvSpPr>
        <p:spPr>
          <a:xfrm rot="5400000">
            <a:off x="5132052" y="550594"/>
            <a:ext cx="386721" cy="2228044"/>
          </a:xfrm>
          <a:prstGeom prst="downArrow">
            <a:avLst>
              <a:gd name="adj1" fmla="val 63787"/>
              <a:gd name="adj2" fmla="val 702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86" name="CaixaDeTexto 1985"/>
          <p:cNvSpPr txBox="1"/>
          <p:nvPr/>
        </p:nvSpPr>
        <p:spPr>
          <a:xfrm>
            <a:off x="4824561" y="1529272"/>
            <a:ext cx="1168911" cy="297517"/>
          </a:xfrm>
          <a:prstGeom prst="rect">
            <a:avLst/>
          </a:prstGeom>
          <a:solidFill>
            <a:schemeClr val="bg1"/>
          </a:solidFill>
        </p:spPr>
        <p:txBody>
          <a:bodyPr wrap="none" rtlCol="0">
            <a:spAutoFit/>
          </a:bodyPr>
          <a:lstStyle/>
          <a:p>
            <a:pPr algn="ctr">
              <a:lnSpc>
                <a:spcPts val="1600"/>
              </a:lnSpc>
            </a:pPr>
            <a:r>
              <a:rPr lang="pt-BR" sz="1400" b="1" dirty="0" smtClean="0">
                <a:solidFill>
                  <a:schemeClr val="accent2">
                    <a:lumMod val="50000"/>
                  </a:schemeClr>
                </a:solidFill>
                <a:latin typeface="Arial" panose="020B0604020202020204" pitchFamily="34" charset="0"/>
                <a:cs typeface="Arial" panose="020B0604020202020204" pitchFamily="34" charset="0"/>
              </a:rPr>
              <a:t>Information</a:t>
            </a:r>
            <a:endParaRPr lang="pt-BR" sz="1400" b="1" dirty="0">
              <a:solidFill>
                <a:schemeClr val="accent2">
                  <a:lumMod val="50000"/>
                </a:schemeClr>
              </a:solidFill>
              <a:latin typeface="Arial" panose="020B0604020202020204" pitchFamily="34" charset="0"/>
              <a:cs typeface="Arial" panose="020B0604020202020204" pitchFamily="34" charset="0"/>
            </a:endParaRPr>
          </a:p>
        </p:txBody>
      </p:sp>
      <p:cxnSp>
        <p:nvCxnSpPr>
          <p:cNvPr id="3764" name="Conector Angulado 3763"/>
          <p:cNvCxnSpPr/>
          <p:nvPr/>
        </p:nvCxnSpPr>
        <p:spPr>
          <a:xfrm rot="16200000" flipV="1">
            <a:off x="6719883" y="1324817"/>
            <a:ext cx="5418037" cy="5145199"/>
          </a:xfrm>
          <a:prstGeom prst="bentConnector3">
            <a:avLst>
              <a:gd name="adj1" fmla="val 99199"/>
            </a:avLst>
          </a:prstGeom>
          <a:ln w="92075">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762" name="CaixaDeTexto 3761"/>
          <p:cNvSpPr txBox="1"/>
          <p:nvPr/>
        </p:nvSpPr>
        <p:spPr>
          <a:xfrm>
            <a:off x="8716913" y="786129"/>
            <a:ext cx="1245855" cy="338554"/>
          </a:xfrm>
          <a:prstGeom prst="rect">
            <a:avLst/>
          </a:prstGeom>
          <a:solidFill>
            <a:schemeClr val="bg1"/>
          </a:solidFill>
        </p:spPr>
        <p:txBody>
          <a:bodyPr wrap="none" rtlCol="0">
            <a:spAutoFit/>
          </a:bodyPr>
          <a:lstStyle/>
          <a:p>
            <a:pPr algn="ctr"/>
            <a:r>
              <a:rPr lang="pt-BR" sz="1600" b="1" dirty="0" err="1" smtClean="0">
                <a:solidFill>
                  <a:schemeClr val="accent2">
                    <a:lumMod val="50000"/>
                  </a:schemeClr>
                </a:solidFill>
                <a:latin typeface="Arial" panose="020B0604020202020204" pitchFamily="34" charset="0"/>
                <a:cs typeface="Arial" panose="020B0604020202020204" pitchFamily="34" charset="0"/>
              </a:rPr>
              <a:t>Monitoring</a:t>
            </a:r>
            <a:endParaRPr lang="pt-BR" sz="1600" b="1" dirty="0">
              <a:solidFill>
                <a:schemeClr val="accent2">
                  <a:lumMod val="50000"/>
                </a:schemeClr>
              </a:solidFill>
              <a:latin typeface="Arial" panose="020B0604020202020204" pitchFamily="34" charset="0"/>
              <a:cs typeface="Arial" panose="020B0604020202020204" pitchFamily="34" charset="0"/>
            </a:endParaRPr>
          </a:p>
        </p:txBody>
      </p:sp>
      <p:sp>
        <p:nvSpPr>
          <p:cNvPr id="178" name="Retângulo 177"/>
          <p:cNvSpPr/>
          <p:nvPr/>
        </p:nvSpPr>
        <p:spPr>
          <a:xfrm>
            <a:off x="6018178" y="3563851"/>
            <a:ext cx="1996490" cy="215444"/>
          </a:xfrm>
          <a:prstGeom prst="rect">
            <a:avLst/>
          </a:prstGeom>
          <a:solidFill>
            <a:schemeClr val="accent1">
              <a:lumMod val="60000"/>
              <a:lumOff val="40000"/>
            </a:schemeClr>
          </a:solidFill>
        </p:spPr>
        <p:txBody>
          <a:bodyPr wrap="square">
            <a:spAutoFit/>
          </a:bodyPr>
          <a:lstStyle/>
          <a:p>
            <a:pPr algn="ctr"/>
            <a:r>
              <a:rPr lang="pt-BR" sz="800" b="1" dirty="0" err="1" smtClean="0">
                <a:solidFill>
                  <a:schemeClr val="accent1">
                    <a:lumMod val="50000"/>
                  </a:schemeClr>
                </a:solidFill>
                <a:latin typeface="Arial" panose="020B0604020202020204" pitchFamily="34" charset="0"/>
                <a:cs typeface="Arial" panose="020B0604020202020204" pitchFamily="34" charset="0"/>
              </a:rPr>
              <a:t>Not</a:t>
            </a:r>
            <a:r>
              <a:rPr lang="pt-BR" sz="800" b="1" dirty="0" smtClean="0">
                <a:solidFill>
                  <a:schemeClr val="accent1">
                    <a:lumMod val="50000"/>
                  </a:schemeClr>
                </a:solidFill>
                <a:latin typeface="Arial" panose="020B0604020202020204" pitchFamily="34" charset="0"/>
                <a:cs typeface="Arial" panose="020B0604020202020204" pitchFamily="34" charset="0"/>
              </a:rPr>
              <a:t> </a:t>
            </a:r>
            <a:r>
              <a:rPr lang="pt-BR" sz="800" b="1" dirty="0" err="1" smtClean="0">
                <a:solidFill>
                  <a:schemeClr val="accent1">
                    <a:lumMod val="50000"/>
                  </a:schemeClr>
                </a:solidFill>
                <a:latin typeface="Arial" panose="020B0604020202020204" pitchFamily="34" charset="0"/>
                <a:cs typeface="Arial" panose="020B0604020202020204" pitchFamily="34" charset="0"/>
              </a:rPr>
              <a:t>Reimbursement</a:t>
            </a:r>
            <a:r>
              <a:rPr lang="pt-BR" sz="800" b="1" dirty="0" smtClean="0">
                <a:solidFill>
                  <a:schemeClr val="accent1">
                    <a:lumMod val="50000"/>
                  </a:schemeClr>
                </a:solidFill>
                <a:latin typeface="Arial" panose="020B0604020202020204" pitchFamily="34" charset="0"/>
                <a:cs typeface="Arial" panose="020B0604020202020204" pitchFamily="34" charset="0"/>
              </a:rPr>
              <a:t> </a:t>
            </a:r>
            <a:endParaRPr lang="pt-BR" sz="800" b="1" dirty="0">
              <a:solidFill>
                <a:schemeClr val="accent1">
                  <a:lumMod val="50000"/>
                </a:schemeClr>
              </a:solidFill>
              <a:latin typeface="Arial" panose="020B0604020202020204" pitchFamily="34" charset="0"/>
              <a:cs typeface="Arial" panose="020B0604020202020204" pitchFamily="34" charset="0"/>
            </a:endParaRPr>
          </a:p>
        </p:txBody>
      </p:sp>
      <p:sp>
        <p:nvSpPr>
          <p:cNvPr id="7" name="CaixaDeTexto 6"/>
          <p:cNvSpPr txBox="1"/>
          <p:nvPr/>
        </p:nvSpPr>
        <p:spPr>
          <a:xfrm>
            <a:off x="9261898" y="1469366"/>
            <a:ext cx="2498827" cy="369332"/>
          </a:xfrm>
          <a:prstGeom prst="rect">
            <a:avLst/>
          </a:prstGeom>
          <a:solidFill>
            <a:schemeClr val="accent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pt-BR" b="1" dirty="0" smtClean="0"/>
              <a:t>Independent Auditors</a:t>
            </a:r>
            <a:endParaRPr lang="pt-BR" b="1" dirty="0"/>
          </a:p>
        </p:txBody>
      </p:sp>
      <p:grpSp>
        <p:nvGrpSpPr>
          <p:cNvPr id="69" name="Agrupar 68"/>
          <p:cNvGrpSpPr/>
          <p:nvPr/>
        </p:nvGrpSpPr>
        <p:grpSpPr>
          <a:xfrm rot="19443877">
            <a:off x="192403" y="4358091"/>
            <a:ext cx="2509231" cy="2383381"/>
            <a:chOff x="0" y="1935"/>
            <a:chExt cx="4955066" cy="4955066"/>
          </a:xfrm>
        </p:grpSpPr>
        <p:sp>
          <p:nvSpPr>
            <p:cNvPr id="70" name="Seta para Baixo 69"/>
            <p:cNvSpPr/>
            <p:nvPr/>
          </p:nvSpPr>
          <p:spPr>
            <a:xfrm rot="16200000">
              <a:off x="0" y="1935"/>
              <a:ext cx="4955066" cy="4955066"/>
            </a:xfrm>
            <a:prstGeom prst="downArrow">
              <a:avLst>
                <a:gd name="adj1" fmla="val 50000"/>
                <a:gd name="adj2" fmla="val 35000"/>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1" name="Seta para Baixo 4"/>
            <p:cNvSpPr txBox="1"/>
            <p:nvPr/>
          </p:nvSpPr>
          <p:spPr>
            <a:xfrm rot="21600000">
              <a:off x="0" y="1240701"/>
              <a:ext cx="4087929" cy="2477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2928" tIns="312928" rIns="312928" bIns="312928" numCol="1" spcCol="1270" anchor="ctr" anchorCtr="0">
              <a:noAutofit/>
            </a:bodyPr>
            <a:lstStyle/>
            <a:p>
              <a:pPr algn="ctr"/>
              <a:r>
                <a:rPr lang="pt-BR" sz="1600" dirty="0">
                  <a:solidFill>
                    <a:schemeClr val="bg1"/>
                  </a:solidFill>
                  <a:latin typeface="Arial Black" panose="020B0A04020102020204" pitchFamily="34" charset="0"/>
                  <a:cs typeface="Arial" panose="020B0604020202020204" pitchFamily="34" charset="0"/>
                </a:rPr>
                <a:t>GREEN</a:t>
              </a:r>
            </a:p>
            <a:p>
              <a:pPr algn="ctr"/>
              <a:r>
                <a:rPr lang="pt-BR" sz="1600" dirty="0">
                  <a:solidFill>
                    <a:schemeClr val="bg1"/>
                  </a:solidFill>
                  <a:latin typeface="Arial Black" panose="020B0A04020102020204" pitchFamily="34" charset="0"/>
                  <a:cs typeface="Arial" panose="020B0604020202020204" pitchFamily="34" charset="0"/>
                </a:rPr>
                <a:t>ECONOMY</a:t>
              </a:r>
            </a:p>
            <a:p>
              <a:pPr algn="ctr"/>
              <a:r>
                <a:rPr lang="pt-BR" sz="1600" dirty="0">
                  <a:solidFill>
                    <a:schemeClr val="bg1"/>
                  </a:solidFill>
                  <a:latin typeface="Arial Black" panose="020B0A04020102020204" pitchFamily="34" charset="0"/>
                  <a:cs typeface="Arial" panose="020B0604020202020204" pitchFamily="34" charset="0"/>
                </a:rPr>
                <a:t> FUND</a:t>
              </a:r>
            </a:p>
          </p:txBody>
        </p:sp>
      </p:grpSp>
      <p:sp>
        <p:nvSpPr>
          <p:cNvPr id="4" name="CaixaDeTexto 3"/>
          <p:cNvSpPr txBox="1"/>
          <p:nvPr/>
        </p:nvSpPr>
        <p:spPr>
          <a:xfrm>
            <a:off x="6833230" y="1488644"/>
            <a:ext cx="2273548" cy="369332"/>
          </a:xfrm>
          <a:prstGeom prst="rect">
            <a:avLst/>
          </a:prstGeom>
          <a:solidFill>
            <a:schemeClr val="accent2">
              <a:lumMod val="50000"/>
            </a:schemeClr>
          </a:solidFill>
        </p:spPr>
        <p:txBody>
          <a:bodyPr wrap="square" rtlCol="0">
            <a:spAutoFit/>
          </a:bodyPr>
          <a:lstStyle/>
          <a:p>
            <a:r>
              <a:rPr lang="pt-BR" b="1" dirty="0" smtClean="0">
                <a:solidFill>
                  <a:schemeClr val="bg1"/>
                </a:solidFill>
              </a:rPr>
              <a:t>Government Agencies</a:t>
            </a:r>
            <a:endParaRPr lang="pt-BR" b="1" dirty="0">
              <a:solidFill>
                <a:schemeClr val="bg1"/>
              </a:solidFill>
            </a:endParaRPr>
          </a:p>
        </p:txBody>
      </p:sp>
      <p:sp>
        <p:nvSpPr>
          <p:cNvPr id="5" name="Retângulo 4"/>
          <p:cNvSpPr/>
          <p:nvPr/>
        </p:nvSpPr>
        <p:spPr>
          <a:xfrm>
            <a:off x="2078247" y="3742916"/>
            <a:ext cx="879096" cy="400971"/>
          </a:xfrm>
          <a:prstGeom prst="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b="1" dirty="0" smtClean="0">
                <a:solidFill>
                  <a:schemeClr val="tx1"/>
                </a:solidFill>
              </a:rPr>
              <a:t>FI</a:t>
            </a:r>
            <a:endParaRPr lang="pt-BR" b="1" dirty="0">
              <a:solidFill>
                <a:schemeClr val="tx1"/>
              </a:solidFill>
            </a:endParaRPr>
          </a:p>
        </p:txBody>
      </p:sp>
      <p:sp>
        <p:nvSpPr>
          <p:cNvPr id="68" name="Retângulo 67"/>
          <p:cNvSpPr/>
          <p:nvPr/>
        </p:nvSpPr>
        <p:spPr>
          <a:xfrm>
            <a:off x="8520130" y="5273455"/>
            <a:ext cx="879096" cy="400971"/>
          </a:xfrm>
          <a:prstGeom prst="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b="1" dirty="0" smtClean="0">
                <a:solidFill>
                  <a:schemeClr val="tx1"/>
                </a:solidFill>
              </a:rPr>
              <a:t>FI</a:t>
            </a:r>
            <a:endParaRPr lang="pt-BR" b="1" dirty="0">
              <a:solidFill>
                <a:schemeClr val="tx1"/>
              </a:solidFill>
            </a:endParaRPr>
          </a:p>
        </p:txBody>
      </p:sp>
      <p:sp>
        <p:nvSpPr>
          <p:cNvPr id="73" name="Retângulo 72"/>
          <p:cNvSpPr/>
          <p:nvPr/>
        </p:nvSpPr>
        <p:spPr>
          <a:xfrm>
            <a:off x="8390736" y="3350344"/>
            <a:ext cx="1039452" cy="400971"/>
          </a:xfrm>
          <a:prstGeom prst="rect">
            <a:avLst/>
          </a:prstGeom>
          <a:solidFill>
            <a:schemeClr val="accent5">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b="1" dirty="0" smtClean="0">
                <a:solidFill>
                  <a:schemeClr val="tx1"/>
                </a:solidFill>
              </a:rPr>
              <a:t>Foundation</a:t>
            </a:r>
            <a:endParaRPr lang="pt-BR" sz="1400" b="1" dirty="0">
              <a:solidFill>
                <a:schemeClr val="tx1"/>
              </a:solidFill>
            </a:endParaRPr>
          </a:p>
        </p:txBody>
      </p:sp>
      <p:pic>
        <p:nvPicPr>
          <p:cNvPr id="74" name="Imagem 73"/>
          <p:cNvPicPr>
            <a:picLocks noChangeAspect="1"/>
          </p:cNvPicPr>
          <p:nvPr/>
        </p:nvPicPr>
        <p:blipFill>
          <a:blip r:embed="rId4"/>
          <a:stretch>
            <a:fillRect/>
          </a:stretch>
        </p:blipFill>
        <p:spPr>
          <a:xfrm>
            <a:off x="10949034" y="321644"/>
            <a:ext cx="835224" cy="823031"/>
          </a:xfrm>
          <a:prstGeom prst="rect">
            <a:avLst/>
          </a:prstGeom>
        </p:spPr>
      </p:pic>
      <p:grpSp>
        <p:nvGrpSpPr>
          <p:cNvPr id="75" name="Agrupar 1967"/>
          <p:cNvGrpSpPr/>
          <p:nvPr/>
        </p:nvGrpSpPr>
        <p:grpSpPr>
          <a:xfrm>
            <a:off x="4249693" y="3396993"/>
            <a:ext cx="6714929" cy="1139878"/>
            <a:chOff x="4242867" y="4760823"/>
            <a:chExt cx="6931003" cy="1335760"/>
          </a:xfrm>
        </p:grpSpPr>
        <p:cxnSp>
          <p:nvCxnSpPr>
            <p:cNvPr id="76" name="Conector de Seta Reta 1957"/>
            <p:cNvCxnSpPr/>
            <p:nvPr/>
          </p:nvCxnSpPr>
          <p:spPr>
            <a:xfrm flipV="1">
              <a:off x="5922798" y="6096583"/>
              <a:ext cx="5251072" cy="0"/>
            </a:xfrm>
            <a:prstGeom prst="straightConnector1">
              <a:avLst/>
            </a:prstGeom>
            <a:ln w="508000">
              <a:solidFill>
                <a:schemeClr val="accent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7" name="Conector em Curva 1959"/>
            <p:cNvCxnSpPr/>
            <p:nvPr/>
          </p:nvCxnSpPr>
          <p:spPr>
            <a:xfrm rot="10800000">
              <a:off x="4242867" y="4760823"/>
              <a:ext cx="1749321" cy="1335759"/>
            </a:xfrm>
            <a:prstGeom prst="curvedConnector2">
              <a:avLst/>
            </a:prstGeom>
            <a:ln w="508000">
              <a:solidFill>
                <a:schemeClr val="accent1">
                  <a:lumMod val="60000"/>
                  <a:lumOff val="40000"/>
                </a:schemeClr>
              </a:solidFill>
              <a:tailEnd type="none" w="sm" len="sm"/>
            </a:ln>
          </p:spPr>
          <p:style>
            <a:lnRef idx="1">
              <a:schemeClr val="accent1"/>
            </a:lnRef>
            <a:fillRef idx="0">
              <a:schemeClr val="accent1"/>
            </a:fillRef>
            <a:effectRef idx="0">
              <a:schemeClr val="accent1"/>
            </a:effectRef>
            <a:fontRef idx="minor">
              <a:schemeClr val="tx1"/>
            </a:fontRef>
          </p:style>
        </p:cxnSp>
      </p:grpSp>
      <p:grpSp>
        <p:nvGrpSpPr>
          <p:cNvPr id="78" name="Agrupar 1967"/>
          <p:cNvGrpSpPr/>
          <p:nvPr/>
        </p:nvGrpSpPr>
        <p:grpSpPr>
          <a:xfrm>
            <a:off x="4223901" y="4686079"/>
            <a:ext cx="6765970" cy="1676703"/>
            <a:chOff x="4216488" y="4761739"/>
            <a:chExt cx="6983686" cy="1335759"/>
          </a:xfrm>
        </p:grpSpPr>
        <p:cxnSp>
          <p:nvCxnSpPr>
            <p:cNvPr id="79" name="Conector de Seta Reta 1957"/>
            <p:cNvCxnSpPr/>
            <p:nvPr/>
          </p:nvCxnSpPr>
          <p:spPr>
            <a:xfrm flipV="1">
              <a:off x="5949102" y="6096582"/>
              <a:ext cx="5251072" cy="0"/>
            </a:xfrm>
            <a:prstGeom prst="straightConnector1">
              <a:avLst/>
            </a:prstGeom>
            <a:ln w="508000">
              <a:solidFill>
                <a:schemeClr val="accent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0" name="Conector em Curva 1959"/>
            <p:cNvCxnSpPr/>
            <p:nvPr/>
          </p:nvCxnSpPr>
          <p:spPr>
            <a:xfrm rot="10800000">
              <a:off x="4216488" y="4761739"/>
              <a:ext cx="1749321" cy="1335759"/>
            </a:xfrm>
            <a:prstGeom prst="curvedConnector2">
              <a:avLst/>
            </a:prstGeom>
            <a:ln w="508000">
              <a:solidFill>
                <a:schemeClr val="accent1">
                  <a:lumMod val="60000"/>
                  <a:lumOff val="40000"/>
                </a:schemeClr>
              </a:solidFill>
              <a:tailEnd type="none" w="sm" len="sm"/>
            </a:ln>
          </p:spPr>
          <p:style>
            <a:lnRef idx="1">
              <a:schemeClr val="accent1"/>
            </a:lnRef>
            <a:fillRef idx="0">
              <a:schemeClr val="accent1"/>
            </a:fillRef>
            <a:effectRef idx="0">
              <a:schemeClr val="accent1"/>
            </a:effectRef>
            <a:fontRef idx="minor">
              <a:schemeClr val="tx1"/>
            </a:fontRef>
          </p:style>
        </p:cxnSp>
      </p:grpSp>
      <p:grpSp>
        <p:nvGrpSpPr>
          <p:cNvPr id="82" name="Agrupar 81"/>
          <p:cNvGrpSpPr/>
          <p:nvPr/>
        </p:nvGrpSpPr>
        <p:grpSpPr>
          <a:xfrm>
            <a:off x="3095744" y="2652770"/>
            <a:ext cx="2079687" cy="2200273"/>
            <a:chOff x="3702960" y="2748581"/>
            <a:chExt cx="2079687" cy="2200273"/>
          </a:xfrm>
        </p:grpSpPr>
        <p:grpSp>
          <p:nvGrpSpPr>
            <p:cNvPr id="83" name="Agrupar 82"/>
            <p:cNvGrpSpPr/>
            <p:nvPr/>
          </p:nvGrpSpPr>
          <p:grpSpPr>
            <a:xfrm>
              <a:off x="3702960" y="2748581"/>
              <a:ext cx="2079687" cy="1089021"/>
              <a:chOff x="3702960" y="2748581"/>
              <a:chExt cx="2079687" cy="1089021"/>
            </a:xfrm>
          </p:grpSpPr>
          <p:pic>
            <p:nvPicPr>
              <p:cNvPr id="86" name="Imagem 85"/>
              <p:cNvPicPr>
                <a:picLocks noChangeAspect="1"/>
              </p:cNvPicPr>
              <p:nvPr/>
            </p:nvPicPr>
            <p:blipFill rotWithShape="1">
              <a:blip r:embed="rId5"/>
              <a:srcRect l="19104" t="-2907" r="57175" b="73771"/>
              <a:stretch/>
            </p:blipFill>
            <p:spPr>
              <a:xfrm rot="18018680">
                <a:off x="3736912" y="3463927"/>
                <a:ext cx="339723" cy="407627"/>
              </a:xfrm>
              <a:prstGeom prst="rect">
                <a:avLst/>
              </a:prstGeom>
            </p:spPr>
          </p:pic>
          <p:pic>
            <p:nvPicPr>
              <p:cNvPr id="87" name="Imagem 86"/>
              <p:cNvPicPr>
                <a:picLocks noChangeAspect="1"/>
              </p:cNvPicPr>
              <p:nvPr/>
            </p:nvPicPr>
            <p:blipFill rotWithShape="1">
              <a:blip r:embed="rId5"/>
              <a:srcRect l="367" t="-864" r="81125" b="71728"/>
              <a:stretch/>
            </p:blipFill>
            <p:spPr>
              <a:xfrm rot="3600000" flipH="1">
                <a:off x="5488685" y="3447992"/>
                <a:ext cx="231660" cy="356265"/>
              </a:xfrm>
              <a:prstGeom prst="rect">
                <a:avLst/>
              </a:prstGeom>
            </p:spPr>
          </p:pic>
          <p:pic>
            <p:nvPicPr>
              <p:cNvPr id="88" name="Imagem 87"/>
              <p:cNvPicPr>
                <a:picLocks noChangeAspect="1"/>
              </p:cNvPicPr>
              <p:nvPr/>
            </p:nvPicPr>
            <p:blipFill rotWithShape="1">
              <a:blip r:embed="rId5"/>
              <a:srcRect l="80380" t="29009" r="1112" b="41855"/>
              <a:stretch/>
            </p:blipFill>
            <p:spPr>
              <a:xfrm rot="1184616">
                <a:off x="5247904" y="3099434"/>
                <a:ext cx="329328" cy="506468"/>
              </a:xfrm>
              <a:prstGeom prst="rect">
                <a:avLst/>
              </a:prstGeom>
            </p:spPr>
          </p:pic>
          <p:pic>
            <p:nvPicPr>
              <p:cNvPr id="89" name="Imagem 88"/>
              <p:cNvPicPr>
                <a:picLocks noChangeAspect="1"/>
              </p:cNvPicPr>
              <p:nvPr/>
            </p:nvPicPr>
            <p:blipFill rotWithShape="1">
              <a:blip r:embed="rId5"/>
              <a:srcRect l="42711" t="28129" r="38781" b="42735"/>
              <a:stretch/>
            </p:blipFill>
            <p:spPr>
              <a:xfrm rot="20299580">
                <a:off x="3921852" y="3143134"/>
                <a:ext cx="323556" cy="497590"/>
              </a:xfrm>
              <a:prstGeom prst="rect">
                <a:avLst/>
              </a:prstGeom>
            </p:spPr>
          </p:pic>
          <p:pic>
            <p:nvPicPr>
              <p:cNvPr id="90" name="Imagem 89"/>
              <p:cNvPicPr>
                <a:picLocks noChangeAspect="1"/>
              </p:cNvPicPr>
              <p:nvPr/>
            </p:nvPicPr>
            <p:blipFill rotWithShape="1">
              <a:blip r:embed="rId5"/>
              <a:srcRect l="367" t="-864" r="81125" b="71728"/>
              <a:stretch/>
            </p:blipFill>
            <p:spPr>
              <a:xfrm>
                <a:off x="4557167" y="2748581"/>
                <a:ext cx="402344" cy="618757"/>
              </a:xfrm>
              <a:prstGeom prst="rect">
                <a:avLst/>
              </a:prstGeom>
            </p:spPr>
          </p:pic>
          <p:pic>
            <p:nvPicPr>
              <p:cNvPr id="91" name="Imagem 90"/>
              <p:cNvPicPr>
                <a:picLocks noChangeAspect="1"/>
              </p:cNvPicPr>
              <p:nvPr/>
            </p:nvPicPr>
            <p:blipFill rotWithShape="1">
              <a:blip r:embed="rId5"/>
              <a:srcRect l="80380" t="29009" r="1112" b="41855"/>
              <a:stretch/>
            </p:blipFill>
            <p:spPr>
              <a:xfrm rot="900000" flipH="1">
                <a:off x="4968549" y="2859555"/>
                <a:ext cx="383242" cy="589381"/>
              </a:xfrm>
              <a:prstGeom prst="rect">
                <a:avLst/>
              </a:prstGeom>
            </p:spPr>
          </p:pic>
          <p:pic>
            <p:nvPicPr>
              <p:cNvPr id="92" name="Imagem 91"/>
              <p:cNvPicPr>
                <a:picLocks noChangeAspect="1"/>
              </p:cNvPicPr>
              <p:nvPr/>
            </p:nvPicPr>
            <p:blipFill rotWithShape="1">
              <a:blip r:embed="rId5"/>
              <a:srcRect l="42711" t="28129" r="38781" b="42735"/>
              <a:stretch/>
            </p:blipFill>
            <p:spPr>
              <a:xfrm rot="20754630" flipH="1">
                <a:off x="4130776" y="2804068"/>
                <a:ext cx="455403" cy="700354"/>
              </a:xfrm>
              <a:prstGeom prst="rect">
                <a:avLst/>
              </a:prstGeom>
            </p:spPr>
          </p:pic>
        </p:grpSp>
        <p:sp>
          <p:nvSpPr>
            <p:cNvPr id="84" name="Elipse 83"/>
            <p:cNvSpPr/>
            <p:nvPr/>
          </p:nvSpPr>
          <p:spPr>
            <a:xfrm>
              <a:off x="3959508" y="3314616"/>
              <a:ext cx="1634240" cy="1634238"/>
            </a:xfrm>
            <a:prstGeom prst="ellipse">
              <a:avLst/>
            </a:prstGeom>
            <a:gradFill flip="none" rotWithShape="1">
              <a:gsLst>
                <a:gs pos="0">
                  <a:schemeClr val="accent1">
                    <a:lumMod val="75000"/>
                  </a:schemeClr>
                </a:gs>
                <a:gs pos="100000">
                  <a:schemeClr val="accent1">
                    <a:lumMod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5" name="CaixaDeTexto 84"/>
            <p:cNvSpPr txBox="1"/>
            <p:nvPr/>
          </p:nvSpPr>
          <p:spPr>
            <a:xfrm>
              <a:off x="3955048" y="3502217"/>
              <a:ext cx="1634239" cy="1200329"/>
            </a:xfrm>
            <a:prstGeom prst="rect">
              <a:avLst/>
            </a:prstGeom>
            <a:noFill/>
          </p:spPr>
          <p:txBody>
            <a:bodyPr wrap="square" rtlCol="0">
              <a:spAutoFit/>
            </a:bodyPr>
            <a:lstStyle/>
            <a:p>
              <a:pPr algn="ctr"/>
              <a:endParaRPr lang="pt-BR" sz="2000" b="1" dirty="0" smtClean="0">
                <a:solidFill>
                  <a:schemeClr val="bg1"/>
                </a:solidFill>
                <a:latin typeface="Arial Black" panose="020B0A04020102020204" pitchFamily="34" charset="0"/>
                <a:cs typeface="Arial" panose="020B0604020202020204" pitchFamily="34" charset="0"/>
              </a:endParaRPr>
            </a:p>
            <a:p>
              <a:pPr algn="ctr"/>
              <a:r>
                <a:rPr lang="pt-BR" sz="2000" dirty="0">
                  <a:solidFill>
                    <a:schemeClr val="bg1"/>
                  </a:solidFill>
                  <a:latin typeface="Arial Black" panose="020B0A04020102020204" pitchFamily="34" charset="0"/>
                  <a:cs typeface="Arial" panose="020B0604020202020204" pitchFamily="34" charset="0"/>
                </a:rPr>
                <a:t>GREEN</a:t>
              </a:r>
            </a:p>
            <a:p>
              <a:pPr algn="ctr"/>
              <a:r>
                <a:rPr lang="pt-BR" sz="1600" dirty="0">
                  <a:solidFill>
                    <a:schemeClr val="bg1"/>
                  </a:solidFill>
                  <a:latin typeface="Arial Black" panose="020B0A04020102020204" pitchFamily="34" charset="0"/>
                  <a:cs typeface="Arial" panose="020B0604020202020204" pitchFamily="34" charset="0"/>
                </a:rPr>
                <a:t>ECONOMY</a:t>
              </a:r>
            </a:p>
            <a:p>
              <a:pPr algn="ctr"/>
              <a:r>
                <a:rPr lang="pt-BR" sz="1600" dirty="0">
                  <a:solidFill>
                    <a:schemeClr val="bg1"/>
                  </a:solidFill>
                  <a:latin typeface="Arial Black" panose="020B0A04020102020204" pitchFamily="34" charset="0"/>
                  <a:cs typeface="Arial" panose="020B0604020202020204" pitchFamily="34" charset="0"/>
                </a:rPr>
                <a:t> FUND</a:t>
              </a:r>
            </a:p>
          </p:txBody>
        </p:sp>
      </p:grpSp>
      <p:sp>
        <p:nvSpPr>
          <p:cNvPr id="93" name="Retângulo 92"/>
          <p:cNvSpPr/>
          <p:nvPr/>
        </p:nvSpPr>
        <p:spPr>
          <a:xfrm>
            <a:off x="8512350" y="4331947"/>
            <a:ext cx="879096" cy="400971"/>
          </a:xfrm>
          <a:prstGeom prst="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b="1" dirty="0" smtClean="0">
                <a:solidFill>
                  <a:schemeClr val="tx1"/>
                </a:solidFill>
              </a:rPr>
              <a:t>FI</a:t>
            </a:r>
            <a:endParaRPr lang="pt-BR" b="1" dirty="0">
              <a:solidFill>
                <a:schemeClr val="tx1"/>
              </a:solidFill>
            </a:endParaRPr>
          </a:p>
        </p:txBody>
      </p:sp>
      <p:sp>
        <p:nvSpPr>
          <p:cNvPr id="94" name="Retângulo 93"/>
          <p:cNvSpPr/>
          <p:nvPr/>
        </p:nvSpPr>
        <p:spPr>
          <a:xfrm>
            <a:off x="5392114" y="4314977"/>
            <a:ext cx="3250760" cy="253916"/>
          </a:xfrm>
          <a:prstGeom prst="rect">
            <a:avLst/>
          </a:prstGeom>
        </p:spPr>
        <p:txBody>
          <a:bodyPr wrap="square">
            <a:spAutoFit/>
          </a:bodyPr>
          <a:lstStyle/>
          <a:p>
            <a:pPr algn="ctr"/>
            <a:r>
              <a:rPr lang="pt-BR" sz="1050" b="1" dirty="0" smtClean="0">
                <a:solidFill>
                  <a:schemeClr val="accent1">
                    <a:lumMod val="50000"/>
                  </a:schemeClr>
                </a:solidFill>
                <a:latin typeface="Arial" panose="020B0604020202020204" pitchFamily="34" charset="0"/>
                <a:cs typeface="Arial" panose="020B0604020202020204" pitchFamily="34" charset="0"/>
              </a:rPr>
              <a:t>PAYMENT FOR ENVIRONMENTAL SERVICES</a:t>
            </a:r>
            <a:endParaRPr lang="pt-BR" sz="1050" b="1" dirty="0">
              <a:solidFill>
                <a:schemeClr val="accent1">
                  <a:lumMod val="50000"/>
                </a:schemeClr>
              </a:solidFill>
              <a:latin typeface="Arial" panose="020B0604020202020204" pitchFamily="34" charset="0"/>
              <a:cs typeface="Arial" panose="020B0604020202020204" pitchFamily="34" charset="0"/>
            </a:endParaRPr>
          </a:p>
        </p:txBody>
      </p:sp>
      <p:sp>
        <p:nvSpPr>
          <p:cNvPr id="96" name="Retângulo 95"/>
          <p:cNvSpPr/>
          <p:nvPr/>
        </p:nvSpPr>
        <p:spPr>
          <a:xfrm>
            <a:off x="5370401" y="6101955"/>
            <a:ext cx="3250760" cy="538609"/>
          </a:xfrm>
          <a:prstGeom prst="rect">
            <a:avLst/>
          </a:prstGeom>
        </p:spPr>
        <p:txBody>
          <a:bodyPr wrap="square">
            <a:spAutoFit/>
          </a:bodyPr>
          <a:lstStyle/>
          <a:p>
            <a:pPr algn="ctr"/>
            <a:r>
              <a:rPr lang="pt-BR" sz="1050" b="1" dirty="0" smtClean="0">
                <a:solidFill>
                  <a:schemeClr val="accent1">
                    <a:lumMod val="50000"/>
                  </a:schemeClr>
                </a:solidFill>
                <a:latin typeface="Arial" panose="020B0604020202020204" pitchFamily="34" charset="0"/>
                <a:cs typeface="Arial" panose="020B0604020202020204" pitchFamily="34" charset="0"/>
              </a:rPr>
              <a:t>CONCESSIONAL SOCIAL ENVIRONMENTAL FINANCING</a:t>
            </a:r>
            <a:endParaRPr lang="pt-BR" sz="1050" b="1" dirty="0">
              <a:solidFill>
                <a:schemeClr val="accent1">
                  <a:lumMod val="50000"/>
                </a:schemeClr>
              </a:solidFill>
              <a:latin typeface="Arial" panose="020B0604020202020204" pitchFamily="34" charset="0"/>
              <a:cs typeface="Arial" panose="020B0604020202020204" pitchFamily="34" charset="0"/>
            </a:endParaRPr>
          </a:p>
          <a:p>
            <a:pPr algn="ctr"/>
            <a:r>
              <a:rPr lang="pt-BR" sz="800" b="1" dirty="0" err="1" smtClean="0">
                <a:solidFill>
                  <a:schemeClr val="accent1">
                    <a:lumMod val="50000"/>
                  </a:schemeClr>
                </a:solidFill>
                <a:latin typeface="Arial" panose="020B0604020202020204" pitchFamily="34" charset="0"/>
                <a:cs typeface="Arial" panose="020B0604020202020204" pitchFamily="34" charset="0"/>
              </a:rPr>
              <a:t>Reimbursement</a:t>
            </a:r>
            <a:endParaRPr lang="pt-BR" sz="800" b="1" dirty="0" smtClean="0">
              <a:solidFill>
                <a:schemeClr val="accent1">
                  <a:lumMod val="50000"/>
                </a:schemeClr>
              </a:solidFill>
              <a:latin typeface="Arial" panose="020B0604020202020204" pitchFamily="34" charset="0"/>
              <a:cs typeface="Arial" panose="020B0604020202020204" pitchFamily="34" charset="0"/>
            </a:endParaRPr>
          </a:p>
        </p:txBody>
      </p:sp>
      <p:sp>
        <p:nvSpPr>
          <p:cNvPr id="97" name="Retângulo 96"/>
          <p:cNvSpPr/>
          <p:nvPr/>
        </p:nvSpPr>
        <p:spPr>
          <a:xfrm>
            <a:off x="8512350" y="6144075"/>
            <a:ext cx="886876" cy="400971"/>
          </a:xfrm>
          <a:prstGeom prst="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pt-BR" b="1" dirty="0" smtClean="0">
                <a:solidFill>
                  <a:schemeClr val="tx1"/>
                </a:solidFill>
              </a:rPr>
              <a:t>FI</a:t>
            </a:r>
            <a:endParaRPr lang="pt-BR" b="1" dirty="0">
              <a:solidFill>
                <a:schemeClr val="tx1"/>
              </a:solidFill>
            </a:endParaRPr>
          </a:p>
        </p:txBody>
      </p:sp>
      <p:sp>
        <p:nvSpPr>
          <p:cNvPr id="63" name="Retângulo 62"/>
          <p:cNvSpPr/>
          <p:nvPr/>
        </p:nvSpPr>
        <p:spPr>
          <a:xfrm>
            <a:off x="6038057" y="4551134"/>
            <a:ext cx="1996490" cy="215444"/>
          </a:xfrm>
          <a:prstGeom prst="rect">
            <a:avLst/>
          </a:prstGeom>
          <a:solidFill>
            <a:schemeClr val="accent1">
              <a:lumMod val="60000"/>
              <a:lumOff val="40000"/>
            </a:schemeClr>
          </a:solidFill>
        </p:spPr>
        <p:txBody>
          <a:bodyPr wrap="square">
            <a:spAutoFit/>
          </a:bodyPr>
          <a:lstStyle/>
          <a:p>
            <a:pPr algn="ctr"/>
            <a:r>
              <a:rPr lang="pt-BR" sz="800" b="1" dirty="0" err="1" smtClean="0">
                <a:solidFill>
                  <a:schemeClr val="accent1">
                    <a:lumMod val="50000"/>
                  </a:schemeClr>
                </a:solidFill>
                <a:latin typeface="Arial" panose="020B0604020202020204" pitchFamily="34" charset="0"/>
                <a:cs typeface="Arial" panose="020B0604020202020204" pitchFamily="34" charset="0"/>
              </a:rPr>
              <a:t>Not</a:t>
            </a:r>
            <a:r>
              <a:rPr lang="pt-BR" sz="800" b="1" dirty="0" smtClean="0">
                <a:solidFill>
                  <a:schemeClr val="accent1">
                    <a:lumMod val="50000"/>
                  </a:schemeClr>
                </a:solidFill>
                <a:latin typeface="Arial" panose="020B0604020202020204" pitchFamily="34" charset="0"/>
                <a:cs typeface="Arial" panose="020B0604020202020204" pitchFamily="34" charset="0"/>
              </a:rPr>
              <a:t> </a:t>
            </a:r>
            <a:r>
              <a:rPr lang="pt-BR" sz="800" b="1" dirty="0" err="1" smtClean="0">
                <a:solidFill>
                  <a:schemeClr val="accent1">
                    <a:lumMod val="50000"/>
                  </a:schemeClr>
                </a:solidFill>
                <a:latin typeface="Arial" panose="020B0604020202020204" pitchFamily="34" charset="0"/>
                <a:cs typeface="Arial" panose="020B0604020202020204" pitchFamily="34" charset="0"/>
              </a:rPr>
              <a:t>Reimbursement</a:t>
            </a:r>
            <a:r>
              <a:rPr lang="pt-BR" sz="800" b="1" dirty="0" smtClean="0">
                <a:solidFill>
                  <a:schemeClr val="accent1">
                    <a:lumMod val="50000"/>
                  </a:schemeClr>
                </a:solidFill>
                <a:latin typeface="Arial" panose="020B0604020202020204" pitchFamily="34" charset="0"/>
                <a:cs typeface="Arial" panose="020B0604020202020204" pitchFamily="34" charset="0"/>
              </a:rPr>
              <a:t> </a:t>
            </a:r>
            <a:endParaRPr lang="pt-BR" sz="800" b="1" dirty="0">
              <a:solidFill>
                <a:schemeClr val="accent1">
                  <a:lumMod val="50000"/>
                </a:schemeClr>
              </a:solidFill>
              <a:latin typeface="Arial" panose="020B0604020202020204" pitchFamily="34" charset="0"/>
              <a:cs typeface="Arial" panose="020B0604020202020204" pitchFamily="34" charset="0"/>
            </a:endParaRPr>
          </a:p>
        </p:txBody>
      </p:sp>
      <p:sp>
        <p:nvSpPr>
          <p:cNvPr id="64" name="Retângulo 63"/>
          <p:cNvSpPr/>
          <p:nvPr/>
        </p:nvSpPr>
        <p:spPr>
          <a:xfrm>
            <a:off x="6097755" y="5472742"/>
            <a:ext cx="1996490" cy="215444"/>
          </a:xfrm>
          <a:prstGeom prst="rect">
            <a:avLst/>
          </a:prstGeom>
          <a:solidFill>
            <a:schemeClr val="accent1">
              <a:lumMod val="60000"/>
              <a:lumOff val="40000"/>
            </a:schemeClr>
          </a:solidFill>
        </p:spPr>
        <p:txBody>
          <a:bodyPr wrap="square">
            <a:spAutoFit/>
          </a:bodyPr>
          <a:lstStyle/>
          <a:p>
            <a:pPr algn="ctr"/>
            <a:r>
              <a:rPr lang="pt-BR" sz="800" b="1" dirty="0" err="1" smtClean="0">
                <a:solidFill>
                  <a:schemeClr val="accent1">
                    <a:lumMod val="50000"/>
                  </a:schemeClr>
                </a:solidFill>
                <a:latin typeface="Arial" panose="020B0604020202020204" pitchFamily="34" charset="0"/>
                <a:cs typeface="Arial" panose="020B0604020202020204" pitchFamily="34" charset="0"/>
              </a:rPr>
              <a:t>Reimbursement</a:t>
            </a:r>
            <a:r>
              <a:rPr lang="pt-BR" sz="800" b="1" dirty="0" smtClean="0">
                <a:solidFill>
                  <a:schemeClr val="accent1">
                    <a:lumMod val="50000"/>
                  </a:schemeClr>
                </a:solidFill>
                <a:latin typeface="Arial" panose="020B0604020202020204" pitchFamily="34" charset="0"/>
                <a:cs typeface="Arial" panose="020B0604020202020204" pitchFamily="34" charset="0"/>
              </a:rPr>
              <a:t> </a:t>
            </a:r>
            <a:endParaRPr lang="pt-BR" sz="800" b="1" dirty="0">
              <a:solidFill>
                <a:schemeClr val="accent1">
                  <a:lumMod val="50000"/>
                </a:schemeClr>
              </a:solidFill>
              <a:latin typeface="Arial" panose="020B0604020202020204" pitchFamily="34" charset="0"/>
              <a:cs typeface="Arial" panose="020B0604020202020204" pitchFamily="34" charset="0"/>
            </a:endParaRPr>
          </a:p>
        </p:txBody>
      </p:sp>
      <p:grpSp>
        <p:nvGrpSpPr>
          <p:cNvPr id="8" name="Agrupar 7"/>
          <p:cNvGrpSpPr/>
          <p:nvPr/>
        </p:nvGrpSpPr>
        <p:grpSpPr>
          <a:xfrm>
            <a:off x="10964622" y="4489874"/>
            <a:ext cx="937013" cy="2329328"/>
            <a:chOff x="10964622" y="4489874"/>
            <a:chExt cx="937013" cy="2329328"/>
          </a:xfrm>
        </p:grpSpPr>
        <p:sp>
          <p:nvSpPr>
            <p:cNvPr id="3" name="Retângulo 2"/>
            <p:cNvSpPr/>
            <p:nvPr/>
          </p:nvSpPr>
          <p:spPr>
            <a:xfrm>
              <a:off x="10964622" y="4489874"/>
              <a:ext cx="937013" cy="2329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70" name="Imagem 369"/>
            <p:cNvPicPr>
              <a:picLocks noChangeAspect="1"/>
            </p:cNvPicPr>
            <p:nvPr/>
          </p:nvPicPr>
          <p:blipFill>
            <a:blip r:embed="rId6"/>
            <a:stretch>
              <a:fillRect/>
            </a:stretch>
          </p:blipFill>
          <p:spPr>
            <a:xfrm>
              <a:off x="11149947" y="4556428"/>
              <a:ext cx="634445" cy="647662"/>
            </a:xfrm>
            <a:prstGeom prst="rect">
              <a:avLst/>
            </a:prstGeom>
          </p:spPr>
        </p:pic>
        <p:pic>
          <p:nvPicPr>
            <p:cNvPr id="371" name="Imagem 370"/>
            <p:cNvPicPr>
              <a:picLocks noChangeAspect="1"/>
            </p:cNvPicPr>
            <p:nvPr/>
          </p:nvPicPr>
          <p:blipFill>
            <a:blip r:embed="rId7"/>
            <a:stretch>
              <a:fillRect/>
            </a:stretch>
          </p:blipFill>
          <p:spPr>
            <a:xfrm>
              <a:off x="11175705" y="5247812"/>
              <a:ext cx="582076" cy="660880"/>
            </a:xfrm>
            <a:prstGeom prst="rect">
              <a:avLst/>
            </a:prstGeom>
          </p:spPr>
        </p:pic>
        <p:pic>
          <p:nvPicPr>
            <p:cNvPr id="163" name="Imagem 162"/>
            <p:cNvPicPr>
              <a:picLocks noChangeAspect="1"/>
            </p:cNvPicPr>
            <p:nvPr/>
          </p:nvPicPr>
          <p:blipFill>
            <a:blip r:embed="rId8"/>
            <a:stretch>
              <a:fillRect/>
            </a:stretch>
          </p:blipFill>
          <p:spPr>
            <a:xfrm>
              <a:off x="11210897" y="6022903"/>
              <a:ext cx="564860" cy="648963"/>
            </a:xfrm>
            <a:prstGeom prst="rect">
              <a:avLst/>
            </a:prstGeom>
          </p:spPr>
        </p:pic>
        <p:sp>
          <p:nvSpPr>
            <p:cNvPr id="6" name="CaixaDeTexto 5"/>
            <p:cNvSpPr txBox="1"/>
            <p:nvPr/>
          </p:nvSpPr>
          <p:spPr>
            <a:xfrm>
              <a:off x="11091835" y="4954447"/>
              <a:ext cx="727884" cy="246221"/>
            </a:xfrm>
            <a:prstGeom prst="rect">
              <a:avLst/>
            </a:prstGeom>
            <a:solidFill>
              <a:schemeClr val="bg1"/>
            </a:solidFill>
          </p:spPr>
          <p:txBody>
            <a:bodyPr wrap="square" rtlCol="0">
              <a:spAutoFit/>
            </a:bodyPr>
            <a:lstStyle/>
            <a:p>
              <a:pPr algn="ctr"/>
              <a:r>
                <a:rPr lang="pt-BR" sz="1000" dirty="0" smtClean="0"/>
                <a:t>Personal</a:t>
              </a:r>
              <a:endParaRPr lang="pt-BR" sz="1000" dirty="0"/>
            </a:p>
          </p:txBody>
        </p:sp>
        <p:sp>
          <p:nvSpPr>
            <p:cNvPr id="67" name="CaixaDeTexto 66"/>
            <p:cNvSpPr txBox="1"/>
            <p:nvPr/>
          </p:nvSpPr>
          <p:spPr>
            <a:xfrm>
              <a:off x="11047968" y="5673521"/>
              <a:ext cx="850982" cy="246221"/>
            </a:xfrm>
            <a:prstGeom prst="rect">
              <a:avLst/>
            </a:prstGeom>
            <a:solidFill>
              <a:schemeClr val="bg1"/>
            </a:solidFill>
          </p:spPr>
          <p:txBody>
            <a:bodyPr wrap="square" rtlCol="0">
              <a:spAutoFit/>
            </a:bodyPr>
            <a:lstStyle/>
            <a:p>
              <a:pPr algn="ctr"/>
              <a:r>
                <a:rPr lang="pt-BR" sz="1000" dirty="0" smtClean="0"/>
                <a:t>Companies</a:t>
              </a:r>
              <a:endParaRPr lang="pt-BR" sz="1000" dirty="0"/>
            </a:p>
          </p:txBody>
        </p:sp>
        <p:sp>
          <p:nvSpPr>
            <p:cNvPr id="72" name="CaixaDeTexto 71"/>
            <p:cNvSpPr txBox="1"/>
            <p:nvPr/>
          </p:nvSpPr>
          <p:spPr>
            <a:xfrm>
              <a:off x="11051241" y="6542040"/>
              <a:ext cx="836184" cy="246221"/>
            </a:xfrm>
            <a:prstGeom prst="rect">
              <a:avLst/>
            </a:prstGeom>
            <a:solidFill>
              <a:schemeClr val="bg1"/>
            </a:solidFill>
          </p:spPr>
          <p:txBody>
            <a:bodyPr wrap="square" rtlCol="0">
              <a:spAutoFit/>
            </a:bodyPr>
            <a:lstStyle/>
            <a:p>
              <a:r>
                <a:rPr lang="pt-BR" sz="1000" dirty="0" smtClean="0"/>
                <a:t>Government</a:t>
              </a:r>
              <a:endParaRPr lang="pt-BR" sz="1000" dirty="0"/>
            </a:p>
          </p:txBody>
        </p:sp>
      </p:grpSp>
    </p:spTree>
    <p:extLst>
      <p:ext uri="{BB962C8B-B14F-4D97-AF65-F5344CB8AC3E}">
        <p14:creationId xmlns:p14="http://schemas.microsoft.com/office/powerpoint/2010/main" val="133245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tângulo 73"/>
          <p:cNvSpPr/>
          <p:nvPr/>
        </p:nvSpPr>
        <p:spPr bwMode="auto">
          <a:xfrm>
            <a:off x="2002045" y="5524108"/>
            <a:ext cx="8501198" cy="868173"/>
          </a:xfrm>
          <a:prstGeom prst="rect">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defRPr/>
            </a:pPr>
            <a:r>
              <a:rPr lang="pt-BR" sz="2400" dirty="0" err="1" smtClean="0">
                <a:solidFill>
                  <a:schemeClr val="tx1"/>
                </a:solidFill>
              </a:rPr>
              <a:t>Biodiversity</a:t>
            </a:r>
            <a:endParaRPr lang="pt-BR" sz="2400" dirty="0">
              <a:solidFill>
                <a:schemeClr val="tx1"/>
              </a:solidFill>
            </a:endParaRPr>
          </a:p>
        </p:txBody>
      </p:sp>
      <p:sp>
        <p:nvSpPr>
          <p:cNvPr id="75" name="Retângulo 74"/>
          <p:cNvSpPr/>
          <p:nvPr/>
        </p:nvSpPr>
        <p:spPr bwMode="auto">
          <a:xfrm>
            <a:off x="1517993" y="5524108"/>
            <a:ext cx="468006" cy="868173"/>
          </a:xfrm>
          <a:prstGeom prst="rec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lgn="ctr">
              <a:defRPr/>
            </a:pPr>
            <a:r>
              <a:rPr lang="pt-BR" sz="1400" b="1" dirty="0" smtClean="0">
                <a:solidFill>
                  <a:schemeClr val="tx1"/>
                </a:solidFill>
              </a:rPr>
              <a:t>V</a:t>
            </a:r>
            <a:endParaRPr lang="pt-BR" sz="1400" b="1" dirty="0">
              <a:solidFill>
                <a:schemeClr val="tx1"/>
              </a:solidFill>
            </a:endParaRPr>
          </a:p>
        </p:txBody>
      </p:sp>
      <p:grpSp>
        <p:nvGrpSpPr>
          <p:cNvPr id="4" name="Grupo 78"/>
          <p:cNvGrpSpPr>
            <a:grpSpLocks/>
          </p:cNvGrpSpPr>
          <p:nvPr/>
        </p:nvGrpSpPr>
        <p:grpSpPr bwMode="auto">
          <a:xfrm>
            <a:off x="1534039" y="1864414"/>
            <a:ext cx="8985250" cy="3604370"/>
            <a:chOff x="87720" y="1928802"/>
            <a:chExt cx="8984842" cy="3604371"/>
          </a:xfrm>
        </p:grpSpPr>
        <p:sp>
          <p:nvSpPr>
            <p:cNvPr id="93" name="Retângulo 92"/>
            <p:cNvSpPr/>
            <p:nvPr/>
          </p:nvSpPr>
          <p:spPr bwMode="auto">
            <a:xfrm>
              <a:off x="571750" y="1929547"/>
              <a:ext cx="8500812" cy="868173"/>
            </a:xfrm>
            <a:prstGeom prst="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defRPr/>
              </a:pPr>
              <a:r>
                <a:rPr lang="pt-BR" sz="2400" dirty="0" smtClean="0">
                  <a:solidFill>
                    <a:schemeClr val="tx1"/>
                  </a:solidFill>
                </a:rPr>
                <a:t>People</a:t>
              </a:r>
              <a:endParaRPr lang="pt-BR" sz="2400" dirty="0">
                <a:solidFill>
                  <a:schemeClr val="tx1"/>
                </a:solidFill>
              </a:endParaRPr>
            </a:p>
          </p:txBody>
        </p:sp>
        <p:sp>
          <p:nvSpPr>
            <p:cNvPr id="94" name="Retângulo 93"/>
            <p:cNvSpPr/>
            <p:nvPr/>
          </p:nvSpPr>
          <p:spPr bwMode="auto">
            <a:xfrm>
              <a:off x="571750" y="2840868"/>
              <a:ext cx="8500812" cy="868173"/>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0" scaled="1"/>
              <a:tileRect/>
            </a:gradFill>
          </p:spPr>
          <p:style>
            <a:lnRef idx="0">
              <a:schemeClr val="accent1"/>
            </a:lnRef>
            <a:fillRef idx="3">
              <a:schemeClr val="accent1"/>
            </a:fillRef>
            <a:effectRef idx="3">
              <a:schemeClr val="accent1"/>
            </a:effectRef>
            <a:fontRef idx="minor">
              <a:schemeClr val="lt1"/>
            </a:fontRef>
          </p:style>
          <p:txBody>
            <a:bodyPr vert="horz" anchor="ctr"/>
            <a:lstStyle/>
            <a:p>
              <a:pPr>
                <a:defRPr/>
              </a:pPr>
              <a:r>
                <a:rPr lang="pt-BR" sz="2400" dirty="0" err="1" smtClean="0">
                  <a:solidFill>
                    <a:schemeClr val="tx1"/>
                  </a:solidFill>
                </a:rPr>
                <a:t>Climate</a:t>
              </a:r>
              <a:endParaRPr lang="pt-BR" sz="2400" dirty="0" smtClean="0">
                <a:solidFill>
                  <a:schemeClr val="tx1"/>
                </a:solidFill>
              </a:endParaRPr>
            </a:p>
          </p:txBody>
        </p:sp>
        <p:sp>
          <p:nvSpPr>
            <p:cNvPr id="95" name="Retângulo 94"/>
            <p:cNvSpPr/>
            <p:nvPr/>
          </p:nvSpPr>
          <p:spPr bwMode="auto">
            <a:xfrm>
              <a:off x="571750" y="3752935"/>
              <a:ext cx="8500812" cy="868173"/>
            </a:xfrm>
            <a:prstGeom prst="rect">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defRPr/>
              </a:pPr>
              <a:r>
                <a:rPr lang="pt-BR" sz="2400" dirty="0" err="1" smtClean="0">
                  <a:solidFill>
                    <a:schemeClr val="tx1"/>
                  </a:solidFill>
                </a:rPr>
                <a:t>Water</a:t>
              </a:r>
              <a:endParaRPr lang="pt-BR" sz="2400" dirty="0">
                <a:solidFill>
                  <a:schemeClr val="tx1"/>
                </a:solidFill>
              </a:endParaRPr>
            </a:p>
          </p:txBody>
        </p:sp>
        <p:sp>
          <p:nvSpPr>
            <p:cNvPr id="102" name="Retângulo 101"/>
            <p:cNvSpPr/>
            <p:nvPr/>
          </p:nvSpPr>
          <p:spPr bwMode="auto">
            <a:xfrm>
              <a:off x="571750" y="4665000"/>
              <a:ext cx="8500812" cy="868173"/>
            </a:xfrm>
            <a:prstGeom prst="rect">
              <a:avLst/>
            </a:prstGeom>
            <a:solidFill>
              <a:schemeClr val="accent6">
                <a:lumMod val="40000"/>
                <a:lumOff val="6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defRPr/>
              </a:pPr>
              <a:r>
                <a:rPr lang="pt-BR" sz="2400" dirty="0" smtClean="0">
                  <a:solidFill>
                    <a:schemeClr val="tx1"/>
                  </a:solidFill>
                </a:rPr>
                <a:t>Forest</a:t>
              </a:r>
              <a:endParaRPr lang="pt-BR" sz="2400" dirty="0">
                <a:solidFill>
                  <a:schemeClr val="tx1"/>
                </a:solidFill>
              </a:endParaRPr>
            </a:p>
          </p:txBody>
        </p:sp>
        <p:sp>
          <p:nvSpPr>
            <p:cNvPr id="105" name="Retângulo 104"/>
            <p:cNvSpPr/>
            <p:nvPr/>
          </p:nvSpPr>
          <p:spPr bwMode="auto">
            <a:xfrm>
              <a:off x="87720" y="1928802"/>
              <a:ext cx="467985" cy="868173"/>
            </a:xfrm>
            <a:prstGeom prst="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lgn="ctr">
                <a:defRPr/>
              </a:pPr>
              <a:r>
                <a:rPr lang="pt-BR" sz="1400" b="1" dirty="0">
                  <a:solidFill>
                    <a:schemeClr val="tx1"/>
                  </a:solidFill>
                </a:rPr>
                <a:t>I</a:t>
              </a:r>
            </a:p>
          </p:txBody>
        </p:sp>
        <p:sp>
          <p:nvSpPr>
            <p:cNvPr id="109" name="Retângulo 108"/>
            <p:cNvSpPr/>
            <p:nvPr/>
          </p:nvSpPr>
          <p:spPr bwMode="auto">
            <a:xfrm>
              <a:off x="87720" y="2840868"/>
              <a:ext cx="467985" cy="868173"/>
            </a:xfrm>
            <a:prstGeom prst="rect">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lgn="ctr">
                <a:defRPr/>
              </a:pPr>
              <a:r>
                <a:rPr lang="pt-BR" sz="1400" b="1" dirty="0">
                  <a:solidFill>
                    <a:schemeClr val="tx1"/>
                  </a:solidFill>
                </a:rPr>
                <a:t>II</a:t>
              </a:r>
            </a:p>
          </p:txBody>
        </p:sp>
        <p:sp>
          <p:nvSpPr>
            <p:cNvPr id="110" name="Retângulo 109"/>
            <p:cNvSpPr/>
            <p:nvPr/>
          </p:nvSpPr>
          <p:spPr bwMode="auto">
            <a:xfrm>
              <a:off x="87720" y="3752935"/>
              <a:ext cx="467985" cy="868173"/>
            </a:xfrm>
            <a:prstGeom prst="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lgn="ctr">
                <a:defRPr/>
              </a:pPr>
              <a:r>
                <a:rPr lang="pt-BR" sz="1400" b="1" dirty="0">
                  <a:solidFill>
                    <a:schemeClr val="tx1"/>
                  </a:solidFill>
                </a:rPr>
                <a:t>III</a:t>
              </a:r>
            </a:p>
          </p:txBody>
        </p:sp>
        <p:sp>
          <p:nvSpPr>
            <p:cNvPr id="111" name="Retângulo 110"/>
            <p:cNvSpPr/>
            <p:nvPr/>
          </p:nvSpPr>
          <p:spPr bwMode="auto">
            <a:xfrm>
              <a:off x="87720" y="4665000"/>
              <a:ext cx="467985" cy="868173"/>
            </a:xfrm>
            <a:prstGeom prst="rect">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vert="horz" anchor="ctr"/>
            <a:lstStyle/>
            <a:p>
              <a:pPr algn="ctr">
                <a:defRPr/>
              </a:pPr>
              <a:r>
                <a:rPr lang="pt-BR" sz="1400" b="1" dirty="0">
                  <a:solidFill>
                    <a:schemeClr val="tx1"/>
                  </a:solidFill>
                </a:rPr>
                <a:t>IV</a:t>
              </a:r>
            </a:p>
          </p:txBody>
        </p:sp>
      </p:grpSp>
      <p:grpSp>
        <p:nvGrpSpPr>
          <p:cNvPr id="5" name="Elipse 47"/>
          <p:cNvGrpSpPr>
            <a:grpSpLocks/>
          </p:cNvGrpSpPr>
          <p:nvPr/>
        </p:nvGrpSpPr>
        <p:grpSpPr bwMode="auto">
          <a:xfrm>
            <a:off x="4814354" y="1281783"/>
            <a:ext cx="5449888" cy="5449887"/>
            <a:chOff x="2085" y="914"/>
            <a:chExt cx="3433" cy="3433"/>
          </a:xfrm>
          <a:noFill/>
        </p:grpSpPr>
        <p:pic>
          <p:nvPicPr>
            <p:cNvPr id="117" name="Elipse 47"/>
            <p:cNvPicPr>
              <a:picLocks noChangeArrowheads="1"/>
            </p:cNvPicPr>
            <p:nvPr/>
          </p:nvPicPr>
          <p:blipFill>
            <a:blip r:embed="rId3" cstate="print"/>
            <a:srcRect/>
            <a:stretch>
              <a:fillRect/>
            </a:stretch>
          </p:blipFill>
          <p:spPr bwMode="auto">
            <a:xfrm>
              <a:off x="2085" y="914"/>
              <a:ext cx="3433" cy="3433"/>
            </a:xfrm>
            <a:prstGeom prst="rect">
              <a:avLst/>
            </a:prstGeom>
            <a:grpFill/>
            <a:ln w="9525">
              <a:noFill/>
              <a:miter lim="800000"/>
              <a:headEnd/>
              <a:tailEnd/>
            </a:ln>
          </p:spPr>
        </p:pic>
        <p:sp>
          <p:nvSpPr>
            <p:cNvPr id="118" name="Text Box 36"/>
            <p:cNvSpPr txBox="1">
              <a:spLocks noChangeArrowheads="1"/>
            </p:cNvSpPr>
            <p:nvPr/>
          </p:nvSpPr>
          <p:spPr bwMode="auto">
            <a:xfrm rot="2700000">
              <a:off x="2614" y="1428"/>
              <a:ext cx="2379" cy="2378"/>
            </a:xfrm>
            <a:prstGeom prst="rect">
              <a:avLst/>
            </a:prstGeom>
            <a:grpFill/>
            <a:ln w="9525">
              <a:noFill/>
              <a:miter lim="800000"/>
              <a:headEnd/>
              <a:tailEnd/>
            </a:ln>
          </p:spPr>
          <p:txBody>
            <a:bodyPr rot="10800000" vert="eaVert" anchor="ctr"/>
            <a:lstStyle/>
            <a:p>
              <a:pPr algn="ctr"/>
              <a:endParaRPr lang="pt-BR" dirty="0">
                <a:latin typeface="Calibri" pitchFamily="34" charset="0"/>
              </a:endParaRPr>
            </a:p>
          </p:txBody>
        </p:sp>
      </p:grpSp>
      <p:grpSp>
        <p:nvGrpSpPr>
          <p:cNvPr id="6" name="Pizza 48"/>
          <p:cNvGrpSpPr>
            <a:grpSpLocks/>
          </p:cNvGrpSpPr>
          <p:nvPr/>
        </p:nvGrpSpPr>
        <p:grpSpPr bwMode="auto">
          <a:xfrm>
            <a:off x="5834856" y="1572373"/>
            <a:ext cx="3449638" cy="2474913"/>
            <a:chOff x="2715" y="1079"/>
            <a:chExt cx="2173" cy="1559"/>
          </a:xfrm>
        </p:grpSpPr>
        <p:pic>
          <p:nvPicPr>
            <p:cNvPr id="124" name="Pizza 48"/>
            <p:cNvPicPr>
              <a:picLocks noChangeArrowheads="1"/>
            </p:cNvPicPr>
            <p:nvPr/>
          </p:nvPicPr>
          <p:blipFill>
            <a:blip r:embed="rId4" cstate="print"/>
            <a:srcRect/>
            <a:stretch>
              <a:fillRect/>
            </a:stretch>
          </p:blipFill>
          <p:spPr bwMode="auto">
            <a:xfrm>
              <a:off x="2715" y="1079"/>
              <a:ext cx="2173" cy="1559"/>
            </a:xfrm>
            <a:prstGeom prst="rect">
              <a:avLst/>
            </a:prstGeom>
            <a:noFill/>
            <a:ln w="9525">
              <a:noFill/>
              <a:miter lim="800000"/>
              <a:headEnd/>
              <a:tailEnd/>
            </a:ln>
          </p:spPr>
        </p:pic>
        <p:sp>
          <p:nvSpPr>
            <p:cNvPr id="125" name="Text Box 45"/>
            <p:cNvSpPr txBox="1">
              <a:spLocks noChangeArrowheads="1"/>
            </p:cNvSpPr>
            <p:nvPr/>
          </p:nvSpPr>
          <p:spPr bwMode="auto">
            <a:xfrm rot="2700000">
              <a:off x="2750" y="1534"/>
              <a:ext cx="2106" cy="2107"/>
            </a:xfrm>
            <a:prstGeom prst="rect">
              <a:avLst/>
            </a:prstGeom>
            <a:noFill/>
            <a:ln w="9525">
              <a:noFill/>
              <a:miter lim="800000"/>
              <a:headEnd/>
              <a:tailEnd/>
            </a:ln>
          </p:spPr>
          <p:txBody>
            <a:bodyPr rot="10800000" vert="eaVert" anchor="ctr"/>
            <a:lstStyle/>
            <a:p>
              <a:pPr algn="ctr"/>
              <a:endParaRPr lang="pt-BR" dirty="0">
                <a:latin typeface="Calibri" pitchFamily="34" charset="0"/>
              </a:endParaRPr>
            </a:p>
          </p:txBody>
        </p:sp>
      </p:grpSp>
      <p:sp>
        <p:nvSpPr>
          <p:cNvPr id="126" name="Pizza 125"/>
          <p:cNvSpPr/>
          <p:nvPr/>
        </p:nvSpPr>
        <p:spPr bwMode="auto">
          <a:xfrm rot="8100000">
            <a:off x="5245100" y="1679552"/>
            <a:ext cx="4724400" cy="4722812"/>
          </a:xfrm>
          <a:prstGeom prst="pie">
            <a:avLst>
              <a:gd name="adj1" fmla="val 10798101"/>
              <a:gd name="adj2" fmla="val 16200000"/>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pt-BR" dirty="0">
                <a:solidFill>
                  <a:schemeClr val="tx1"/>
                </a:solidFill>
              </a:rPr>
              <a:t>Co</a:t>
            </a:r>
          </a:p>
        </p:txBody>
      </p:sp>
      <p:sp>
        <p:nvSpPr>
          <p:cNvPr id="127" name="Pizza 126"/>
          <p:cNvSpPr/>
          <p:nvPr/>
        </p:nvSpPr>
        <p:spPr bwMode="auto">
          <a:xfrm rot="13500000">
            <a:off x="5214144" y="1780895"/>
            <a:ext cx="4691062" cy="4692650"/>
          </a:xfrm>
          <a:prstGeom prst="pie">
            <a:avLst>
              <a:gd name="adj1" fmla="val 10798101"/>
              <a:gd name="adj2" fmla="val 16200000"/>
            </a:avLst>
          </a:prstGeom>
          <a:solidFill>
            <a:srgbClr val="FFFF00"/>
          </a:solidFill>
          <a:ln>
            <a:solidFill>
              <a:srgbClr val="FFFF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pt-BR" dirty="0">
              <a:solidFill>
                <a:schemeClr val="tx1"/>
              </a:solidFill>
            </a:endParaRPr>
          </a:p>
        </p:txBody>
      </p:sp>
      <p:sp>
        <p:nvSpPr>
          <p:cNvPr id="128" name="Pizza 127"/>
          <p:cNvSpPr/>
          <p:nvPr/>
        </p:nvSpPr>
        <p:spPr bwMode="auto">
          <a:xfrm rot="13500000" flipH="1">
            <a:off x="5154614" y="1674790"/>
            <a:ext cx="4708525" cy="4708525"/>
          </a:xfrm>
          <a:prstGeom prst="pie">
            <a:avLst>
              <a:gd name="adj1" fmla="val 10798101"/>
              <a:gd name="adj2" fmla="val 16200000"/>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0" scaled="1"/>
            <a:tileRect/>
          </a:gra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pt-BR" dirty="0">
              <a:solidFill>
                <a:schemeClr val="tx1"/>
              </a:solidFill>
            </a:endParaRPr>
          </a:p>
        </p:txBody>
      </p:sp>
      <p:sp>
        <p:nvSpPr>
          <p:cNvPr id="129" name="Retângulo 128"/>
          <p:cNvSpPr/>
          <p:nvPr/>
        </p:nvSpPr>
        <p:spPr bwMode="ltGray">
          <a:xfrm>
            <a:off x="6255174" y="1520624"/>
            <a:ext cx="2627995" cy="1366767"/>
          </a:xfrm>
          <a:prstGeom prst="rect">
            <a:avLst/>
          </a:prstGeom>
          <a:noFill/>
          <a:ln>
            <a:noFill/>
          </a:ln>
        </p:spPr>
        <p:txBody>
          <a:bodyPr spcFirstLastPara="1" wrap="none">
            <a:prstTxWarp prst="textArchUp">
              <a:avLst/>
            </a:prstTxWarp>
            <a:spAutoFit/>
          </a:bodyPr>
          <a:lstStyle/>
          <a:p>
            <a:pPr algn="ctr">
              <a:defRPr/>
            </a:pPr>
            <a:r>
              <a:rPr lang="pt-BR" b="1" dirty="0" smtClean="0">
                <a:ln w="10160">
                  <a:noFill/>
                  <a:prstDash val="solid"/>
                </a:ln>
                <a:solidFill>
                  <a:srgbClr val="FFFFFF"/>
                </a:solidFill>
                <a:effectLst>
                  <a:outerShdw blurRad="38100" dist="32000" dir="5400000" algn="tl">
                    <a:srgbClr val="000000">
                      <a:alpha val="30000"/>
                    </a:srgbClr>
                  </a:outerShdw>
                </a:effectLst>
              </a:rPr>
              <a:t>COMPLIANCE SYSTEM</a:t>
            </a:r>
            <a:endParaRPr lang="pt-BR" b="1" dirty="0">
              <a:ln w="10160">
                <a:noFill/>
                <a:prstDash val="solid"/>
              </a:ln>
              <a:solidFill>
                <a:srgbClr val="FFFFFF"/>
              </a:solidFill>
              <a:effectLst>
                <a:outerShdw blurRad="38100" dist="32000" dir="5400000" algn="tl">
                  <a:srgbClr val="000000">
                    <a:alpha val="30000"/>
                  </a:srgbClr>
                </a:outerShdw>
              </a:effectLst>
            </a:endParaRPr>
          </a:p>
        </p:txBody>
      </p:sp>
      <p:sp>
        <p:nvSpPr>
          <p:cNvPr id="136" name="Elipse 135"/>
          <p:cNvSpPr/>
          <p:nvPr/>
        </p:nvSpPr>
        <p:spPr bwMode="auto">
          <a:xfrm>
            <a:off x="7133112" y="3598561"/>
            <a:ext cx="857357" cy="857205"/>
          </a:xfrm>
          <a:prstGeom prst="ellipse">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pt-BR" sz="2800" dirty="0">
              <a:effectLst>
                <a:outerShdw blurRad="38100" dist="38100" dir="2700000" algn="tl">
                  <a:srgbClr val="000000">
                    <a:alpha val="43137"/>
                  </a:srgbClr>
                </a:outerShdw>
              </a:effectLst>
            </a:endParaRPr>
          </a:p>
        </p:txBody>
      </p:sp>
      <p:sp>
        <p:nvSpPr>
          <p:cNvPr id="137" name="Retângulo 136"/>
          <p:cNvSpPr/>
          <p:nvPr/>
        </p:nvSpPr>
        <p:spPr bwMode="auto">
          <a:xfrm>
            <a:off x="7060289" y="3733396"/>
            <a:ext cx="985334" cy="584775"/>
          </a:xfrm>
          <a:prstGeom prst="rect">
            <a:avLst/>
          </a:prstGeom>
          <a:noFill/>
          <a:ln>
            <a:noFill/>
          </a:ln>
        </p:spPr>
        <p:txBody>
          <a:bodyPr wrap="none">
            <a:spAutoFit/>
          </a:bodyPr>
          <a:lstStyle/>
          <a:p>
            <a:pPr algn="ctr">
              <a:defRPr/>
            </a:pPr>
            <a:r>
              <a:rPr lang="pt-BR" sz="3200" dirty="0" smtClean="0">
                <a:ln w="17780" cmpd="sng">
                  <a:solidFill>
                    <a:srgbClr val="FFFF00"/>
                  </a:solidFill>
                  <a:prstDash val="solid"/>
                  <a:miter lim="800000"/>
                </a:ln>
                <a:effectLst>
                  <a:outerShdw blurRad="50800" algn="tl" rotWithShape="0">
                    <a:srgbClr val="000000"/>
                  </a:outerShdw>
                </a:effectLst>
              </a:rPr>
              <a:t>MRV</a:t>
            </a:r>
            <a:endParaRPr lang="pt-BR" sz="1400" dirty="0">
              <a:ln w="17780" cmpd="sng">
                <a:noFill/>
                <a:prstDash val="solid"/>
                <a:miter lim="800000"/>
              </a:ln>
              <a:effectLst>
                <a:outerShdw blurRad="50800" algn="tl" rotWithShape="0">
                  <a:srgbClr val="000000"/>
                </a:outerShdw>
              </a:effectLst>
            </a:endParaRPr>
          </a:p>
        </p:txBody>
      </p:sp>
      <p:sp>
        <p:nvSpPr>
          <p:cNvPr id="138" name="Elipse 137"/>
          <p:cNvSpPr/>
          <p:nvPr/>
        </p:nvSpPr>
        <p:spPr bwMode="auto">
          <a:xfrm>
            <a:off x="5334000" y="1788911"/>
            <a:ext cx="4464050" cy="4462463"/>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39" name="Retângulo 138"/>
          <p:cNvSpPr/>
          <p:nvPr/>
        </p:nvSpPr>
        <p:spPr bwMode="ltGray">
          <a:xfrm>
            <a:off x="5952874" y="1738577"/>
            <a:ext cx="3239994" cy="2072903"/>
          </a:xfrm>
          <a:prstGeom prst="rect">
            <a:avLst/>
          </a:prstGeom>
          <a:noFill/>
          <a:ln>
            <a:noFill/>
          </a:ln>
        </p:spPr>
        <p:txBody>
          <a:bodyPr spcFirstLastPara="1" wrap="none">
            <a:prstTxWarp prst="textArchUp">
              <a:avLst>
                <a:gd name="adj" fmla="val 10800004"/>
              </a:avLst>
            </a:prstTxWarp>
            <a:spAutoFit/>
          </a:bodyPr>
          <a:lstStyle/>
          <a:p>
            <a:pPr algn="ctr">
              <a:defRPr/>
            </a:pPr>
            <a:r>
              <a:rPr lang="pt-BR" sz="1400" b="1" dirty="0" smtClean="0">
                <a:ln w="10160">
                  <a:noFill/>
                  <a:prstDash val="solid"/>
                </a:ln>
                <a:solidFill>
                  <a:srgbClr val="FFFF00"/>
                </a:solidFill>
                <a:effectLst>
                  <a:outerShdw blurRad="38100" dist="32000" dir="5400000" algn="tl">
                    <a:srgbClr val="000000">
                      <a:alpha val="30000"/>
                    </a:srgbClr>
                  </a:outerShdw>
                </a:effectLst>
              </a:rPr>
              <a:t>Social Environmental Management System FI</a:t>
            </a:r>
            <a:endParaRPr lang="pt-BR" sz="1400" b="1" dirty="0">
              <a:ln w="10160">
                <a:noFill/>
                <a:prstDash val="solid"/>
              </a:ln>
              <a:solidFill>
                <a:srgbClr val="FFFF00"/>
              </a:solidFill>
              <a:effectLst>
                <a:outerShdw blurRad="38100" dist="32000" dir="5400000" algn="tl">
                  <a:srgbClr val="000000">
                    <a:alpha val="30000"/>
                  </a:srgbClr>
                </a:outerShdw>
              </a:effectLst>
            </a:endParaRPr>
          </a:p>
        </p:txBody>
      </p:sp>
      <p:sp>
        <p:nvSpPr>
          <p:cNvPr id="140" name="Retângulo 139"/>
          <p:cNvSpPr/>
          <p:nvPr/>
        </p:nvSpPr>
        <p:spPr bwMode="ltGray">
          <a:xfrm>
            <a:off x="5888746" y="4285295"/>
            <a:ext cx="3310641" cy="2073477"/>
          </a:xfrm>
          <a:prstGeom prst="rect">
            <a:avLst/>
          </a:prstGeom>
          <a:noFill/>
          <a:ln>
            <a:noFill/>
          </a:ln>
        </p:spPr>
        <p:txBody>
          <a:bodyPr spcFirstLastPara="1" wrap="none">
            <a:prstTxWarp prst="textArchDown">
              <a:avLst/>
            </a:prstTxWarp>
            <a:spAutoFit/>
          </a:bodyPr>
          <a:lstStyle/>
          <a:p>
            <a:pPr algn="ctr">
              <a:defRPr/>
            </a:pPr>
            <a:r>
              <a:rPr lang="pt-BR" sz="1300" b="1" dirty="0" smtClean="0">
                <a:ln w="10160">
                  <a:noFill/>
                  <a:prstDash val="solid"/>
                </a:ln>
                <a:solidFill>
                  <a:schemeClr val="tx1">
                    <a:lumMod val="75000"/>
                    <a:lumOff val="25000"/>
                  </a:schemeClr>
                </a:solidFill>
                <a:effectLst>
                  <a:outerShdw blurRad="38100" dist="32000" dir="5400000" algn="tl">
                    <a:srgbClr val="000000">
                      <a:alpha val="30000"/>
                    </a:srgbClr>
                  </a:outerShdw>
                </a:effectLst>
              </a:rPr>
              <a:t>GHG </a:t>
            </a:r>
            <a:r>
              <a:rPr lang="pt-BR" sz="1300" b="1" dirty="0" err="1" smtClean="0">
                <a:ln w="10160">
                  <a:noFill/>
                  <a:prstDash val="solid"/>
                </a:ln>
                <a:solidFill>
                  <a:schemeClr val="tx1">
                    <a:lumMod val="75000"/>
                    <a:lumOff val="25000"/>
                  </a:schemeClr>
                </a:solidFill>
                <a:effectLst>
                  <a:outerShdw blurRad="38100" dist="32000" dir="5400000" algn="tl">
                    <a:srgbClr val="000000">
                      <a:alpha val="30000"/>
                    </a:srgbClr>
                  </a:outerShdw>
                </a:effectLst>
              </a:rPr>
              <a:t>Emission</a:t>
            </a:r>
            <a:r>
              <a:rPr lang="pt-BR" sz="1300" b="1" dirty="0" smtClean="0">
                <a:ln w="10160">
                  <a:noFill/>
                  <a:prstDash val="solid"/>
                </a:ln>
                <a:solidFill>
                  <a:schemeClr val="tx1">
                    <a:lumMod val="75000"/>
                    <a:lumOff val="25000"/>
                  </a:schemeClr>
                </a:solidFill>
                <a:effectLst>
                  <a:outerShdw blurRad="38100" dist="32000" dir="5400000" algn="tl">
                    <a:srgbClr val="000000">
                      <a:alpha val="30000"/>
                    </a:srgbClr>
                  </a:outerShdw>
                </a:effectLst>
              </a:rPr>
              <a:t> </a:t>
            </a:r>
            <a:r>
              <a:rPr lang="pt-BR" sz="1300" b="1" dirty="0" err="1" smtClean="0">
                <a:ln w="10160">
                  <a:noFill/>
                  <a:prstDash val="solid"/>
                </a:ln>
                <a:solidFill>
                  <a:schemeClr val="tx1">
                    <a:lumMod val="75000"/>
                    <a:lumOff val="25000"/>
                  </a:schemeClr>
                </a:solidFill>
                <a:effectLst>
                  <a:outerShdw blurRad="38100" dist="32000" dir="5400000" algn="tl">
                    <a:srgbClr val="000000">
                      <a:alpha val="30000"/>
                    </a:srgbClr>
                  </a:outerShdw>
                </a:effectLst>
              </a:rPr>
              <a:t>Monitoring</a:t>
            </a:r>
            <a:r>
              <a:rPr lang="pt-BR" sz="1300" b="1" dirty="0" smtClean="0">
                <a:ln w="10160">
                  <a:noFill/>
                  <a:prstDash val="solid"/>
                </a:ln>
                <a:solidFill>
                  <a:schemeClr val="tx1">
                    <a:lumMod val="75000"/>
                    <a:lumOff val="25000"/>
                  </a:schemeClr>
                </a:solidFill>
                <a:effectLst>
                  <a:outerShdw blurRad="38100" dist="32000" dir="5400000" algn="tl">
                    <a:srgbClr val="000000">
                      <a:alpha val="30000"/>
                    </a:srgbClr>
                  </a:outerShdw>
                </a:effectLst>
              </a:rPr>
              <a:t> </a:t>
            </a:r>
            <a:endParaRPr lang="pt-BR" sz="1300" b="1" dirty="0">
              <a:ln w="10160">
                <a:noFill/>
                <a:prstDash val="solid"/>
              </a:ln>
              <a:solidFill>
                <a:schemeClr val="tx1">
                  <a:lumMod val="75000"/>
                  <a:lumOff val="25000"/>
                </a:schemeClr>
              </a:solidFill>
              <a:effectLst>
                <a:outerShdw blurRad="38100" dist="32000" dir="5400000" algn="tl">
                  <a:srgbClr val="000000">
                    <a:alpha val="30000"/>
                  </a:srgbClr>
                </a:outerShdw>
              </a:effectLst>
            </a:endParaRPr>
          </a:p>
        </p:txBody>
      </p:sp>
      <p:sp>
        <p:nvSpPr>
          <p:cNvPr id="142" name="Retângulo 141"/>
          <p:cNvSpPr/>
          <p:nvPr/>
        </p:nvSpPr>
        <p:spPr bwMode="ltGray">
          <a:xfrm rot="5400000">
            <a:off x="7255844" y="3013081"/>
            <a:ext cx="3167703" cy="2073597"/>
          </a:xfrm>
          <a:prstGeom prst="rect">
            <a:avLst/>
          </a:prstGeom>
          <a:noFill/>
          <a:ln>
            <a:noFill/>
          </a:ln>
        </p:spPr>
        <p:txBody>
          <a:bodyPr spcFirstLastPara="1" wrap="none">
            <a:prstTxWarp prst="textArchUp">
              <a:avLst/>
            </a:prstTxWarp>
            <a:spAutoFit/>
          </a:bodyPr>
          <a:lstStyle/>
          <a:p>
            <a:pPr algn="ctr">
              <a:defRPr/>
            </a:pPr>
            <a:r>
              <a:rPr lang="pt-BR" sz="1300" b="1" dirty="0" smtClean="0">
                <a:ln w="10160">
                  <a:noFill/>
                  <a:prstDash val="solid"/>
                </a:ln>
                <a:solidFill>
                  <a:srgbClr val="FFFFFF"/>
                </a:solidFill>
                <a:effectLst>
                  <a:outerShdw blurRad="38100" dist="32000" dir="5400000" algn="tl">
                    <a:srgbClr val="000000">
                      <a:alpha val="30000"/>
                    </a:srgbClr>
                  </a:outerShdw>
                </a:effectLst>
              </a:rPr>
              <a:t>Social Environmental </a:t>
            </a:r>
            <a:r>
              <a:rPr lang="pt-BR" sz="1300" b="1" dirty="0" err="1" smtClean="0">
                <a:ln w="10160">
                  <a:noFill/>
                  <a:prstDash val="solid"/>
                </a:ln>
                <a:solidFill>
                  <a:srgbClr val="FFFFFF"/>
                </a:solidFill>
                <a:effectLst>
                  <a:outerShdw blurRad="38100" dist="32000" dir="5400000" algn="tl">
                    <a:srgbClr val="000000">
                      <a:alpha val="30000"/>
                    </a:srgbClr>
                  </a:outerShdw>
                </a:effectLst>
              </a:rPr>
              <a:t>Impact</a:t>
            </a:r>
            <a:r>
              <a:rPr lang="pt-BR" sz="1300" b="1" dirty="0" smtClean="0">
                <a:ln w="10160">
                  <a:noFill/>
                  <a:prstDash val="solid"/>
                </a:ln>
                <a:solidFill>
                  <a:srgbClr val="FFFFFF"/>
                </a:solidFill>
                <a:effectLst>
                  <a:outerShdw blurRad="38100" dist="32000" dir="5400000" algn="tl">
                    <a:srgbClr val="000000">
                      <a:alpha val="30000"/>
                    </a:srgbClr>
                  </a:outerShdw>
                </a:effectLst>
              </a:rPr>
              <a:t> Assessment </a:t>
            </a:r>
            <a:endParaRPr lang="pt-BR" sz="1300" b="1" dirty="0">
              <a:ln w="10160">
                <a:noFill/>
                <a:prstDash val="solid"/>
              </a:ln>
              <a:solidFill>
                <a:srgbClr val="FFFFFF"/>
              </a:solidFill>
              <a:effectLst>
                <a:outerShdw blurRad="38100" dist="32000" dir="5400000" algn="tl">
                  <a:srgbClr val="000000">
                    <a:alpha val="30000"/>
                  </a:srgbClr>
                </a:outerShdw>
              </a:effectLst>
            </a:endParaRPr>
          </a:p>
        </p:txBody>
      </p:sp>
      <p:sp>
        <p:nvSpPr>
          <p:cNvPr id="143" name="Retângulo 142"/>
          <p:cNvSpPr/>
          <p:nvPr/>
        </p:nvSpPr>
        <p:spPr bwMode="ltGray">
          <a:xfrm rot="16200000">
            <a:off x="4635770" y="2961256"/>
            <a:ext cx="3296240" cy="2057454"/>
          </a:xfrm>
          <a:prstGeom prst="rect">
            <a:avLst/>
          </a:prstGeom>
          <a:noFill/>
          <a:ln>
            <a:noFill/>
          </a:ln>
        </p:spPr>
        <p:txBody>
          <a:bodyPr spcFirstLastPara="1" wrap="none">
            <a:prstTxWarp prst="textArchUp">
              <a:avLst/>
            </a:prstTxWarp>
            <a:spAutoFit/>
          </a:bodyPr>
          <a:lstStyle/>
          <a:p>
            <a:pPr algn="ctr">
              <a:defRPr/>
            </a:pPr>
            <a:r>
              <a:rPr lang="pt-BR" sz="1300" dirty="0" err="1" smtClean="0">
                <a:ln w="10160">
                  <a:noFill/>
                  <a:prstDash val="solid"/>
                </a:ln>
                <a:solidFill>
                  <a:schemeClr val="tx1">
                    <a:lumMod val="75000"/>
                    <a:lumOff val="25000"/>
                  </a:schemeClr>
                </a:solidFill>
                <a:effectLst>
                  <a:outerShdw blurRad="38100" dist="32000" dir="5400000" algn="tl">
                    <a:srgbClr val="000000">
                      <a:alpha val="30000"/>
                    </a:srgbClr>
                  </a:outerShdw>
                </a:effectLst>
              </a:rPr>
              <a:t>Hidric</a:t>
            </a:r>
            <a:r>
              <a:rPr lang="pt-BR" sz="1300" dirty="0" smtClean="0">
                <a:ln w="10160">
                  <a:noFill/>
                  <a:prstDash val="solid"/>
                </a:ln>
                <a:solidFill>
                  <a:schemeClr val="tx1">
                    <a:lumMod val="75000"/>
                    <a:lumOff val="25000"/>
                  </a:schemeClr>
                </a:solidFill>
                <a:effectLst>
                  <a:outerShdw blurRad="38100" dist="32000" dir="5400000" algn="tl">
                    <a:srgbClr val="000000">
                      <a:alpha val="30000"/>
                    </a:srgbClr>
                  </a:outerShdw>
                </a:effectLst>
              </a:rPr>
              <a:t> </a:t>
            </a:r>
            <a:r>
              <a:rPr lang="pt-BR" sz="1300" dirty="0" err="1" smtClean="0">
                <a:ln w="10160">
                  <a:noFill/>
                  <a:prstDash val="solid"/>
                </a:ln>
                <a:solidFill>
                  <a:schemeClr val="tx1">
                    <a:lumMod val="75000"/>
                    <a:lumOff val="25000"/>
                  </a:schemeClr>
                </a:solidFill>
                <a:effectLst>
                  <a:outerShdw blurRad="38100" dist="32000" dir="5400000" algn="tl">
                    <a:srgbClr val="000000">
                      <a:alpha val="30000"/>
                    </a:srgbClr>
                  </a:outerShdw>
                </a:effectLst>
              </a:rPr>
              <a:t>Risk</a:t>
            </a:r>
            <a:r>
              <a:rPr lang="pt-BR" sz="1300" dirty="0" smtClean="0">
                <a:ln w="10160">
                  <a:noFill/>
                  <a:prstDash val="solid"/>
                </a:ln>
                <a:solidFill>
                  <a:schemeClr val="tx1">
                    <a:lumMod val="75000"/>
                    <a:lumOff val="25000"/>
                  </a:schemeClr>
                </a:solidFill>
                <a:effectLst>
                  <a:outerShdw blurRad="38100" dist="32000" dir="5400000" algn="tl">
                    <a:srgbClr val="000000">
                      <a:alpha val="30000"/>
                    </a:srgbClr>
                  </a:outerShdw>
                </a:effectLst>
              </a:rPr>
              <a:t> Assessment </a:t>
            </a:r>
            <a:endParaRPr lang="pt-BR" sz="1300" dirty="0">
              <a:ln w="10160">
                <a:noFill/>
                <a:prstDash val="solid"/>
              </a:ln>
              <a:solidFill>
                <a:schemeClr val="tx1">
                  <a:lumMod val="75000"/>
                  <a:lumOff val="25000"/>
                </a:schemeClr>
              </a:solidFill>
              <a:effectLst>
                <a:outerShdw blurRad="38100" dist="32000" dir="5400000" algn="tl">
                  <a:srgbClr val="000000">
                    <a:alpha val="30000"/>
                  </a:srgbClr>
                </a:outerShdw>
              </a:effectLst>
            </a:endParaRPr>
          </a:p>
        </p:txBody>
      </p:sp>
      <p:sp>
        <p:nvSpPr>
          <p:cNvPr id="149" name="Retângulo de cantos arredondados 148"/>
          <p:cNvSpPr/>
          <p:nvPr/>
        </p:nvSpPr>
        <p:spPr>
          <a:xfrm>
            <a:off x="10239375" y="1758928"/>
            <a:ext cx="287338" cy="4643437"/>
          </a:xfrm>
          <a:prstGeom prst="round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vert="vert" anchor="ctr"/>
          <a:lstStyle/>
          <a:p>
            <a:pPr algn="ctr">
              <a:defRPr/>
            </a:pPr>
            <a:r>
              <a:rPr lang="pt-BR" sz="2000" b="1" dirty="0" smtClean="0">
                <a:solidFill>
                  <a:schemeClr val="bg1"/>
                </a:solidFill>
              </a:rPr>
              <a:t>SOCIAL ENVIRONMENTAL AUDIT</a:t>
            </a:r>
            <a:endParaRPr lang="pt-BR" sz="2000" b="1" dirty="0">
              <a:solidFill>
                <a:schemeClr val="bg1"/>
              </a:solidFill>
            </a:endParaRPr>
          </a:p>
        </p:txBody>
      </p:sp>
      <p:sp>
        <p:nvSpPr>
          <p:cNvPr id="58" name="CaixaDeTexto 57"/>
          <p:cNvSpPr txBox="1"/>
          <p:nvPr/>
        </p:nvSpPr>
        <p:spPr>
          <a:xfrm>
            <a:off x="8412593" y="3358422"/>
            <a:ext cx="1196812" cy="132343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pt-BR" sz="1600" b="1" dirty="0" err="1" smtClean="0">
                <a:solidFill>
                  <a:schemeClr val="bg2">
                    <a:lumMod val="10000"/>
                  </a:schemeClr>
                </a:solidFill>
              </a:rPr>
              <a:t>Potential</a:t>
            </a:r>
            <a:r>
              <a:rPr lang="pt-BR" sz="1600" b="1" dirty="0" smtClean="0">
                <a:solidFill>
                  <a:schemeClr val="bg2">
                    <a:lumMod val="10000"/>
                  </a:schemeClr>
                </a:solidFill>
              </a:rPr>
              <a:t> </a:t>
            </a:r>
            <a:r>
              <a:rPr lang="pt-BR" sz="1600" b="1" dirty="0" err="1" smtClean="0">
                <a:solidFill>
                  <a:schemeClr val="bg2">
                    <a:lumMod val="10000"/>
                  </a:schemeClr>
                </a:solidFill>
              </a:rPr>
              <a:t>Previous</a:t>
            </a:r>
            <a:r>
              <a:rPr lang="pt-BR" sz="1600" b="1" dirty="0" smtClean="0">
                <a:solidFill>
                  <a:schemeClr val="bg2">
                    <a:lumMod val="10000"/>
                  </a:schemeClr>
                </a:solidFill>
              </a:rPr>
              <a:t> </a:t>
            </a:r>
            <a:r>
              <a:rPr lang="pt-BR" sz="1600" b="1" dirty="0" err="1" smtClean="0">
                <a:solidFill>
                  <a:schemeClr val="bg2">
                    <a:lumMod val="10000"/>
                  </a:schemeClr>
                </a:solidFill>
              </a:rPr>
              <a:t>Impacts</a:t>
            </a:r>
            <a:r>
              <a:rPr lang="pt-BR" sz="1600" b="1" dirty="0" smtClean="0">
                <a:solidFill>
                  <a:schemeClr val="bg2">
                    <a:lumMod val="10000"/>
                  </a:schemeClr>
                </a:solidFill>
              </a:rPr>
              <a:t> Assessment Tool</a:t>
            </a:r>
            <a:endParaRPr lang="pt-BR" sz="1600" b="1" dirty="0">
              <a:solidFill>
                <a:schemeClr val="bg2">
                  <a:lumMod val="10000"/>
                </a:schemeClr>
              </a:solidFill>
            </a:endParaRPr>
          </a:p>
        </p:txBody>
      </p:sp>
      <p:sp>
        <p:nvSpPr>
          <p:cNvPr id="7" name="AutoShape 2" descr="Resultado de imagem para B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9" name="Imagem 8"/>
          <p:cNvPicPr>
            <a:picLocks noChangeAspect="1"/>
          </p:cNvPicPr>
          <p:nvPr/>
        </p:nvPicPr>
        <p:blipFill>
          <a:blip r:embed="rId5"/>
          <a:stretch>
            <a:fillRect/>
          </a:stretch>
        </p:blipFill>
        <p:spPr>
          <a:xfrm>
            <a:off x="5589141" y="3687801"/>
            <a:ext cx="1268065" cy="677403"/>
          </a:xfrm>
          <a:prstGeom prst="rect">
            <a:avLst/>
          </a:prstGeom>
        </p:spPr>
      </p:pic>
      <p:pic>
        <p:nvPicPr>
          <p:cNvPr id="10" name="Imagem 9"/>
          <p:cNvPicPr>
            <a:picLocks noChangeAspect="1"/>
          </p:cNvPicPr>
          <p:nvPr/>
        </p:nvPicPr>
        <p:blipFill>
          <a:blip r:embed="rId6"/>
          <a:stretch>
            <a:fillRect/>
          </a:stretch>
        </p:blipFill>
        <p:spPr>
          <a:xfrm>
            <a:off x="7097682" y="4618695"/>
            <a:ext cx="932428" cy="479620"/>
          </a:xfrm>
          <a:prstGeom prst="rect">
            <a:avLst/>
          </a:prstGeom>
        </p:spPr>
      </p:pic>
      <p:pic>
        <p:nvPicPr>
          <p:cNvPr id="11" name="Imagem 10"/>
          <p:cNvPicPr>
            <a:picLocks noChangeAspect="1"/>
          </p:cNvPicPr>
          <p:nvPr/>
        </p:nvPicPr>
        <p:blipFill>
          <a:blip r:embed="rId7"/>
          <a:stretch>
            <a:fillRect/>
          </a:stretch>
        </p:blipFill>
        <p:spPr>
          <a:xfrm>
            <a:off x="6465256" y="5210295"/>
            <a:ext cx="1054801" cy="426308"/>
          </a:xfrm>
          <a:prstGeom prst="rect">
            <a:avLst/>
          </a:prstGeom>
        </p:spPr>
      </p:pic>
      <p:pic>
        <p:nvPicPr>
          <p:cNvPr id="12" name="Imagem 11"/>
          <p:cNvPicPr>
            <a:picLocks noChangeAspect="1"/>
          </p:cNvPicPr>
          <p:nvPr/>
        </p:nvPicPr>
        <p:blipFill>
          <a:blip r:embed="rId8"/>
          <a:stretch>
            <a:fillRect/>
          </a:stretch>
        </p:blipFill>
        <p:spPr>
          <a:xfrm>
            <a:off x="7607300" y="5199408"/>
            <a:ext cx="995277" cy="421445"/>
          </a:xfrm>
          <a:prstGeom prst="rect">
            <a:avLst/>
          </a:prstGeom>
        </p:spPr>
      </p:pic>
      <p:sp>
        <p:nvSpPr>
          <p:cNvPr id="64" name="CaixaDeTexto 63"/>
          <p:cNvSpPr txBox="1"/>
          <p:nvPr/>
        </p:nvSpPr>
        <p:spPr>
          <a:xfrm>
            <a:off x="-321975" y="476321"/>
            <a:ext cx="12191999" cy="523220"/>
          </a:xfrm>
          <a:prstGeom prst="rect">
            <a:avLst/>
          </a:prstGeom>
          <a:noFill/>
        </p:spPr>
        <p:txBody>
          <a:bodyPr wrap="square" rtlCol="0">
            <a:spAutoFit/>
          </a:bodyPr>
          <a:lstStyle/>
          <a:p>
            <a:pPr algn="ctr"/>
            <a:r>
              <a:rPr lang="pt-BR" sz="2800" b="1" dirty="0" smtClean="0">
                <a:solidFill>
                  <a:schemeClr val="accent1">
                    <a:lumMod val="50000"/>
                  </a:schemeClr>
                </a:solidFill>
                <a:latin typeface="Arial" panose="020B0604020202020204" pitchFamily="34" charset="0"/>
                <a:cs typeface="Arial" panose="020B0604020202020204" pitchFamily="34" charset="0"/>
              </a:rPr>
              <a:t>CHALLENGE – SOCIAL ENVIRONMENTAL SAFEGUARDS</a:t>
            </a:r>
            <a:endParaRPr lang="pt-BR" sz="2400" b="1" dirty="0" smtClean="0">
              <a:solidFill>
                <a:schemeClr val="accent1">
                  <a:lumMod val="50000"/>
                </a:schemeClr>
              </a:solidFill>
              <a:latin typeface="Arial" panose="020B0604020202020204" pitchFamily="34" charset="0"/>
              <a:cs typeface="Arial" panose="020B0604020202020204" pitchFamily="34" charset="0"/>
            </a:endParaRPr>
          </a:p>
        </p:txBody>
      </p:sp>
      <p:pic>
        <p:nvPicPr>
          <p:cNvPr id="13" name="Imagem 12"/>
          <p:cNvPicPr>
            <a:picLocks noChangeAspect="1"/>
          </p:cNvPicPr>
          <p:nvPr/>
        </p:nvPicPr>
        <p:blipFill>
          <a:blip r:embed="rId9"/>
          <a:stretch>
            <a:fillRect/>
          </a:stretch>
        </p:blipFill>
        <p:spPr>
          <a:xfrm>
            <a:off x="7556487" y="2286004"/>
            <a:ext cx="918301" cy="601387"/>
          </a:xfrm>
          <a:prstGeom prst="rect">
            <a:avLst/>
          </a:prstGeom>
        </p:spPr>
      </p:pic>
      <p:pic>
        <p:nvPicPr>
          <p:cNvPr id="2" name="Imagem 1"/>
          <p:cNvPicPr>
            <a:picLocks noChangeAspect="1"/>
          </p:cNvPicPr>
          <p:nvPr/>
        </p:nvPicPr>
        <p:blipFill>
          <a:blip r:embed="rId10"/>
          <a:stretch>
            <a:fillRect/>
          </a:stretch>
        </p:blipFill>
        <p:spPr>
          <a:xfrm>
            <a:off x="7164284" y="5717367"/>
            <a:ext cx="833403" cy="455082"/>
          </a:xfrm>
          <a:prstGeom prst="rect">
            <a:avLst/>
          </a:prstGeom>
        </p:spPr>
      </p:pic>
      <p:sp>
        <p:nvSpPr>
          <p:cNvPr id="14" name="CaixaDeTexto 13"/>
          <p:cNvSpPr txBox="1"/>
          <p:nvPr/>
        </p:nvSpPr>
        <p:spPr>
          <a:xfrm>
            <a:off x="6558292" y="2328983"/>
            <a:ext cx="961765"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BR" sz="1400" dirty="0" err="1" smtClean="0"/>
              <a:t>Internal</a:t>
            </a:r>
            <a:r>
              <a:rPr lang="pt-BR" sz="1400" dirty="0" smtClean="0"/>
              <a:t> </a:t>
            </a:r>
            <a:r>
              <a:rPr lang="pt-BR" sz="1400" dirty="0" err="1" smtClean="0"/>
              <a:t>Control</a:t>
            </a:r>
            <a:r>
              <a:rPr lang="pt-BR" sz="1400" dirty="0" smtClean="0"/>
              <a:t> FI</a:t>
            </a:r>
            <a:endParaRPr lang="pt-BR" sz="1400" dirty="0"/>
          </a:p>
        </p:txBody>
      </p:sp>
      <p:pic>
        <p:nvPicPr>
          <p:cNvPr id="15" name="Imagem 14"/>
          <p:cNvPicPr>
            <a:picLocks noChangeAspect="1"/>
          </p:cNvPicPr>
          <p:nvPr/>
        </p:nvPicPr>
        <p:blipFill>
          <a:blip r:embed="rId11"/>
          <a:stretch>
            <a:fillRect/>
          </a:stretch>
        </p:blipFill>
        <p:spPr>
          <a:xfrm>
            <a:off x="10877319" y="398060"/>
            <a:ext cx="835224" cy="823031"/>
          </a:xfrm>
          <a:prstGeom prst="rect">
            <a:avLst/>
          </a:prstGeom>
        </p:spPr>
      </p:pic>
    </p:spTree>
    <p:extLst>
      <p:ext uri="{BB962C8B-B14F-4D97-AF65-F5344CB8AC3E}">
        <p14:creationId xmlns:p14="http://schemas.microsoft.com/office/powerpoint/2010/main" val="413692428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Mercado Interno</a:t>
            </a:r>
            <a:br>
              <a:rPr lang="pt-BR" dirty="0"/>
            </a:br>
            <a:endParaRPr lang="pt-BR" dirty="0"/>
          </a:p>
        </p:txBody>
      </p:sp>
      <p:pic>
        <p:nvPicPr>
          <p:cNvPr id="4" name="Imagem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Lst>
          </a:blip>
          <a:stretch>
            <a:fillRect/>
          </a:stretch>
        </p:blipFill>
        <p:spPr>
          <a:xfrm>
            <a:off x="0" y="0"/>
            <a:ext cx="12192000" cy="6858000"/>
          </a:xfrm>
          <a:prstGeom prst="rect">
            <a:avLst/>
          </a:prstGeom>
        </p:spPr>
      </p:pic>
      <p:sp>
        <p:nvSpPr>
          <p:cNvPr id="6" name="Espaço Reservado para Conteúdo 2"/>
          <p:cNvSpPr>
            <a:spLocks noGrp="1"/>
          </p:cNvSpPr>
          <p:nvPr>
            <p:ph idx="1"/>
          </p:nvPr>
        </p:nvSpPr>
        <p:spPr>
          <a:xfrm>
            <a:off x="580623" y="17395"/>
            <a:ext cx="11267940" cy="4351338"/>
          </a:xfrm>
        </p:spPr>
        <p:txBody>
          <a:bodyPr>
            <a:noAutofit/>
          </a:bodyPr>
          <a:lstStyle/>
          <a:p>
            <a:pPr marL="0" indent="0">
              <a:buNone/>
            </a:pPr>
            <a:endParaRPr lang="pt-BR" sz="1400" dirty="0">
              <a:solidFill>
                <a:schemeClr val="bg1"/>
              </a:solidFill>
            </a:endParaRPr>
          </a:p>
          <a:p>
            <a:pPr marL="0" indent="0">
              <a:buNone/>
            </a:pPr>
            <a:endParaRPr lang="pt-BR" sz="1400" dirty="0">
              <a:solidFill>
                <a:schemeClr val="bg1"/>
              </a:solidFill>
            </a:endParaRPr>
          </a:p>
          <a:p>
            <a:pPr marL="0" indent="0">
              <a:buNone/>
            </a:pPr>
            <a:endParaRPr lang="pt-BR" sz="1400" dirty="0">
              <a:solidFill>
                <a:schemeClr val="bg1"/>
              </a:solidFill>
            </a:endParaRPr>
          </a:p>
        </p:txBody>
      </p:sp>
      <p:sp>
        <p:nvSpPr>
          <p:cNvPr id="7" name="CaixaDeTexto 6"/>
          <p:cNvSpPr txBox="1"/>
          <p:nvPr/>
        </p:nvSpPr>
        <p:spPr>
          <a:xfrm>
            <a:off x="237186" y="1011960"/>
            <a:ext cx="11611377" cy="5878532"/>
          </a:xfrm>
          <a:prstGeom prst="rect">
            <a:avLst/>
          </a:prstGeom>
          <a:solidFill>
            <a:srgbClr val="002060">
              <a:alpha val="70000"/>
            </a:srgbClr>
          </a:solidFill>
          <a:ln>
            <a:noFill/>
          </a:ln>
          <a:effectLst>
            <a:outerShdw blurRad="50800" dist="50800" dir="5400000" algn="ctr" rotWithShape="0">
              <a:schemeClr val="accent5">
                <a:lumMod val="50000"/>
              </a:scheme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b="1" dirty="0">
                <a:solidFill>
                  <a:schemeClr val="bg1"/>
                </a:solidFill>
              </a:rPr>
              <a:t>Structural:</a:t>
            </a:r>
          </a:p>
          <a:p>
            <a:r>
              <a:rPr lang="en-US" sz="2000" dirty="0">
                <a:solidFill>
                  <a:schemeClr val="bg1"/>
                </a:solidFill>
              </a:rPr>
              <a:t>a) low liquidity secondary market;</a:t>
            </a:r>
          </a:p>
          <a:p>
            <a:r>
              <a:rPr lang="en-US" sz="2000" dirty="0">
                <a:solidFill>
                  <a:schemeClr val="bg1"/>
                </a:solidFill>
              </a:rPr>
              <a:t>b) concentrated investor market and little participation </a:t>
            </a:r>
            <a:r>
              <a:rPr lang="en-US" sz="2000" dirty="0" smtClean="0">
                <a:solidFill>
                  <a:schemeClr val="bg1"/>
                </a:solidFill>
              </a:rPr>
              <a:t>of personal investors </a:t>
            </a:r>
            <a:r>
              <a:rPr lang="en-US" sz="2000" dirty="0">
                <a:solidFill>
                  <a:schemeClr val="bg1"/>
                </a:solidFill>
              </a:rPr>
              <a:t>and foreigners;</a:t>
            </a:r>
          </a:p>
          <a:p>
            <a:r>
              <a:rPr lang="en-US" sz="2000" dirty="0">
                <a:solidFill>
                  <a:schemeClr val="bg1"/>
                </a:solidFill>
              </a:rPr>
              <a:t>c) competition with public securities, </a:t>
            </a:r>
            <a:r>
              <a:rPr lang="en-US" sz="2000" dirty="0" err="1">
                <a:solidFill>
                  <a:schemeClr val="bg1"/>
                </a:solidFill>
              </a:rPr>
              <a:t>eg</a:t>
            </a:r>
            <a:r>
              <a:rPr lang="en-US" sz="2000" dirty="0">
                <a:solidFill>
                  <a:schemeClr val="bg1"/>
                </a:solidFill>
              </a:rPr>
              <a:t> NTN-b.</a:t>
            </a:r>
          </a:p>
          <a:p>
            <a:endParaRPr lang="en-US" sz="2000" b="1" dirty="0">
              <a:solidFill>
                <a:schemeClr val="bg1"/>
              </a:solidFill>
            </a:endParaRPr>
          </a:p>
          <a:p>
            <a:r>
              <a:rPr lang="en-US" sz="2400" b="1" dirty="0">
                <a:solidFill>
                  <a:schemeClr val="bg1"/>
                </a:solidFill>
              </a:rPr>
              <a:t>Specific:</a:t>
            </a:r>
          </a:p>
          <a:p>
            <a:r>
              <a:rPr lang="en-US" sz="2000" dirty="0">
                <a:solidFill>
                  <a:schemeClr val="bg1"/>
                </a:solidFill>
              </a:rPr>
              <a:t>a) increase of the time of placement;</a:t>
            </a:r>
          </a:p>
          <a:p>
            <a:r>
              <a:rPr lang="en-US" sz="2000" dirty="0">
                <a:solidFill>
                  <a:schemeClr val="bg1"/>
                </a:solidFill>
              </a:rPr>
              <a:t>b) choose standard (protocol);</a:t>
            </a:r>
          </a:p>
          <a:p>
            <a:r>
              <a:rPr lang="en-US" sz="2000" dirty="0">
                <a:solidFill>
                  <a:schemeClr val="bg1"/>
                </a:solidFill>
              </a:rPr>
              <a:t>c) perception of greater risk when it comes to new technologies;</a:t>
            </a:r>
          </a:p>
          <a:p>
            <a:r>
              <a:rPr lang="en-US" sz="2000" dirty="0">
                <a:solidFill>
                  <a:schemeClr val="bg1"/>
                </a:solidFill>
              </a:rPr>
              <a:t>d) disclosure of economic and socio-environmental benefits.</a:t>
            </a:r>
          </a:p>
          <a:p>
            <a:endParaRPr lang="en-US" sz="2400" b="1" dirty="0">
              <a:solidFill>
                <a:schemeClr val="bg1"/>
              </a:solidFill>
            </a:endParaRPr>
          </a:p>
          <a:p>
            <a:r>
              <a:rPr lang="en-US" sz="2400" b="1" dirty="0">
                <a:solidFill>
                  <a:schemeClr val="bg1"/>
                </a:solidFill>
              </a:rPr>
              <a:t>Suggested approach: </a:t>
            </a:r>
            <a:r>
              <a:rPr lang="en-US" sz="2000" dirty="0">
                <a:solidFill>
                  <a:schemeClr val="bg1"/>
                </a:solidFill>
              </a:rPr>
              <a:t>start with those companies that already have governance and advanced socio-environmental policy, that is, those that are already listed in ISE and DJSI and for investors who have already joined the PRI.</a:t>
            </a:r>
          </a:p>
          <a:p>
            <a:endParaRPr lang="en-US" sz="2000" b="1" dirty="0">
              <a:solidFill>
                <a:schemeClr val="bg1"/>
              </a:solidFill>
            </a:endParaRPr>
          </a:p>
          <a:p>
            <a:r>
              <a:rPr lang="en-US" sz="2000" b="1" dirty="0">
                <a:solidFill>
                  <a:schemeClr val="bg1"/>
                </a:solidFill>
              </a:rPr>
              <a:t>CRA Verde </a:t>
            </a:r>
            <a:r>
              <a:rPr lang="en-US" sz="2000" dirty="0">
                <a:solidFill>
                  <a:schemeClr val="bg1"/>
                </a:solidFill>
              </a:rPr>
              <a:t>is an option to capitalize on large agribusiness companies with the possibility of attracting local investment, pension funds, qualified investors and investors in general, if there is a tax incentive, at least initially.</a:t>
            </a:r>
            <a:r>
              <a:rPr lang="pt-BR" sz="2000" dirty="0" smtClean="0">
                <a:solidFill>
                  <a:schemeClr val="bg1"/>
                </a:solidFill>
              </a:rPr>
              <a:t>                                      </a:t>
            </a:r>
            <a:endParaRPr lang="pt-BR" sz="2000" dirty="0">
              <a:solidFill>
                <a:schemeClr val="bg1"/>
              </a:solidFill>
            </a:endParaRPr>
          </a:p>
        </p:txBody>
      </p:sp>
      <p:sp>
        <p:nvSpPr>
          <p:cNvPr id="8" name="CaixaDeTexto 7"/>
          <p:cNvSpPr txBox="1"/>
          <p:nvPr/>
        </p:nvSpPr>
        <p:spPr>
          <a:xfrm>
            <a:off x="1765939" y="98478"/>
            <a:ext cx="8255357" cy="830997"/>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solidFill>
                  <a:schemeClr val="tx1"/>
                </a:solidFill>
              </a:rPr>
              <a:t>Structural Challenges for the Development of the National Green Bonds Market</a:t>
            </a:r>
            <a:endParaRPr lang="pt-BR" sz="2400" dirty="0">
              <a:solidFill>
                <a:schemeClr val="tx1"/>
              </a:solidFill>
            </a:endParaRPr>
          </a:p>
        </p:txBody>
      </p:sp>
      <p:pic>
        <p:nvPicPr>
          <p:cNvPr id="9" name="Imagem 8"/>
          <p:cNvPicPr>
            <a:picLocks noChangeAspect="1"/>
          </p:cNvPicPr>
          <p:nvPr/>
        </p:nvPicPr>
        <p:blipFill>
          <a:blip r:embed="rId5"/>
          <a:stretch>
            <a:fillRect/>
          </a:stretch>
        </p:blipFill>
        <p:spPr>
          <a:xfrm>
            <a:off x="10949034" y="321644"/>
            <a:ext cx="835224" cy="823031"/>
          </a:xfrm>
          <a:prstGeom prst="rect">
            <a:avLst/>
          </a:prstGeom>
        </p:spPr>
      </p:pic>
    </p:spTree>
    <p:extLst>
      <p:ext uri="{BB962C8B-B14F-4D97-AF65-F5344CB8AC3E}">
        <p14:creationId xmlns:p14="http://schemas.microsoft.com/office/powerpoint/2010/main" val="12860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685800" y="562718"/>
            <a:ext cx="3271838" cy="646331"/>
          </a:xfrm>
          <a:prstGeom prst="rect">
            <a:avLst/>
          </a:prstGeom>
          <a:noFill/>
        </p:spPr>
        <p:txBody>
          <a:bodyPr wrap="square" rtlCol="0">
            <a:spAutoFit/>
          </a:bodyPr>
          <a:lstStyle/>
          <a:p>
            <a:r>
              <a:rPr lang="pt-BR" sz="3600" b="1" dirty="0" smtClean="0"/>
              <a:t>DISCLAIM</a:t>
            </a:r>
            <a:endParaRPr lang="pt-BR" sz="3600" b="1" dirty="0"/>
          </a:p>
        </p:txBody>
      </p:sp>
      <p:sp>
        <p:nvSpPr>
          <p:cNvPr id="6" name="Rectangle 1"/>
          <p:cNvSpPr>
            <a:spLocks noChangeArrowheads="1"/>
          </p:cNvSpPr>
          <p:nvPr/>
        </p:nvSpPr>
        <p:spPr bwMode="auto">
          <a:xfrm>
            <a:off x="685800" y="2235868"/>
            <a:ext cx="107315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pt-BR" dirty="0"/>
              <a:t>This material was produced for its exclusive use for the Workshop "Green Titles and Sustainability in Latin America, Trend or Agent of Change, Panel on the Use of Agricultural and Forestry Land", promoted by the Inter-American Development Bank - IDB and the Latin American Association of Institutions Financial Services for Development - ALIDE and should not be used for any other purpose and the content may not be reproduced, redistributed or copied in whole or in part without the express permission of Banco do </a:t>
            </a:r>
            <a:r>
              <a:rPr lang="en-US" altLang="pt-BR" dirty="0" err="1"/>
              <a:t>Brasil</a:t>
            </a:r>
            <a:r>
              <a:rPr lang="en-US" altLang="pt-BR" dirty="0"/>
              <a:t>. The opinions and reviews contained herein are subject to change at any time without notice. This material has been prepared solely for informational purposes and does not constitute an offer, invitation to tender, or recommendation to enter into a transaction. Nothing in these materials shall be construed as accounting, legal or tax. The objective of the session is to share knowledge about the structural challenges of a green title, especially for the agribusiness, livestock, forestry and land use sectors, which are important sectors for the Latin American economies, but for which, however, there is little experience in the green bond market.</a:t>
            </a:r>
            <a:endParaRPr lang="pt-BR" dirty="0"/>
          </a:p>
        </p:txBody>
      </p:sp>
      <p:pic>
        <p:nvPicPr>
          <p:cNvPr id="2" name="Imagem 1"/>
          <p:cNvPicPr>
            <a:picLocks noChangeAspect="1"/>
          </p:cNvPicPr>
          <p:nvPr/>
        </p:nvPicPr>
        <p:blipFill>
          <a:blip r:embed="rId3"/>
          <a:stretch>
            <a:fillRect/>
          </a:stretch>
        </p:blipFill>
        <p:spPr>
          <a:xfrm>
            <a:off x="10582076" y="474369"/>
            <a:ext cx="835224" cy="823031"/>
          </a:xfrm>
          <a:prstGeom prst="rect">
            <a:avLst/>
          </a:prstGeom>
        </p:spPr>
      </p:pic>
    </p:spTree>
    <p:extLst>
      <p:ext uri="{BB962C8B-B14F-4D97-AF65-F5344CB8AC3E}">
        <p14:creationId xmlns:p14="http://schemas.microsoft.com/office/powerpoint/2010/main" val="2634762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548128" y="1609860"/>
            <a:ext cx="2009104" cy="73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PRODUCER/</a:t>
            </a:r>
          </a:p>
          <a:p>
            <a:pPr algn="ctr"/>
            <a:r>
              <a:rPr lang="pt-BR" sz="1400" dirty="0" smtClean="0"/>
              <a:t>COOPERATIVE</a:t>
            </a:r>
            <a:endParaRPr lang="pt-BR" sz="1400" dirty="0"/>
          </a:p>
        </p:txBody>
      </p:sp>
      <p:sp>
        <p:nvSpPr>
          <p:cNvPr id="4" name="Retângulo 3"/>
          <p:cNvSpPr/>
          <p:nvPr/>
        </p:nvSpPr>
        <p:spPr>
          <a:xfrm>
            <a:off x="3548128" y="2902040"/>
            <a:ext cx="2009104" cy="734096"/>
          </a:xfrm>
          <a:prstGeom prst="rect">
            <a:avLst/>
          </a:prstGeom>
          <a:ln>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t>AGRIBUSINESS COMPANY/COOPERATIVE </a:t>
            </a:r>
            <a:endParaRPr lang="pt-BR" sz="1400" dirty="0"/>
          </a:p>
        </p:txBody>
      </p:sp>
      <p:sp>
        <p:nvSpPr>
          <p:cNvPr id="5" name="Retângulo 4"/>
          <p:cNvSpPr/>
          <p:nvPr/>
        </p:nvSpPr>
        <p:spPr>
          <a:xfrm>
            <a:off x="3548128" y="4194220"/>
            <a:ext cx="2009104" cy="734096"/>
          </a:xfrm>
          <a:prstGeom prst="rect">
            <a:avLst/>
          </a:prstGeom>
          <a:ln>
            <a:solidFill>
              <a:schemeClr val="bg1">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pt-BR" sz="1400" dirty="0" smtClean="0"/>
              <a:t>SECURITIZATION COMPANY</a:t>
            </a:r>
            <a:endParaRPr lang="pt-BR" sz="1400" dirty="0"/>
          </a:p>
        </p:txBody>
      </p:sp>
      <p:sp>
        <p:nvSpPr>
          <p:cNvPr id="6" name="Retângulo 5"/>
          <p:cNvSpPr/>
          <p:nvPr/>
        </p:nvSpPr>
        <p:spPr>
          <a:xfrm>
            <a:off x="3548128" y="5503572"/>
            <a:ext cx="2009104" cy="734096"/>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CRA ISSUANCE</a:t>
            </a:r>
            <a:endParaRPr lang="pt-BR" sz="1400" dirty="0"/>
          </a:p>
        </p:txBody>
      </p:sp>
      <p:sp>
        <p:nvSpPr>
          <p:cNvPr id="7" name="Retângulo 6"/>
          <p:cNvSpPr/>
          <p:nvPr/>
        </p:nvSpPr>
        <p:spPr>
          <a:xfrm>
            <a:off x="767365" y="5503572"/>
            <a:ext cx="2009104" cy="734096"/>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1400" dirty="0" smtClean="0"/>
              <a:t>INVESTORS</a:t>
            </a:r>
            <a:endParaRPr lang="pt-BR" sz="1400" dirty="0"/>
          </a:p>
        </p:txBody>
      </p:sp>
      <p:sp>
        <p:nvSpPr>
          <p:cNvPr id="10" name="Retângulo 9"/>
          <p:cNvSpPr/>
          <p:nvPr/>
        </p:nvSpPr>
        <p:spPr>
          <a:xfrm>
            <a:off x="6096000" y="1073705"/>
            <a:ext cx="6096000" cy="5632311"/>
          </a:xfrm>
          <a:prstGeom prst="rect">
            <a:avLst/>
          </a:prstGeom>
        </p:spPr>
        <p:txBody>
          <a:bodyPr>
            <a:spAutoFit/>
          </a:bodyPr>
          <a:lstStyle/>
          <a:p>
            <a:pPr algn="just"/>
            <a:r>
              <a:rPr lang="en-US" sz="2000" dirty="0"/>
              <a:t>1 - Producers, cooperatives and agribusiness companies buy inputs in financed operations, backed by receivables;</a:t>
            </a:r>
          </a:p>
          <a:p>
            <a:pPr algn="just"/>
            <a:r>
              <a:rPr lang="en-US" sz="2000" dirty="0"/>
              <a:t>2 - The company / cooperative supplying the goods delivers the goods and accumulates receivables. These remain in the treasury waiting for the maturity, immobilizing part of the working capital;</a:t>
            </a:r>
          </a:p>
          <a:p>
            <a:pPr algn="just"/>
            <a:r>
              <a:rPr lang="en-US" sz="2000" dirty="0"/>
              <a:t>3 - A securitization company, organized in the form of a Specific Purpose Entity (SPE), is the bridge between the company that holds the receivables and the investor. Structure the operation between the parties;</a:t>
            </a:r>
          </a:p>
          <a:p>
            <a:pPr algn="just"/>
            <a:r>
              <a:rPr lang="en-US" sz="2000" dirty="0"/>
              <a:t>4 - The </a:t>
            </a:r>
            <a:r>
              <a:rPr lang="en-US" sz="2000" dirty="0" smtClean="0"/>
              <a:t>securitization company accepts </a:t>
            </a:r>
            <a:r>
              <a:rPr lang="en-US" sz="2000" dirty="0"/>
              <a:t>discounted receivables and issues a CRA;</a:t>
            </a:r>
          </a:p>
          <a:p>
            <a:pPr algn="just"/>
            <a:r>
              <a:rPr lang="en-US" sz="2000" dirty="0" smtClean="0"/>
              <a:t>5 - Sell </a:t>
            </a:r>
            <a:r>
              <a:rPr lang="en-US" sz="2000" dirty="0"/>
              <a:t>the CRA, backed by the receivables, to the investor;</a:t>
            </a:r>
          </a:p>
          <a:p>
            <a:pPr algn="just"/>
            <a:r>
              <a:rPr lang="en-US" sz="2000" dirty="0"/>
              <a:t>6 - Upon expiration, the investor will receive the payment of receivables directly from its issuers. Therefore, it exposes itself to the risk of rural producers or cooperatives.</a:t>
            </a:r>
            <a:endParaRPr lang="pt-BR" sz="2000" dirty="0"/>
          </a:p>
        </p:txBody>
      </p:sp>
      <p:sp>
        <p:nvSpPr>
          <p:cNvPr id="12" name="CaixaDeTexto 11"/>
          <p:cNvSpPr txBox="1"/>
          <p:nvPr/>
        </p:nvSpPr>
        <p:spPr>
          <a:xfrm>
            <a:off x="3509041" y="271443"/>
            <a:ext cx="5173917" cy="523220"/>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BR" sz="2800" dirty="0" smtClean="0"/>
              <a:t>CRA - OPERATIONAL FLUXOGRAM </a:t>
            </a:r>
            <a:endParaRPr lang="pt-BR" sz="2800" dirty="0"/>
          </a:p>
        </p:txBody>
      </p:sp>
      <p:cxnSp>
        <p:nvCxnSpPr>
          <p:cNvPr id="17" name="Conector de Seta Reta 16"/>
          <p:cNvCxnSpPr/>
          <p:nvPr/>
        </p:nvCxnSpPr>
        <p:spPr>
          <a:xfrm flipH="1">
            <a:off x="4248953" y="2361128"/>
            <a:ext cx="6438" cy="4507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p:cNvCxnSpPr/>
          <p:nvPr/>
        </p:nvCxnSpPr>
        <p:spPr>
          <a:xfrm flipV="1">
            <a:off x="4887531" y="2459865"/>
            <a:ext cx="0" cy="4421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de Seta Reta 22"/>
          <p:cNvCxnSpPr>
            <a:stCxn id="5" idx="0"/>
          </p:cNvCxnSpPr>
          <p:nvPr/>
        </p:nvCxnSpPr>
        <p:spPr>
          <a:xfrm flipV="1">
            <a:off x="4552680" y="3734873"/>
            <a:ext cx="0" cy="4593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de Seta Reta 24"/>
          <p:cNvCxnSpPr>
            <a:stCxn id="5" idx="2"/>
          </p:cNvCxnSpPr>
          <p:nvPr/>
        </p:nvCxnSpPr>
        <p:spPr>
          <a:xfrm>
            <a:off x="4552680" y="4928316"/>
            <a:ext cx="0" cy="485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a:stCxn id="6" idx="1"/>
          </p:cNvCxnSpPr>
          <p:nvPr/>
        </p:nvCxnSpPr>
        <p:spPr>
          <a:xfrm flipH="1">
            <a:off x="2897746" y="5870620"/>
            <a:ext cx="6503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do 30"/>
          <p:cNvCxnSpPr>
            <a:stCxn id="5" idx="1"/>
            <a:endCxn id="7" idx="0"/>
          </p:cNvCxnSpPr>
          <p:nvPr/>
        </p:nvCxnSpPr>
        <p:spPr>
          <a:xfrm rot="10800000" flipV="1">
            <a:off x="1771918" y="4561268"/>
            <a:ext cx="1776211" cy="94230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Angulado 32"/>
          <p:cNvCxnSpPr>
            <a:stCxn id="3" idx="1"/>
          </p:cNvCxnSpPr>
          <p:nvPr/>
        </p:nvCxnSpPr>
        <p:spPr>
          <a:xfrm rot="10800000" flipV="1">
            <a:off x="1300766" y="1976908"/>
            <a:ext cx="2247362" cy="352666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Estrela de 8 Pontas 33"/>
          <p:cNvSpPr/>
          <p:nvPr/>
        </p:nvSpPr>
        <p:spPr>
          <a:xfrm>
            <a:off x="3718771" y="2434109"/>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1</a:t>
            </a:r>
            <a:endParaRPr lang="pt-BR" dirty="0"/>
          </a:p>
        </p:txBody>
      </p:sp>
      <p:sp>
        <p:nvSpPr>
          <p:cNvPr id="35" name="Estrela de 8 Pontas 34"/>
          <p:cNvSpPr/>
          <p:nvPr/>
        </p:nvSpPr>
        <p:spPr>
          <a:xfrm>
            <a:off x="4705081" y="3794978"/>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3</a:t>
            </a:r>
            <a:endParaRPr lang="pt-BR" dirty="0"/>
          </a:p>
        </p:txBody>
      </p:sp>
      <p:sp>
        <p:nvSpPr>
          <p:cNvPr id="36" name="Estrela de 8 Pontas 35"/>
          <p:cNvSpPr/>
          <p:nvPr/>
        </p:nvSpPr>
        <p:spPr>
          <a:xfrm>
            <a:off x="5050660" y="2457719"/>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2</a:t>
            </a:r>
            <a:endParaRPr lang="pt-BR" dirty="0"/>
          </a:p>
        </p:txBody>
      </p:sp>
      <p:sp>
        <p:nvSpPr>
          <p:cNvPr id="37" name="Estrela de 8 Pontas 36"/>
          <p:cNvSpPr/>
          <p:nvPr/>
        </p:nvSpPr>
        <p:spPr>
          <a:xfrm>
            <a:off x="4676635" y="4994393"/>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4</a:t>
            </a:r>
            <a:endParaRPr lang="pt-BR" dirty="0"/>
          </a:p>
        </p:txBody>
      </p:sp>
      <p:sp>
        <p:nvSpPr>
          <p:cNvPr id="40" name="Estrela de 8 Pontas 39"/>
          <p:cNvSpPr/>
          <p:nvPr/>
        </p:nvSpPr>
        <p:spPr>
          <a:xfrm>
            <a:off x="2331610" y="2122870"/>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6</a:t>
            </a:r>
            <a:endParaRPr lang="pt-BR" dirty="0"/>
          </a:p>
        </p:txBody>
      </p:sp>
      <p:sp>
        <p:nvSpPr>
          <p:cNvPr id="41" name="Estrela de 8 Pontas 40"/>
          <p:cNvSpPr/>
          <p:nvPr/>
        </p:nvSpPr>
        <p:spPr>
          <a:xfrm>
            <a:off x="3021698" y="5409131"/>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t>5</a:t>
            </a:r>
          </a:p>
        </p:txBody>
      </p:sp>
      <p:sp>
        <p:nvSpPr>
          <p:cNvPr id="42" name="Estrela de 8 Pontas 41"/>
          <p:cNvSpPr/>
          <p:nvPr/>
        </p:nvSpPr>
        <p:spPr>
          <a:xfrm>
            <a:off x="2543576" y="4013916"/>
            <a:ext cx="328413" cy="360607"/>
          </a:xfrm>
          <a:prstGeom prst="star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smtClean="0"/>
              <a:t>3</a:t>
            </a:r>
            <a:endParaRPr lang="pt-BR" dirty="0"/>
          </a:p>
        </p:txBody>
      </p:sp>
    </p:spTree>
    <p:extLst>
      <p:ext uri="{BB962C8B-B14F-4D97-AF65-F5344CB8AC3E}">
        <p14:creationId xmlns:p14="http://schemas.microsoft.com/office/powerpoint/2010/main" val="3414364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0"/>
            <a:ext cx="12193057" cy="2615411"/>
          </a:xfrm>
          <a:prstGeom prst="rect">
            <a:avLst/>
          </a:prstGeom>
        </p:spPr>
      </p:pic>
      <p:pic>
        <p:nvPicPr>
          <p:cNvPr id="3" name="Imagem 2"/>
          <p:cNvPicPr>
            <a:picLocks noChangeAspect="1"/>
          </p:cNvPicPr>
          <p:nvPr/>
        </p:nvPicPr>
        <p:blipFill>
          <a:blip r:embed="rId4"/>
          <a:stretch>
            <a:fillRect/>
          </a:stretch>
        </p:blipFill>
        <p:spPr>
          <a:xfrm>
            <a:off x="3305175" y="2631259"/>
            <a:ext cx="5581650" cy="885825"/>
          </a:xfrm>
          <a:prstGeom prst="rect">
            <a:avLst/>
          </a:prstGeom>
        </p:spPr>
      </p:pic>
      <p:sp>
        <p:nvSpPr>
          <p:cNvPr id="4" name="CaixaDeTexto 3"/>
          <p:cNvSpPr txBox="1"/>
          <p:nvPr/>
        </p:nvSpPr>
        <p:spPr>
          <a:xfrm>
            <a:off x="4624779" y="3977401"/>
            <a:ext cx="2901692" cy="707886"/>
          </a:xfrm>
          <a:prstGeom prst="rect">
            <a:avLst/>
          </a:prstGeom>
          <a:noFill/>
        </p:spPr>
        <p:txBody>
          <a:bodyPr wrap="none" rtlCol="0">
            <a:spAutoFit/>
          </a:bodyPr>
          <a:lstStyle/>
          <a:p>
            <a:r>
              <a:rPr lang="pt-BR" sz="4000" b="1" dirty="0" smtClean="0"/>
              <a:t>THANK YOU!</a:t>
            </a:r>
            <a:endParaRPr lang="pt-BR" sz="4000" b="1" dirty="0"/>
          </a:p>
        </p:txBody>
      </p:sp>
      <p:sp>
        <p:nvSpPr>
          <p:cNvPr id="5" name="CaixaDeTexto 4"/>
          <p:cNvSpPr txBox="1"/>
          <p:nvPr/>
        </p:nvSpPr>
        <p:spPr>
          <a:xfrm>
            <a:off x="4851530" y="5261286"/>
            <a:ext cx="7295330" cy="1477328"/>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pt-BR" b="1" dirty="0" smtClean="0"/>
              <a:t>Banco do Brasil S.A</a:t>
            </a:r>
          </a:p>
          <a:p>
            <a:r>
              <a:rPr lang="pt-BR" b="1" dirty="0" err="1" smtClean="0"/>
              <a:t>Strategy</a:t>
            </a:r>
            <a:r>
              <a:rPr lang="pt-BR" b="1" dirty="0" smtClean="0"/>
              <a:t> </a:t>
            </a:r>
            <a:r>
              <a:rPr lang="pt-BR" b="1" dirty="0" err="1" smtClean="0"/>
              <a:t>and</a:t>
            </a:r>
            <a:r>
              <a:rPr lang="pt-BR" b="1" dirty="0" smtClean="0"/>
              <a:t> </a:t>
            </a:r>
            <a:r>
              <a:rPr lang="pt-BR" b="1" dirty="0" err="1" smtClean="0"/>
              <a:t>Organization</a:t>
            </a:r>
            <a:r>
              <a:rPr lang="pt-BR" b="1" dirty="0" smtClean="0"/>
              <a:t> </a:t>
            </a:r>
            <a:r>
              <a:rPr lang="pt-BR" b="1" dirty="0" err="1" smtClean="0"/>
              <a:t>Directorship</a:t>
            </a:r>
            <a:endParaRPr lang="pt-BR" b="1" dirty="0" smtClean="0"/>
          </a:p>
          <a:p>
            <a:r>
              <a:rPr lang="pt-BR" b="1" dirty="0" err="1" smtClean="0"/>
              <a:t>Inovation</a:t>
            </a:r>
            <a:r>
              <a:rPr lang="pt-BR" b="1" dirty="0" smtClean="0"/>
              <a:t> </a:t>
            </a:r>
            <a:r>
              <a:rPr lang="pt-BR" b="1" dirty="0" err="1" smtClean="0"/>
              <a:t>and</a:t>
            </a:r>
            <a:r>
              <a:rPr lang="pt-BR" b="1" dirty="0" smtClean="0"/>
              <a:t> Social Environmental </a:t>
            </a:r>
            <a:r>
              <a:rPr lang="pt-BR" b="1" dirty="0" err="1" smtClean="0"/>
              <a:t>Responsability</a:t>
            </a:r>
            <a:r>
              <a:rPr lang="pt-BR" b="1" dirty="0" smtClean="0"/>
              <a:t> </a:t>
            </a:r>
            <a:r>
              <a:rPr lang="pt-BR" b="1" dirty="0" err="1" smtClean="0"/>
              <a:t>Executive</a:t>
            </a:r>
            <a:r>
              <a:rPr lang="pt-BR" b="1" dirty="0" smtClean="0"/>
              <a:t> Management</a:t>
            </a:r>
          </a:p>
          <a:p>
            <a:r>
              <a:rPr lang="pt-BR" b="1" dirty="0" smtClean="0"/>
              <a:t>Green </a:t>
            </a:r>
            <a:r>
              <a:rPr lang="pt-BR" b="1" dirty="0" err="1" smtClean="0"/>
              <a:t>Economy</a:t>
            </a:r>
            <a:r>
              <a:rPr lang="pt-BR" b="1" dirty="0" smtClean="0"/>
              <a:t> </a:t>
            </a:r>
            <a:r>
              <a:rPr lang="pt-BR" b="1" dirty="0" err="1" smtClean="0"/>
              <a:t>Division</a:t>
            </a:r>
            <a:r>
              <a:rPr lang="pt-BR" b="1" dirty="0" smtClean="0"/>
              <a:t> </a:t>
            </a:r>
          </a:p>
          <a:p>
            <a:r>
              <a:rPr lang="pt-BR" b="1" dirty="0" smtClean="0"/>
              <a:t>E-mail: direo.economiaverde@bb.com.br</a:t>
            </a:r>
            <a:endParaRPr lang="pt-BR" b="1" dirty="0"/>
          </a:p>
        </p:txBody>
      </p:sp>
      <p:pic>
        <p:nvPicPr>
          <p:cNvPr id="6" name="Imagem 5"/>
          <p:cNvPicPr>
            <a:picLocks noChangeAspect="1"/>
          </p:cNvPicPr>
          <p:nvPr/>
        </p:nvPicPr>
        <p:blipFill>
          <a:blip r:embed="rId5"/>
          <a:stretch>
            <a:fillRect/>
          </a:stretch>
        </p:blipFill>
        <p:spPr>
          <a:xfrm>
            <a:off x="10877319" y="398060"/>
            <a:ext cx="835224" cy="823031"/>
          </a:xfrm>
          <a:prstGeom prst="rect">
            <a:avLst/>
          </a:prstGeom>
        </p:spPr>
      </p:pic>
    </p:spTree>
    <p:extLst>
      <p:ext uri="{BB962C8B-B14F-4D97-AF65-F5344CB8AC3E}">
        <p14:creationId xmlns:p14="http://schemas.microsoft.com/office/powerpoint/2010/main" val="52496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6343211" y="2755052"/>
            <a:ext cx="5765356" cy="338554"/>
          </a:xfrm>
          <a:prstGeom prst="rect">
            <a:avLst/>
          </a:prstGeom>
          <a:noFill/>
        </p:spPr>
        <p:txBody>
          <a:bodyPr wrap="square" rtlCol="0">
            <a:spAutoFit/>
          </a:bodyPr>
          <a:lstStyle/>
          <a:p>
            <a:r>
              <a:rPr lang="en-US" sz="1600" b="1" dirty="0">
                <a:solidFill>
                  <a:srgbClr val="01569D"/>
                </a:solidFill>
                <a:latin typeface="Arial" charset="0"/>
                <a:ea typeface="Arial" charset="0"/>
                <a:cs typeface="Arial" charset="0"/>
              </a:rPr>
              <a:t>Large, diversified and stable funding base </a:t>
            </a:r>
          </a:p>
        </p:txBody>
      </p:sp>
      <p:sp>
        <p:nvSpPr>
          <p:cNvPr id="5" name="CaixaDeTexto 4"/>
          <p:cNvSpPr txBox="1"/>
          <p:nvPr/>
        </p:nvSpPr>
        <p:spPr>
          <a:xfrm>
            <a:off x="6343211" y="3460680"/>
            <a:ext cx="5765356" cy="338554"/>
          </a:xfrm>
          <a:prstGeom prst="rect">
            <a:avLst/>
          </a:prstGeom>
          <a:noFill/>
        </p:spPr>
        <p:txBody>
          <a:bodyPr wrap="square" rtlCol="0">
            <a:spAutoFit/>
          </a:bodyPr>
          <a:lstStyle/>
          <a:p>
            <a:r>
              <a:rPr lang="en-US" sz="1600" b="1" dirty="0">
                <a:solidFill>
                  <a:srgbClr val="01569D"/>
                </a:solidFill>
                <a:latin typeface="Arial" charset="0"/>
                <a:ea typeface="Arial" charset="0"/>
                <a:cs typeface="Arial" charset="0"/>
              </a:rPr>
              <a:t>Business diversification </a:t>
            </a:r>
            <a:r>
              <a:rPr lang="en-US" sz="1600" b="1" dirty="0">
                <a:solidFill>
                  <a:schemeClr val="bg1">
                    <a:lumMod val="50000"/>
                  </a:schemeClr>
                </a:solidFill>
                <a:latin typeface="Arial" charset="0"/>
                <a:ea typeface="Arial" charset="0"/>
                <a:cs typeface="Arial" charset="0"/>
              </a:rPr>
              <a:t>including:</a:t>
            </a:r>
          </a:p>
        </p:txBody>
      </p:sp>
      <p:sp>
        <p:nvSpPr>
          <p:cNvPr id="6" name="CaixaDeTexto 5"/>
          <p:cNvSpPr txBox="1"/>
          <p:nvPr/>
        </p:nvSpPr>
        <p:spPr>
          <a:xfrm>
            <a:off x="6614033" y="4655854"/>
            <a:ext cx="1224417" cy="543867"/>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Banking Services</a:t>
            </a:r>
          </a:p>
        </p:txBody>
      </p:sp>
      <p:sp>
        <p:nvSpPr>
          <p:cNvPr id="7" name="CaixaDeTexto 6"/>
          <p:cNvSpPr txBox="1"/>
          <p:nvPr/>
        </p:nvSpPr>
        <p:spPr>
          <a:xfrm>
            <a:off x="7999487" y="4768705"/>
            <a:ext cx="1335253" cy="318100"/>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Insurance</a:t>
            </a:r>
          </a:p>
        </p:txBody>
      </p:sp>
      <p:sp>
        <p:nvSpPr>
          <p:cNvPr id="8" name="CaixaDeTexto 7"/>
          <p:cNvSpPr txBox="1"/>
          <p:nvPr/>
        </p:nvSpPr>
        <p:spPr>
          <a:xfrm>
            <a:off x="9543282" y="4655854"/>
            <a:ext cx="1287749" cy="543867"/>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Capital Markets</a:t>
            </a:r>
          </a:p>
        </p:txBody>
      </p:sp>
      <p:sp>
        <p:nvSpPr>
          <p:cNvPr id="9" name="CaixaDeTexto 8"/>
          <p:cNvSpPr txBox="1"/>
          <p:nvPr/>
        </p:nvSpPr>
        <p:spPr>
          <a:xfrm>
            <a:off x="7999487" y="6043247"/>
            <a:ext cx="1335253" cy="543867"/>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Means of Payment</a:t>
            </a:r>
          </a:p>
        </p:txBody>
      </p:sp>
      <p:sp>
        <p:nvSpPr>
          <p:cNvPr id="10" name="CaixaDeTexto 9"/>
          <p:cNvSpPr txBox="1"/>
          <p:nvPr/>
        </p:nvSpPr>
        <p:spPr>
          <a:xfrm>
            <a:off x="9495783" y="6043248"/>
            <a:ext cx="1414416" cy="543867"/>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International Franchise</a:t>
            </a:r>
          </a:p>
        </p:txBody>
      </p:sp>
      <p:sp>
        <p:nvSpPr>
          <p:cNvPr id="11" name="CaixaDeTexto 10"/>
          <p:cNvSpPr txBox="1"/>
          <p:nvPr/>
        </p:nvSpPr>
        <p:spPr>
          <a:xfrm>
            <a:off x="6408194" y="6043247"/>
            <a:ext cx="1567540" cy="543867"/>
          </a:xfrm>
          <a:prstGeom prst="rect">
            <a:avLst/>
          </a:prstGeom>
          <a:noFill/>
        </p:spPr>
        <p:txBody>
          <a:bodyPr wrap="square" rtlCol="0">
            <a:spAutoFit/>
          </a:bodyPr>
          <a:lstStyle/>
          <a:p>
            <a:pPr algn="ctr"/>
            <a:r>
              <a:rPr lang="en-US" sz="1467" b="1" dirty="0">
                <a:solidFill>
                  <a:srgbClr val="01569D"/>
                </a:solidFill>
                <a:latin typeface="Arial" charset="0"/>
                <a:ea typeface="Arial" charset="0"/>
                <a:cs typeface="Arial" charset="0"/>
              </a:rPr>
              <a:t>Asset Management</a:t>
            </a:r>
          </a:p>
        </p:txBody>
      </p:sp>
      <p:cxnSp>
        <p:nvCxnSpPr>
          <p:cNvPr id="13" name="Conector Reto 12"/>
          <p:cNvCxnSpPr/>
          <p:nvPr/>
        </p:nvCxnSpPr>
        <p:spPr>
          <a:xfrm flipV="1">
            <a:off x="6462903" y="3208783"/>
            <a:ext cx="4128976" cy="8084"/>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15" name="Conector Reto 14"/>
          <p:cNvCxnSpPr/>
          <p:nvPr/>
        </p:nvCxnSpPr>
        <p:spPr>
          <a:xfrm>
            <a:off x="6462904" y="3891935"/>
            <a:ext cx="2359065"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a:off x="6702055" y="5271699"/>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19" name="Conector Reto 18"/>
          <p:cNvCxnSpPr/>
          <p:nvPr/>
        </p:nvCxnSpPr>
        <p:spPr>
          <a:xfrm>
            <a:off x="8132094" y="5271699"/>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a:off x="9644635" y="5271699"/>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a:off x="6634253" y="6653000"/>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22" name="Conector Reto 21"/>
          <p:cNvCxnSpPr/>
          <p:nvPr/>
        </p:nvCxnSpPr>
        <p:spPr>
          <a:xfrm>
            <a:off x="8108227" y="6653000"/>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23" name="Conector Reto 22"/>
          <p:cNvCxnSpPr/>
          <p:nvPr/>
        </p:nvCxnSpPr>
        <p:spPr>
          <a:xfrm>
            <a:off x="9620769" y="6653000"/>
            <a:ext cx="1069308"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pic>
        <p:nvPicPr>
          <p:cNvPr id="27" name="Imagem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460" y="2356572"/>
            <a:ext cx="980997" cy="980997"/>
          </a:xfrm>
          <a:prstGeom prst="rect">
            <a:avLst/>
          </a:prstGeom>
        </p:spPr>
      </p:pic>
      <p:pic>
        <p:nvPicPr>
          <p:cNvPr id="28" name="Imagem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462" y="3355996"/>
            <a:ext cx="810741" cy="810741"/>
          </a:xfrm>
          <a:prstGeom prst="rect">
            <a:avLst/>
          </a:prstGeom>
        </p:spPr>
      </p:pic>
      <p:pic>
        <p:nvPicPr>
          <p:cNvPr id="29" name="Imagem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1858" y="3982914"/>
            <a:ext cx="737037" cy="737037"/>
          </a:xfrm>
          <a:prstGeom prst="rect">
            <a:avLst/>
          </a:prstGeom>
        </p:spPr>
      </p:pic>
      <p:pic>
        <p:nvPicPr>
          <p:cNvPr id="30" name="Imagem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1048" y="4008500"/>
            <a:ext cx="670033" cy="670033"/>
          </a:xfrm>
          <a:prstGeom prst="rect">
            <a:avLst/>
          </a:prstGeom>
        </p:spPr>
      </p:pic>
      <p:pic>
        <p:nvPicPr>
          <p:cNvPr id="31" name="Imagem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813" y="4020697"/>
            <a:ext cx="670033" cy="670033"/>
          </a:xfrm>
          <a:prstGeom prst="rect">
            <a:avLst/>
          </a:prstGeom>
        </p:spPr>
      </p:pic>
      <p:pic>
        <p:nvPicPr>
          <p:cNvPr id="32" name="Imagem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6551" y="5217184"/>
            <a:ext cx="891816" cy="891816"/>
          </a:xfrm>
          <a:prstGeom prst="rect">
            <a:avLst/>
          </a:prstGeom>
        </p:spPr>
      </p:pic>
      <p:pic>
        <p:nvPicPr>
          <p:cNvPr id="33" name="Image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0379" y="5294306"/>
            <a:ext cx="810741" cy="810741"/>
          </a:xfrm>
          <a:prstGeom prst="rect">
            <a:avLst/>
          </a:prstGeom>
        </p:spPr>
      </p:pic>
      <p:pic>
        <p:nvPicPr>
          <p:cNvPr id="34" name="Imagem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5671" y="5472311"/>
            <a:ext cx="737037" cy="737037"/>
          </a:xfrm>
          <a:prstGeom prst="rect">
            <a:avLst/>
          </a:prstGeom>
        </p:spPr>
      </p:pic>
      <p:sp>
        <p:nvSpPr>
          <p:cNvPr id="26" name="Espaço Reservado para Número de Slide 1"/>
          <p:cNvSpPr txBox="1">
            <a:spLocks/>
          </p:cNvSpPr>
          <p:nvPr/>
        </p:nvSpPr>
        <p:spPr>
          <a:xfrm>
            <a:off x="11703362" y="6503593"/>
            <a:ext cx="488639" cy="260648"/>
          </a:xfrm>
          <a:prstGeom prst="rect">
            <a:avLst/>
          </a:prstGeom>
        </p:spPr>
        <p:txBody>
          <a:bodyPr/>
          <a:lstStyle>
            <a:defPPr>
              <a:defRPr lang="pt-BR"/>
            </a:defPPr>
            <a:lvl1pPr marL="0" algn="r" defTabSz="914400" rtl="0" eaLnBrk="1" latinLnBrk="0" hangingPunct="1">
              <a:defRPr sz="13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1124EB-EA16-4A50-9211-5BBA298B2ABD}" type="slidenum">
              <a:rPr lang="pt-BR" sz="1067">
                <a:solidFill>
                  <a:srgbClr val="004289"/>
                </a:solidFill>
              </a:rPr>
              <a:pPr/>
              <a:t>3</a:t>
            </a:fld>
            <a:endParaRPr lang="pt-BR" sz="1067" dirty="0">
              <a:solidFill>
                <a:srgbClr val="004289"/>
              </a:solidFill>
            </a:endParaRPr>
          </a:p>
        </p:txBody>
      </p:sp>
      <p:sp>
        <p:nvSpPr>
          <p:cNvPr id="35" name="CaixaDeTexto 34"/>
          <p:cNvSpPr txBox="1"/>
          <p:nvPr/>
        </p:nvSpPr>
        <p:spPr>
          <a:xfrm>
            <a:off x="6397131" y="306760"/>
            <a:ext cx="3129248" cy="379656"/>
          </a:xfrm>
          <a:prstGeom prst="rect">
            <a:avLst/>
          </a:prstGeom>
          <a:noFill/>
        </p:spPr>
        <p:txBody>
          <a:bodyPr wrap="square" rtlCol="0">
            <a:spAutoFit/>
          </a:bodyPr>
          <a:lstStyle/>
          <a:p>
            <a:r>
              <a:rPr lang="en-US" sz="1867" b="1" dirty="0">
                <a:solidFill>
                  <a:srgbClr val="01569D"/>
                </a:solidFill>
                <a:latin typeface="Arial" charset="0"/>
                <a:ea typeface="Arial" charset="0"/>
                <a:cs typeface="Arial" charset="0"/>
              </a:rPr>
              <a:t>Founded in 1808</a:t>
            </a:r>
          </a:p>
        </p:txBody>
      </p:sp>
      <p:sp>
        <p:nvSpPr>
          <p:cNvPr id="36" name="CaixaDeTexto 35"/>
          <p:cNvSpPr txBox="1"/>
          <p:nvPr/>
        </p:nvSpPr>
        <p:spPr>
          <a:xfrm>
            <a:off x="6426644" y="1205003"/>
            <a:ext cx="5765356" cy="338554"/>
          </a:xfrm>
          <a:prstGeom prst="rect">
            <a:avLst/>
          </a:prstGeom>
          <a:noFill/>
        </p:spPr>
        <p:txBody>
          <a:bodyPr wrap="square" rtlCol="0">
            <a:spAutoFit/>
          </a:bodyPr>
          <a:lstStyle/>
          <a:p>
            <a:r>
              <a:rPr lang="en-US" sz="1600" b="1" dirty="0">
                <a:solidFill>
                  <a:srgbClr val="01569D"/>
                </a:solidFill>
                <a:latin typeface="Arial" charset="0"/>
                <a:ea typeface="Arial" charset="0"/>
                <a:cs typeface="Arial" charset="0"/>
              </a:rPr>
              <a:t>54.4% </a:t>
            </a:r>
            <a:r>
              <a:rPr lang="en-US" sz="1600" b="1" dirty="0">
                <a:solidFill>
                  <a:schemeClr val="bg1">
                    <a:lumMod val="50000"/>
                  </a:schemeClr>
                </a:solidFill>
                <a:latin typeface="Arial" charset="0"/>
                <a:ea typeface="Arial" charset="0"/>
                <a:cs typeface="Arial" charset="0"/>
              </a:rPr>
              <a:t>controlled by the Federal Government</a:t>
            </a:r>
          </a:p>
        </p:txBody>
      </p:sp>
      <p:sp>
        <p:nvSpPr>
          <p:cNvPr id="37" name="CaixaDeTexto 36"/>
          <p:cNvSpPr txBox="1"/>
          <p:nvPr/>
        </p:nvSpPr>
        <p:spPr>
          <a:xfrm>
            <a:off x="6383074" y="1944725"/>
            <a:ext cx="5765356" cy="338554"/>
          </a:xfrm>
          <a:prstGeom prst="rect">
            <a:avLst/>
          </a:prstGeom>
          <a:noFill/>
        </p:spPr>
        <p:txBody>
          <a:bodyPr wrap="square" rtlCol="0">
            <a:spAutoFit/>
          </a:bodyPr>
          <a:lstStyle/>
          <a:p>
            <a:r>
              <a:rPr lang="en-US" sz="1600" b="1" dirty="0">
                <a:solidFill>
                  <a:srgbClr val="01569D"/>
                </a:solidFill>
                <a:latin typeface="Arial" charset="0"/>
                <a:ea typeface="Arial" charset="0"/>
                <a:cs typeface="Arial" charset="0"/>
              </a:rPr>
              <a:t>1</a:t>
            </a:r>
            <a:r>
              <a:rPr lang="en-US" sz="1600" b="1" baseline="30000" dirty="0">
                <a:solidFill>
                  <a:srgbClr val="01569D"/>
                </a:solidFill>
                <a:latin typeface="Arial" charset="0"/>
                <a:ea typeface="Arial" charset="0"/>
                <a:cs typeface="Arial" charset="0"/>
              </a:rPr>
              <a:t>st</a:t>
            </a:r>
            <a:r>
              <a:rPr lang="en-US" sz="1600" b="1" dirty="0">
                <a:solidFill>
                  <a:srgbClr val="01569D"/>
                </a:solidFill>
                <a:latin typeface="Arial" charset="0"/>
                <a:ea typeface="Arial" charset="0"/>
                <a:cs typeface="Arial" charset="0"/>
              </a:rPr>
              <a:t> company </a:t>
            </a:r>
            <a:r>
              <a:rPr lang="en-US" sz="1600" b="1" dirty="0">
                <a:solidFill>
                  <a:schemeClr val="bg1">
                    <a:lumMod val="50000"/>
                  </a:schemeClr>
                </a:solidFill>
                <a:latin typeface="Arial" charset="0"/>
                <a:ea typeface="Arial" charset="0"/>
                <a:cs typeface="Arial" charset="0"/>
              </a:rPr>
              <a:t>listed on the stock exchange in Brazil</a:t>
            </a:r>
          </a:p>
        </p:txBody>
      </p:sp>
      <p:cxnSp>
        <p:nvCxnSpPr>
          <p:cNvPr id="39" name="Conector Reto 24"/>
          <p:cNvCxnSpPr/>
          <p:nvPr/>
        </p:nvCxnSpPr>
        <p:spPr>
          <a:xfrm>
            <a:off x="6516823" y="717129"/>
            <a:ext cx="2021016"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40" name="Conector Reto 25"/>
          <p:cNvCxnSpPr/>
          <p:nvPr/>
        </p:nvCxnSpPr>
        <p:spPr>
          <a:xfrm>
            <a:off x="6502766" y="1561020"/>
            <a:ext cx="659027"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cxnSp>
        <p:nvCxnSpPr>
          <p:cNvPr id="41" name="Conector Reto 26"/>
          <p:cNvCxnSpPr/>
          <p:nvPr/>
        </p:nvCxnSpPr>
        <p:spPr>
          <a:xfrm>
            <a:off x="6502767" y="2325692"/>
            <a:ext cx="1120345" cy="0"/>
          </a:xfrm>
          <a:prstGeom prst="line">
            <a:avLst/>
          </a:prstGeom>
          <a:ln>
            <a:solidFill>
              <a:srgbClr val="FDEB00"/>
            </a:solidFill>
          </a:ln>
          <a:effectLst/>
        </p:spPr>
        <p:style>
          <a:lnRef idx="2">
            <a:schemeClr val="accent1"/>
          </a:lnRef>
          <a:fillRef idx="0">
            <a:schemeClr val="accent1"/>
          </a:fillRef>
          <a:effectRef idx="1">
            <a:schemeClr val="accent1"/>
          </a:effectRef>
          <a:fontRef idx="minor">
            <a:schemeClr val="tx1"/>
          </a:fontRef>
        </p:style>
      </p:cxnSp>
      <p:pic>
        <p:nvPicPr>
          <p:cNvPr id="43" name="Imagem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77911" y="46902"/>
            <a:ext cx="810741" cy="810741"/>
          </a:xfrm>
          <a:prstGeom prst="rect">
            <a:avLst/>
          </a:prstGeom>
        </p:spPr>
      </p:pic>
      <p:pic>
        <p:nvPicPr>
          <p:cNvPr id="44" name="Imagem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95397" y="568097"/>
            <a:ext cx="1187677" cy="1187677"/>
          </a:xfrm>
          <a:prstGeom prst="rect">
            <a:avLst/>
          </a:prstGeom>
        </p:spPr>
      </p:pic>
      <p:pic>
        <p:nvPicPr>
          <p:cNvPr id="45" name="Imagem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22876" y="1496834"/>
            <a:ext cx="892320" cy="892320"/>
          </a:xfrm>
          <a:prstGeom prst="rect">
            <a:avLst/>
          </a:prstGeom>
        </p:spPr>
      </p:pic>
    </p:spTree>
    <p:extLst>
      <p:ext uri="{BB962C8B-B14F-4D97-AF65-F5344CB8AC3E}">
        <p14:creationId xmlns:p14="http://schemas.microsoft.com/office/powerpoint/2010/main" val="2319993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97990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10682"/>
            <a:ext cx="12192000" cy="6847318"/>
          </a:xfrm>
          <a:prstGeom prst="rect">
            <a:avLst/>
          </a:prstGeom>
        </p:spPr>
      </p:pic>
    </p:spTree>
    <p:extLst>
      <p:ext uri="{BB962C8B-B14F-4D97-AF65-F5344CB8AC3E}">
        <p14:creationId xmlns:p14="http://schemas.microsoft.com/office/powerpoint/2010/main" val="26598085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753204" y="312608"/>
            <a:ext cx="8344903" cy="523220"/>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altLang="pt-BR" sz="2800" dirty="0" err="1">
                <a:solidFill>
                  <a:schemeClr val="tx1"/>
                </a:solidFill>
              </a:rPr>
              <a:t>Potential</a:t>
            </a:r>
            <a:r>
              <a:rPr lang="pt-BR" altLang="pt-BR" sz="2800" dirty="0">
                <a:solidFill>
                  <a:schemeClr val="tx1"/>
                </a:solidFill>
              </a:rPr>
              <a:t> of </a:t>
            </a:r>
            <a:r>
              <a:rPr lang="pt-BR" altLang="pt-BR" sz="2800" dirty="0" err="1">
                <a:solidFill>
                  <a:schemeClr val="tx1"/>
                </a:solidFill>
              </a:rPr>
              <a:t>Low</a:t>
            </a:r>
            <a:r>
              <a:rPr lang="pt-BR" altLang="pt-BR" sz="2800" dirty="0">
                <a:solidFill>
                  <a:schemeClr val="tx1"/>
                </a:solidFill>
              </a:rPr>
              <a:t> </a:t>
            </a:r>
            <a:r>
              <a:rPr lang="pt-BR" altLang="pt-BR" sz="2800" dirty="0" err="1">
                <a:solidFill>
                  <a:schemeClr val="tx1"/>
                </a:solidFill>
              </a:rPr>
              <a:t>Carbon</a:t>
            </a:r>
            <a:r>
              <a:rPr lang="pt-BR" altLang="pt-BR" sz="2800" dirty="0">
                <a:solidFill>
                  <a:schemeClr val="tx1"/>
                </a:solidFill>
              </a:rPr>
              <a:t> </a:t>
            </a:r>
            <a:r>
              <a:rPr lang="pt-BR" altLang="pt-BR" sz="2800" dirty="0" err="1">
                <a:solidFill>
                  <a:schemeClr val="tx1"/>
                </a:solidFill>
              </a:rPr>
              <a:t>Agriculture</a:t>
            </a:r>
            <a:r>
              <a:rPr lang="pt-BR" altLang="pt-BR" sz="2800" dirty="0">
                <a:solidFill>
                  <a:schemeClr val="tx1"/>
                </a:solidFill>
              </a:rPr>
              <a:t> in </a:t>
            </a:r>
            <a:r>
              <a:rPr lang="pt-BR" altLang="pt-BR" sz="2800" dirty="0" err="1" smtClean="0">
                <a:solidFill>
                  <a:schemeClr val="tx1"/>
                </a:solidFill>
              </a:rPr>
              <a:t>Brazil</a:t>
            </a:r>
            <a:endParaRPr lang="pt-BR" sz="2800" dirty="0">
              <a:solidFill>
                <a:schemeClr val="tx1"/>
              </a:solidFill>
            </a:endParaRPr>
          </a:p>
        </p:txBody>
      </p:sp>
      <p:pic>
        <p:nvPicPr>
          <p:cNvPr id="9" name="Imagem 8"/>
          <p:cNvPicPr>
            <a:picLocks noChangeAspect="1"/>
          </p:cNvPicPr>
          <p:nvPr/>
        </p:nvPicPr>
        <p:blipFill>
          <a:blip r:embed="rId3"/>
          <a:stretch>
            <a:fillRect/>
          </a:stretch>
        </p:blipFill>
        <p:spPr>
          <a:xfrm>
            <a:off x="10582076" y="474369"/>
            <a:ext cx="835224" cy="823031"/>
          </a:xfrm>
          <a:prstGeom prst="rect">
            <a:avLst/>
          </a:prstGeom>
        </p:spPr>
      </p:pic>
      <p:cxnSp>
        <p:nvCxnSpPr>
          <p:cNvPr id="43" name="Conector em Curva 42"/>
          <p:cNvCxnSpPr>
            <a:stCxn id="41" idx="6"/>
            <a:endCxn id="44" idx="2"/>
          </p:cNvCxnSpPr>
          <p:nvPr/>
        </p:nvCxnSpPr>
        <p:spPr>
          <a:xfrm flipV="1">
            <a:off x="1909094" y="1967626"/>
            <a:ext cx="681800" cy="750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8" name="Agrupar 77"/>
          <p:cNvGrpSpPr/>
          <p:nvPr/>
        </p:nvGrpSpPr>
        <p:grpSpPr>
          <a:xfrm>
            <a:off x="103031" y="1297400"/>
            <a:ext cx="4104641" cy="5502548"/>
            <a:chOff x="103031" y="1205783"/>
            <a:chExt cx="4139031" cy="5594166"/>
          </a:xfrm>
        </p:grpSpPr>
        <p:sp>
          <p:nvSpPr>
            <p:cNvPr id="16" name="Elipse 15"/>
            <p:cNvSpPr/>
            <p:nvPr/>
          </p:nvSpPr>
          <p:spPr>
            <a:xfrm>
              <a:off x="523635" y="4204953"/>
              <a:ext cx="1378040" cy="137803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Proposal </a:t>
              </a:r>
            </a:p>
            <a:p>
              <a:pPr algn="ctr"/>
              <a:r>
                <a:rPr lang="pt-BR" sz="1400" dirty="0" smtClean="0"/>
                <a:t>MAPA</a:t>
              </a:r>
            </a:p>
            <a:p>
              <a:pPr algn="ctr"/>
              <a:r>
                <a:rPr lang="pt-BR" sz="1400" dirty="0" smtClean="0"/>
                <a:t>2010-2020</a:t>
              </a:r>
              <a:endParaRPr lang="pt-BR" sz="1400" dirty="0"/>
            </a:p>
          </p:txBody>
        </p:sp>
        <p:cxnSp>
          <p:nvCxnSpPr>
            <p:cNvPr id="18" name="Conector em Curva 17"/>
            <p:cNvCxnSpPr>
              <a:stCxn id="16" idx="7"/>
              <a:endCxn id="23" idx="2"/>
            </p:cNvCxnSpPr>
            <p:nvPr/>
          </p:nvCxnSpPr>
          <p:spPr>
            <a:xfrm rot="5400000" flipH="1" flipV="1">
              <a:off x="1703521" y="3547029"/>
              <a:ext cx="856079"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em Curva 19"/>
            <p:cNvCxnSpPr>
              <a:stCxn id="16" idx="5"/>
              <a:endCxn id="25" idx="2"/>
            </p:cNvCxnSpPr>
            <p:nvPr/>
          </p:nvCxnSpPr>
          <p:spPr>
            <a:xfrm rot="16200000" flipH="1">
              <a:off x="1673315" y="5407733"/>
              <a:ext cx="916490"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em Curva 21"/>
            <p:cNvCxnSpPr>
              <a:stCxn id="16" idx="6"/>
              <a:endCxn id="24" idx="2"/>
            </p:cNvCxnSpPr>
            <p:nvPr/>
          </p:nvCxnSpPr>
          <p:spPr>
            <a:xfrm>
              <a:off x="1901675" y="4893973"/>
              <a:ext cx="661580" cy="436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Elipse 22"/>
            <p:cNvSpPr/>
            <p:nvPr/>
          </p:nvSpPr>
          <p:spPr>
            <a:xfrm>
              <a:off x="2563255" y="3048407"/>
              <a:ext cx="1102973" cy="10045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15 MM ha</a:t>
              </a:r>
              <a:endParaRPr lang="pt-BR" sz="1400" dirty="0"/>
            </a:p>
          </p:txBody>
        </p:sp>
        <p:sp>
          <p:nvSpPr>
            <p:cNvPr id="24" name="Elipse 23"/>
            <p:cNvSpPr/>
            <p:nvPr/>
          </p:nvSpPr>
          <p:spPr>
            <a:xfrm>
              <a:off x="2563255" y="4396063"/>
              <a:ext cx="1102973" cy="10045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101,7 MM tCO2e</a:t>
              </a:r>
            </a:p>
            <a:p>
              <a:pPr algn="ctr"/>
              <a:r>
                <a:rPr lang="pt-BR" sz="1400" dirty="0" err="1" smtClean="0"/>
                <a:t>year</a:t>
              </a:r>
              <a:endParaRPr lang="pt-BR" sz="1400" dirty="0"/>
            </a:p>
          </p:txBody>
        </p:sp>
        <p:sp>
          <p:nvSpPr>
            <p:cNvPr id="25" name="Elipse 24"/>
            <p:cNvSpPr/>
            <p:nvPr/>
          </p:nvSpPr>
          <p:spPr>
            <a:xfrm>
              <a:off x="2563255" y="5795397"/>
              <a:ext cx="1102973" cy="10045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R$ 60 bi</a:t>
              </a:r>
              <a:endParaRPr lang="pt-BR" sz="1400" dirty="0"/>
            </a:p>
          </p:txBody>
        </p:sp>
        <p:sp>
          <p:nvSpPr>
            <p:cNvPr id="33" name="CaixaDeTexto 32"/>
            <p:cNvSpPr txBox="1"/>
            <p:nvPr/>
          </p:nvSpPr>
          <p:spPr>
            <a:xfrm>
              <a:off x="2429173" y="2694144"/>
              <a:ext cx="1535677" cy="375481"/>
            </a:xfrm>
            <a:prstGeom prst="rect">
              <a:avLst/>
            </a:prstGeom>
            <a:noFill/>
          </p:spPr>
          <p:txBody>
            <a:bodyPr wrap="none" rtlCol="0">
              <a:spAutoFit/>
            </a:bodyPr>
            <a:lstStyle/>
            <a:p>
              <a:r>
                <a:rPr lang="pt-BR" dirty="0" smtClean="0"/>
                <a:t>TARGET MAPA</a:t>
              </a:r>
              <a:endParaRPr lang="pt-BR" dirty="0"/>
            </a:p>
          </p:txBody>
        </p:sp>
        <p:sp>
          <p:nvSpPr>
            <p:cNvPr id="34" name="CaixaDeTexto 33"/>
            <p:cNvSpPr txBox="1"/>
            <p:nvPr/>
          </p:nvSpPr>
          <p:spPr>
            <a:xfrm>
              <a:off x="1924226" y="4106370"/>
              <a:ext cx="2317836" cy="375481"/>
            </a:xfrm>
            <a:prstGeom prst="rect">
              <a:avLst/>
            </a:prstGeom>
            <a:noFill/>
          </p:spPr>
          <p:txBody>
            <a:bodyPr wrap="none" rtlCol="0">
              <a:spAutoFit/>
            </a:bodyPr>
            <a:lstStyle/>
            <a:p>
              <a:r>
                <a:rPr lang="pt-BR" dirty="0" smtClean="0"/>
                <a:t>EMISSION REDUCTION</a:t>
              </a:r>
              <a:endParaRPr lang="pt-BR" dirty="0"/>
            </a:p>
          </p:txBody>
        </p:sp>
        <p:sp>
          <p:nvSpPr>
            <p:cNvPr id="35" name="CaixaDeTexto 34"/>
            <p:cNvSpPr txBox="1"/>
            <p:nvPr/>
          </p:nvSpPr>
          <p:spPr>
            <a:xfrm>
              <a:off x="2482286" y="5507977"/>
              <a:ext cx="1315325" cy="375481"/>
            </a:xfrm>
            <a:prstGeom prst="rect">
              <a:avLst/>
            </a:prstGeom>
            <a:noFill/>
          </p:spPr>
          <p:txBody>
            <a:bodyPr wrap="none" rtlCol="0">
              <a:spAutoFit/>
            </a:bodyPr>
            <a:lstStyle/>
            <a:p>
              <a:r>
                <a:rPr lang="pt-BR" dirty="0" smtClean="0"/>
                <a:t>TOTAL COST</a:t>
              </a:r>
              <a:endParaRPr lang="pt-BR" dirty="0"/>
            </a:p>
          </p:txBody>
        </p:sp>
        <p:sp>
          <p:nvSpPr>
            <p:cNvPr id="41" name="Elipse 40"/>
            <p:cNvSpPr/>
            <p:nvPr/>
          </p:nvSpPr>
          <p:spPr>
            <a:xfrm>
              <a:off x="103031" y="1205783"/>
              <a:ext cx="1821195" cy="137803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a:t>PASTURE RECOVERY</a:t>
              </a:r>
            </a:p>
          </p:txBody>
        </p:sp>
        <p:sp>
          <p:nvSpPr>
            <p:cNvPr id="44" name="Elipse 43"/>
            <p:cNvSpPr/>
            <p:nvPr/>
          </p:nvSpPr>
          <p:spPr>
            <a:xfrm>
              <a:off x="2611738" y="1384892"/>
              <a:ext cx="1102973" cy="10045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400" dirty="0" smtClean="0"/>
                <a:t>40 MM ha</a:t>
              </a:r>
              <a:endParaRPr lang="pt-BR" sz="1400" dirty="0"/>
            </a:p>
          </p:txBody>
        </p:sp>
      </p:grpSp>
      <p:grpSp>
        <p:nvGrpSpPr>
          <p:cNvPr id="80" name="Agrupar 79"/>
          <p:cNvGrpSpPr/>
          <p:nvPr/>
        </p:nvGrpSpPr>
        <p:grpSpPr>
          <a:xfrm>
            <a:off x="4067586" y="1406353"/>
            <a:ext cx="4112782" cy="5417205"/>
            <a:chOff x="4260770" y="1229393"/>
            <a:chExt cx="4128630" cy="5594166"/>
          </a:xfrm>
        </p:grpSpPr>
        <p:sp>
          <p:nvSpPr>
            <p:cNvPr id="50" name="Elipse 49"/>
            <p:cNvSpPr/>
            <p:nvPr/>
          </p:nvSpPr>
          <p:spPr>
            <a:xfrm>
              <a:off x="4681374" y="4228563"/>
              <a:ext cx="1378040" cy="137803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Proposal</a:t>
              </a:r>
            </a:p>
            <a:p>
              <a:pPr algn="ctr"/>
              <a:r>
                <a:rPr lang="pt-BR" sz="1400" dirty="0" smtClean="0">
                  <a:solidFill>
                    <a:schemeClr val="tx1"/>
                  </a:solidFill>
                </a:rPr>
                <a:t>MAPA</a:t>
              </a:r>
            </a:p>
            <a:p>
              <a:pPr algn="ctr"/>
              <a:r>
                <a:rPr lang="pt-BR" sz="1400" dirty="0" smtClean="0">
                  <a:solidFill>
                    <a:schemeClr val="tx1"/>
                  </a:solidFill>
                </a:rPr>
                <a:t>2010-2020</a:t>
              </a:r>
              <a:endParaRPr lang="pt-BR" sz="1400" dirty="0">
                <a:solidFill>
                  <a:schemeClr val="tx1"/>
                </a:solidFill>
              </a:endParaRPr>
            </a:p>
          </p:txBody>
        </p:sp>
        <p:cxnSp>
          <p:nvCxnSpPr>
            <p:cNvPr id="51" name="Conector em Curva 50"/>
            <p:cNvCxnSpPr>
              <a:stCxn id="50" idx="7"/>
              <a:endCxn id="54" idx="2"/>
            </p:cNvCxnSpPr>
            <p:nvPr/>
          </p:nvCxnSpPr>
          <p:spPr>
            <a:xfrm rot="5400000" flipH="1" flipV="1">
              <a:off x="5861260" y="3570639"/>
              <a:ext cx="856079"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ector em Curva 51"/>
            <p:cNvCxnSpPr>
              <a:stCxn id="50" idx="5"/>
              <a:endCxn id="56" idx="2"/>
            </p:cNvCxnSpPr>
            <p:nvPr/>
          </p:nvCxnSpPr>
          <p:spPr>
            <a:xfrm rot="16200000" flipH="1">
              <a:off x="5831054" y="5431343"/>
              <a:ext cx="916490"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ector em Curva 52"/>
            <p:cNvCxnSpPr>
              <a:stCxn id="50" idx="6"/>
              <a:endCxn id="55" idx="2"/>
            </p:cNvCxnSpPr>
            <p:nvPr/>
          </p:nvCxnSpPr>
          <p:spPr>
            <a:xfrm>
              <a:off x="6059414" y="4917583"/>
              <a:ext cx="661580" cy="436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Elipse 53"/>
            <p:cNvSpPr/>
            <p:nvPr/>
          </p:nvSpPr>
          <p:spPr>
            <a:xfrm>
              <a:off x="6720994" y="3072017"/>
              <a:ext cx="1102973" cy="100455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8 MM ha</a:t>
              </a:r>
              <a:endParaRPr lang="pt-BR" sz="1400" dirty="0">
                <a:solidFill>
                  <a:schemeClr val="tx1"/>
                </a:solidFill>
              </a:endParaRPr>
            </a:p>
          </p:txBody>
        </p:sp>
        <p:sp>
          <p:nvSpPr>
            <p:cNvPr id="55" name="Elipse 54"/>
            <p:cNvSpPr/>
            <p:nvPr/>
          </p:nvSpPr>
          <p:spPr>
            <a:xfrm>
              <a:off x="6720994" y="4419673"/>
              <a:ext cx="1102973" cy="100455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14,6 MM tCO2e</a:t>
              </a:r>
            </a:p>
            <a:p>
              <a:pPr algn="ctr"/>
              <a:r>
                <a:rPr lang="pt-BR" sz="1400" dirty="0" err="1" smtClean="0">
                  <a:solidFill>
                    <a:schemeClr val="tx1"/>
                  </a:solidFill>
                </a:rPr>
                <a:t>year</a:t>
              </a:r>
              <a:endParaRPr lang="pt-BR" sz="1400" dirty="0">
                <a:solidFill>
                  <a:schemeClr val="tx1"/>
                </a:solidFill>
              </a:endParaRPr>
            </a:p>
          </p:txBody>
        </p:sp>
        <p:sp>
          <p:nvSpPr>
            <p:cNvPr id="56" name="Elipse 55"/>
            <p:cNvSpPr/>
            <p:nvPr/>
          </p:nvSpPr>
          <p:spPr>
            <a:xfrm>
              <a:off x="6720994" y="5819007"/>
              <a:ext cx="1102973" cy="100455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R$ 12 bi</a:t>
              </a:r>
              <a:endParaRPr lang="pt-BR" sz="1400" dirty="0">
                <a:solidFill>
                  <a:schemeClr val="tx1"/>
                </a:solidFill>
              </a:endParaRPr>
            </a:p>
          </p:txBody>
        </p:sp>
        <p:sp>
          <p:nvSpPr>
            <p:cNvPr id="57" name="CaixaDeTexto 56"/>
            <p:cNvSpPr txBox="1"/>
            <p:nvPr/>
          </p:nvSpPr>
          <p:spPr>
            <a:xfrm>
              <a:off x="6586912" y="2717754"/>
              <a:ext cx="1528786" cy="381397"/>
            </a:xfrm>
            <a:prstGeom prst="rect">
              <a:avLst/>
            </a:prstGeom>
            <a:noFill/>
          </p:spPr>
          <p:txBody>
            <a:bodyPr wrap="none" rtlCol="0">
              <a:spAutoFit/>
            </a:bodyPr>
            <a:lstStyle/>
            <a:p>
              <a:r>
                <a:rPr lang="pt-BR" dirty="0" smtClean="0"/>
                <a:t>TARGET MAPA</a:t>
              </a:r>
              <a:endParaRPr lang="pt-BR" dirty="0"/>
            </a:p>
          </p:txBody>
        </p:sp>
        <p:sp>
          <p:nvSpPr>
            <p:cNvPr id="58" name="CaixaDeTexto 57"/>
            <p:cNvSpPr txBox="1"/>
            <p:nvPr/>
          </p:nvSpPr>
          <p:spPr>
            <a:xfrm>
              <a:off x="6081965" y="4129980"/>
              <a:ext cx="2307435" cy="381397"/>
            </a:xfrm>
            <a:prstGeom prst="rect">
              <a:avLst/>
            </a:prstGeom>
            <a:noFill/>
          </p:spPr>
          <p:txBody>
            <a:bodyPr wrap="none" rtlCol="0">
              <a:spAutoFit/>
            </a:bodyPr>
            <a:lstStyle/>
            <a:p>
              <a:r>
                <a:rPr lang="pt-BR" dirty="0" smtClean="0"/>
                <a:t>EMISSION REDUCTION</a:t>
              </a:r>
              <a:endParaRPr lang="pt-BR" dirty="0"/>
            </a:p>
          </p:txBody>
        </p:sp>
        <p:sp>
          <p:nvSpPr>
            <p:cNvPr id="59" name="CaixaDeTexto 58"/>
            <p:cNvSpPr txBox="1"/>
            <p:nvPr/>
          </p:nvSpPr>
          <p:spPr>
            <a:xfrm>
              <a:off x="6573443" y="5496906"/>
              <a:ext cx="1309422" cy="381397"/>
            </a:xfrm>
            <a:prstGeom prst="rect">
              <a:avLst/>
            </a:prstGeom>
            <a:noFill/>
          </p:spPr>
          <p:txBody>
            <a:bodyPr wrap="square" rtlCol="0">
              <a:spAutoFit/>
            </a:bodyPr>
            <a:lstStyle/>
            <a:p>
              <a:r>
                <a:rPr lang="pt-BR" dirty="0" smtClean="0"/>
                <a:t>TOTAL COST</a:t>
              </a:r>
              <a:endParaRPr lang="pt-BR" dirty="0"/>
            </a:p>
          </p:txBody>
        </p:sp>
        <p:sp>
          <p:nvSpPr>
            <p:cNvPr id="60" name="Elipse 59"/>
            <p:cNvSpPr/>
            <p:nvPr/>
          </p:nvSpPr>
          <p:spPr>
            <a:xfrm>
              <a:off x="4260770" y="1229393"/>
              <a:ext cx="1821195" cy="137803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NO TILLAGE</a:t>
              </a:r>
              <a:endParaRPr lang="pt-BR" sz="1400" dirty="0">
                <a:solidFill>
                  <a:schemeClr val="tx1"/>
                </a:solidFill>
              </a:endParaRPr>
            </a:p>
          </p:txBody>
        </p:sp>
        <p:sp>
          <p:nvSpPr>
            <p:cNvPr id="61" name="Elipse 60"/>
            <p:cNvSpPr/>
            <p:nvPr/>
          </p:nvSpPr>
          <p:spPr>
            <a:xfrm>
              <a:off x="6769477" y="1408502"/>
              <a:ext cx="1102973" cy="100455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400" dirty="0" smtClean="0">
                  <a:solidFill>
                    <a:schemeClr val="tx1"/>
                  </a:solidFill>
                </a:rPr>
                <a:t>25 MM ha</a:t>
              </a:r>
              <a:endParaRPr lang="pt-BR" sz="1400" dirty="0">
                <a:solidFill>
                  <a:schemeClr val="tx1"/>
                </a:solidFill>
              </a:endParaRPr>
            </a:p>
          </p:txBody>
        </p:sp>
        <p:cxnSp>
          <p:nvCxnSpPr>
            <p:cNvPr id="62" name="Conector em Curva 61"/>
            <p:cNvCxnSpPr/>
            <p:nvPr/>
          </p:nvCxnSpPr>
          <p:spPr>
            <a:xfrm flipV="1">
              <a:off x="6059414" y="1884167"/>
              <a:ext cx="693745" cy="160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3" name="CaixaDeTexto 72"/>
          <p:cNvSpPr txBox="1"/>
          <p:nvPr/>
        </p:nvSpPr>
        <p:spPr>
          <a:xfrm>
            <a:off x="10309034" y="5502528"/>
            <a:ext cx="1304396" cy="369332"/>
          </a:xfrm>
          <a:prstGeom prst="rect">
            <a:avLst/>
          </a:prstGeom>
          <a:noFill/>
        </p:spPr>
        <p:txBody>
          <a:bodyPr wrap="none" rtlCol="0">
            <a:spAutoFit/>
          </a:bodyPr>
          <a:lstStyle/>
          <a:p>
            <a:r>
              <a:rPr lang="pt-BR" dirty="0" smtClean="0"/>
              <a:t>TOTAL COST</a:t>
            </a:r>
            <a:endParaRPr lang="pt-BR" dirty="0"/>
          </a:p>
        </p:txBody>
      </p:sp>
      <p:grpSp>
        <p:nvGrpSpPr>
          <p:cNvPr id="81" name="Agrupar 80"/>
          <p:cNvGrpSpPr/>
          <p:nvPr/>
        </p:nvGrpSpPr>
        <p:grpSpPr>
          <a:xfrm>
            <a:off x="7960196" y="1406353"/>
            <a:ext cx="4113318" cy="5415058"/>
            <a:chOff x="8341233" y="1227245"/>
            <a:chExt cx="4127949" cy="5594166"/>
          </a:xfrm>
        </p:grpSpPr>
        <p:sp>
          <p:nvSpPr>
            <p:cNvPr id="64" name="Elipse 63"/>
            <p:cNvSpPr/>
            <p:nvPr/>
          </p:nvSpPr>
          <p:spPr>
            <a:xfrm>
              <a:off x="8761837" y="4226415"/>
              <a:ext cx="1378040" cy="1378039"/>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Proposal </a:t>
              </a:r>
            </a:p>
            <a:p>
              <a:pPr algn="ctr"/>
              <a:r>
                <a:rPr lang="pt-BR" sz="1400" dirty="0" smtClean="0"/>
                <a:t>MAPA</a:t>
              </a:r>
            </a:p>
            <a:p>
              <a:pPr algn="ctr"/>
              <a:r>
                <a:rPr lang="pt-BR" sz="1400" dirty="0" smtClean="0"/>
                <a:t>2010-2020</a:t>
              </a:r>
              <a:endParaRPr lang="pt-BR" sz="1400" dirty="0"/>
            </a:p>
          </p:txBody>
        </p:sp>
        <p:cxnSp>
          <p:nvCxnSpPr>
            <p:cNvPr id="65" name="Conector em Curva 64"/>
            <p:cNvCxnSpPr>
              <a:stCxn id="64" idx="7"/>
              <a:endCxn id="68" idx="2"/>
            </p:cNvCxnSpPr>
            <p:nvPr/>
          </p:nvCxnSpPr>
          <p:spPr>
            <a:xfrm rot="5400000" flipH="1" flipV="1">
              <a:off x="9941723" y="3568491"/>
              <a:ext cx="856079"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ector em Curva 65"/>
            <p:cNvCxnSpPr>
              <a:stCxn id="64" idx="5"/>
              <a:endCxn id="70" idx="2"/>
            </p:cNvCxnSpPr>
            <p:nvPr/>
          </p:nvCxnSpPr>
          <p:spPr>
            <a:xfrm rot="16200000" flipH="1">
              <a:off x="9911517" y="5429195"/>
              <a:ext cx="916490" cy="863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ector em Curva 66"/>
            <p:cNvCxnSpPr>
              <a:stCxn id="64" idx="6"/>
              <a:endCxn id="69" idx="2"/>
            </p:cNvCxnSpPr>
            <p:nvPr/>
          </p:nvCxnSpPr>
          <p:spPr>
            <a:xfrm>
              <a:off x="10139877" y="4915435"/>
              <a:ext cx="661580" cy="436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Elipse 67"/>
            <p:cNvSpPr/>
            <p:nvPr/>
          </p:nvSpPr>
          <p:spPr>
            <a:xfrm>
              <a:off x="10801457" y="3069869"/>
              <a:ext cx="1102973" cy="100455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4 MM ha</a:t>
              </a:r>
              <a:endParaRPr lang="pt-BR" sz="1400" dirty="0"/>
            </a:p>
          </p:txBody>
        </p:sp>
        <p:sp>
          <p:nvSpPr>
            <p:cNvPr id="69" name="Elipse 68"/>
            <p:cNvSpPr/>
            <p:nvPr/>
          </p:nvSpPr>
          <p:spPr>
            <a:xfrm>
              <a:off x="10801457" y="4417525"/>
              <a:ext cx="1102973" cy="100455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27,1 MM tCO2e</a:t>
              </a:r>
            </a:p>
            <a:p>
              <a:pPr algn="ctr"/>
              <a:r>
                <a:rPr lang="pt-BR" sz="1400" dirty="0" err="1" smtClean="0"/>
                <a:t>year</a:t>
              </a:r>
              <a:endParaRPr lang="pt-BR" sz="1400" dirty="0"/>
            </a:p>
          </p:txBody>
        </p:sp>
        <p:sp>
          <p:nvSpPr>
            <p:cNvPr id="70" name="Elipse 69"/>
            <p:cNvSpPr/>
            <p:nvPr/>
          </p:nvSpPr>
          <p:spPr>
            <a:xfrm>
              <a:off x="10801457" y="5816859"/>
              <a:ext cx="1102973" cy="100455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R$ 18 bi</a:t>
              </a:r>
              <a:endParaRPr lang="pt-BR" sz="1400" dirty="0"/>
            </a:p>
          </p:txBody>
        </p:sp>
        <p:sp>
          <p:nvSpPr>
            <p:cNvPr id="71" name="CaixaDeTexto 70"/>
            <p:cNvSpPr txBox="1"/>
            <p:nvPr/>
          </p:nvSpPr>
          <p:spPr>
            <a:xfrm>
              <a:off x="10667375" y="2715605"/>
              <a:ext cx="1528334" cy="381548"/>
            </a:xfrm>
            <a:prstGeom prst="rect">
              <a:avLst/>
            </a:prstGeom>
            <a:noFill/>
          </p:spPr>
          <p:txBody>
            <a:bodyPr wrap="none" rtlCol="0">
              <a:spAutoFit/>
            </a:bodyPr>
            <a:lstStyle/>
            <a:p>
              <a:r>
                <a:rPr lang="pt-BR" dirty="0" smtClean="0"/>
                <a:t>TARGET MAPA</a:t>
              </a:r>
              <a:endParaRPr lang="pt-BR" dirty="0"/>
            </a:p>
          </p:txBody>
        </p:sp>
        <p:sp>
          <p:nvSpPr>
            <p:cNvPr id="72" name="CaixaDeTexto 71"/>
            <p:cNvSpPr txBox="1"/>
            <p:nvPr/>
          </p:nvSpPr>
          <p:spPr>
            <a:xfrm>
              <a:off x="10162428" y="4127832"/>
              <a:ext cx="2306754" cy="381548"/>
            </a:xfrm>
            <a:prstGeom prst="rect">
              <a:avLst/>
            </a:prstGeom>
            <a:noFill/>
          </p:spPr>
          <p:txBody>
            <a:bodyPr wrap="none" rtlCol="0">
              <a:spAutoFit/>
            </a:bodyPr>
            <a:lstStyle/>
            <a:p>
              <a:r>
                <a:rPr lang="pt-BR" dirty="0" smtClean="0"/>
                <a:t>EMISSION REDUCTION</a:t>
              </a:r>
              <a:endParaRPr lang="pt-BR" dirty="0"/>
            </a:p>
          </p:txBody>
        </p:sp>
        <p:sp>
          <p:nvSpPr>
            <p:cNvPr id="74" name="Elipse 73"/>
            <p:cNvSpPr/>
            <p:nvPr/>
          </p:nvSpPr>
          <p:spPr>
            <a:xfrm>
              <a:off x="8341233" y="1227245"/>
              <a:ext cx="1821195" cy="1378039"/>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a:t>INTEGRATION</a:t>
              </a:r>
            </a:p>
            <a:p>
              <a:pPr algn="ctr"/>
              <a:r>
                <a:rPr lang="pt-BR" sz="1400" dirty="0"/>
                <a:t>AGRICULTURE</a:t>
              </a:r>
            </a:p>
            <a:p>
              <a:pPr algn="ctr"/>
              <a:r>
                <a:rPr lang="pt-BR" sz="1400" dirty="0"/>
                <a:t>LIVESTOCK</a:t>
              </a:r>
            </a:p>
            <a:p>
              <a:pPr algn="ctr"/>
              <a:r>
                <a:rPr lang="pt-BR" sz="1400" dirty="0"/>
                <a:t>FOREST</a:t>
              </a:r>
            </a:p>
          </p:txBody>
        </p:sp>
        <p:sp>
          <p:nvSpPr>
            <p:cNvPr id="75" name="Elipse 74"/>
            <p:cNvSpPr/>
            <p:nvPr/>
          </p:nvSpPr>
          <p:spPr>
            <a:xfrm>
              <a:off x="10849940" y="1406354"/>
              <a:ext cx="1102973" cy="100455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smtClean="0"/>
                <a:t>2 MM ha</a:t>
              </a:r>
              <a:endParaRPr lang="pt-BR" sz="1400" dirty="0"/>
            </a:p>
          </p:txBody>
        </p:sp>
        <p:cxnSp>
          <p:nvCxnSpPr>
            <p:cNvPr id="76" name="Conector em Curva 75"/>
            <p:cNvCxnSpPr/>
            <p:nvPr/>
          </p:nvCxnSpPr>
          <p:spPr>
            <a:xfrm flipV="1">
              <a:off x="10139877" y="1882019"/>
              <a:ext cx="693745" cy="160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2" name="CaixaDeTexto 81"/>
          <p:cNvSpPr txBox="1"/>
          <p:nvPr/>
        </p:nvSpPr>
        <p:spPr>
          <a:xfrm>
            <a:off x="0" y="6430616"/>
            <a:ext cx="1974515" cy="307777"/>
          </a:xfrm>
          <a:prstGeom prst="rect">
            <a:avLst/>
          </a:prstGeom>
          <a:noFill/>
        </p:spPr>
        <p:txBody>
          <a:bodyPr wrap="none" rtlCol="0">
            <a:spAutoFit/>
          </a:bodyPr>
          <a:lstStyle/>
          <a:p>
            <a:r>
              <a:rPr lang="pt-BR" sz="1400" dirty="0" smtClean="0"/>
              <a:t>Fonte: Adaptado SAE/PR</a:t>
            </a:r>
            <a:endParaRPr lang="pt-BR" sz="1400" dirty="0"/>
          </a:p>
        </p:txBody>
      </p:sp>
    </p:spTree>
    <p:extLst>
      <p:ext uri="{BB962C8B-B14F-4D97-AF65-F5344CB8AC3E}">
        <p14:creationId xmlns:p14="http://schemas.microsoft.com/office/powerpoint/2010/main" val="1273685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662454" y="1831946"/>
            <a:ext cx="2495811" cy="584775"/>
          </a:xfrm>
          <a:prstGeom prst="rect">
            <a:avLst/>
          </a:prstGeom>
          <a:noFill/>
        </p:spPr>
        <p:txBody>
          <a:bodyPr wrap="none" rtlCol="0">
            <a:spAutoFit/>
          </a:bodyPr>
          <a:lstStyle/>
          <a:p>
            <a:r>
              <a:rPr lang="pt-BR" sz="3200" b="1" dirty="0" smtClean="0"/>
              <a:t>Legal Reserve</a:t>
            </a:r>
            <a:endParaRPr lang="pt-BR" sz="3200" b="1" dirty="0"/>
          </a:p>
        </p:txBody>
      </p:sp>
      <p:sp>
        <p:nvSpPr>
          <p:cNvPr id="6" name="Chave esquerda 5"/>
          <p:cNvSpPr/>
          <p:nvPr/>
        </p:nvSpPr>
        <p:spPr>
          <a:xfrm rot="5400000">
            <a:off x="2899926" y="914707"/>
            <a:ext cx="407698" cy="357326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 name="CaixaDeTexto 7"/>
          <p:cNvSpPr txBox="1"/>
          <p:nvPr/>
        </p:nvSpPr>
        <p:spPr>
          <a:xfrm>
            <a:off x="1270314" y="3023008"/>
            <a:ext cx="3620094" cy="923330"/>
          </a:xfrm>
          <a:prstGeom prst="rect">
            <a:avLst/>
          </a:prstGeom>
          <a:noFill/>
        </p:spPr>
        <p:txBody>
          <a:bodyPr wrap="none" rtlCol="0">
            <a:spAutoFit/>
          </a:bodyPr>
          <a:lstStyle/>
          <a:p>
            <a:r>
              <a:rPr lang="en-US" dirty="0"/>
              <a:t>80% Forestry in the </a:t>
            </a:r>
            <a:r>
              <a:rPr lang="en-US" dirty="0" err="1" smtClean="0"/>
              <a:t>Bioma</a:t>
            </a:r>
            <a:r>
              <a:rPr lang="en-US" dirty="0" smtClean="0"/>
              <a:t> Amazonia</a:t>
            </a:r>
            <a:endParaRPr lang="en-US" dirty="0"/>
          </a:p>
          <a:p>
            <a:r>
              <a:rPr lang="en-US" dirty="0"/>
              <a:t>35% Closed in the Legal </a:t>
            </a:r>
            <a:r>
              <a:rPr lang="en-US" dirty="0" smtClean="0"/>
              <a:t>Amazonia</a:t>
            </a:r>
            <a:endParaRPr lang="en-US" dirty="0"/>
          </a:p>
          <a:p>
            <a:r>
              <a:rPr lang="en-US" dirty="0"/>
              <a:t>20% Other areas</a:t>
            </a:r>
            <a:r>
              <a:rPr lang="pt-BR" dirty="0" smtClean="0"/>
              <a:t>            </a:t>
            </a:r>
            <a:endParaRPr lang="pt-BR" dirty="0"/>
          </a:p>
        </p:txBody>
      </p:sp>
      <p:sp>
        <p:nvSpPr>
          <p:cNvPr id="10" name="CaixaDeTexto 9"/>
          <p:cNvSpPr txBox="1"/>
          <p:nvPr/>
        </p:nvSpPr>
        <p:spPr>
          <a:xfrm>
            <a:off x="5244782" y="1645702"/>
            <a:ext cx="2990965" cy="5262979"/>
          </a:xfrm>
          <a:prstGeom prst="rect">
            <a:avLst/>
          </a:prstGeom>
          <a:noFill/>
        </p:spPr>
        <p:txBody>
          <a:bodyPr wrap="square" rtlCol="0">
            <a:spAutoFit/>
          </a:bodyPr>
          <a:lstStyle/>
          <a:p>
            <a:pPr marL="285750" indent="-285750">
              <a:buFont typeface="Wingdings" pitchFamily="2" charset="2"/>
              <a:buChar char="q"/>
            </a:pPr>
            <a:r>
              <a:rPr lang="en-US" sz="2800" dirty="0"/>
              <a:t>Loss of agricultural income;</a:t>
            </a:r>
          </a:p>
          <a:p>
            <a:pPr marL="285750" indent="-285750">
              <a:buFont typeface="Wingdings" pitchFamily="2" charset="2"/>
              <a:buChar char="q"/>
            </a:pPr>
            <a:r>
              <a:rPr lang="en-US" sz="2800" dirty="0"/>
              <a:t>High cost for </a:t>
            </a:r>
            <a:r>
              <a:rPr lang="en-US" sz="2800" dirty="0" err="1"/>
              <a:t>recompor</a:t>
            </a:r>
            <a:r>
              <a:rPr lang="en-US" sz="2800" dirty="0"/>
              <a:t>;</a:t>
            </a:r>
          </a:p>
          <a:p>
            <a:pPr marL="285750" indent="-285750">
              <a:buFont typeface="Wingdings" pitchFamily="2" charset="2"/>
              <a:buChar char="q"/>
            </a:pPr>
            <a:r>
              <a:rPr lang="en-US" sz="2800" dirty="0"/>
              <a:t>Compounding with natives does not generate income;</a:t>
            </a:r>
          </a:p>
          <a:p>
            <a:pPr marL="285750" indent="-285750">
              <a:buFont typeface="Wingdings" pitchFamily="2" charset="2"/>
              <a:buChar char="q"/>
            </a:pPr>
            <a:r>
              <a:rPr lang="en-US" sz="2800" dirty="0"/>
              <a:t>Inexistence Chain Forest Recovery.</a:t>
            </a:r>
            <a:endParaRPr lang="pt-BR" sz="2800" dirty="0"/>
          </a:p>
        </p:txBody>
      </p:sp>
      <p:sp>
        <p:nvSpPr>
          <p:cNvPr id="11" name="Chave direita 10"/>
          <p:cNvSpPr/>
          <p:nvPr/>
        </p:nvSpPr>
        <p:spPr>
          <a:xfrm rot="5400000">
            <a:off x="2844503" y="2477705"/>
            <a:ext cx="518544" cy="357326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2" name="CaixaDeTexto 11"/>
          <p:cNvSpPr txBox="1"/>
          <p:nvPr/>
        </p:nvSpPr>
        <p:spPr>
          <a:xfrm>
            <a:off x="1018328" y="4709462"/>
            <a:ext cx="3949992" cy="181588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pt-BR" sz="2800" b="1" dirty="0" err="1" smtClean="0"/>
              <a:t>Potential</a:t>
            </a:r>
            <a:r>
              <a:rPr lang="pt-BR" sz="2800" b="1" dirty="0" smtClean="0"/>
              <a:t>: 16/18 </a:t>
            </a:r>
            <a:r>
              <a:rPr lang="pt-BR" sz="2800" b="1" dirty="0" err="1" smtClean="0"/>
              <a:t>millions</a:t>
            </a:r>
            <a:endParaRPr lang="pt-BR" sz="2800" b="1" dirty="0" smtClean="0"/>
          </a:p>
          <a:p>
            <a:pPr algn="ctr"/>
            <a:r>
              <a:rPr lang="pt-BR" sz="2800" b="1" dirty="0" smtClean="0"/>
              <a:t>Hectares</a:t>
            </a:r>
          </a:p>
          <a:p>
            <a:pPr algn="ctr"/>
            <a:endParaRPr lang="pt-BR" sz="2800" b="1" dirty="0"/>
          </a:p>
          <a:p>
            <a:pPr algn="ctr"/>
            <a:r>
              <a:rPr lang="pt-BR" sz="2800" b="1" dirty="0" smtClean="0"/>
              <a:t>Total </a:t>
            </a:r>
            <a:r>
              <a:rPr lang="pt-BR" sz="2800" b="1" dirty="0" err="1" smtClean="0"/>
              <a:t>Cost</a:t>
            </a:r>
            <a:r>
              <a:rPr lang="pt-BR" sz="2800" b="1" dirty="0" smtClean="0"/>
              <a:t>: R$ 80 </a:t>
            </a:r>
            <a:r>
              <a:rPr lang="pt-BR" sz="2800" b="1" dirty="0" err="1" smtClean="0"/>
              <a:t>billions</a:t>
            </a:r>
            <a:endParaRPr lang="pt-BR" sz="2800" b="1" dirty="0"/>
          </a:p>
        </p:txBody>
      </p:sp>
      <p:cxnSp>
        <p:nvCxnSpPr>
          <p:cNvPr id="14" name="Conector reto 13"/>
          <p:cNvCxnSpPr/>
          <p:nvPr/>
        </p:nvCxnSpPr>
        <p:spPr>
          <a:xfrm flipH="1">
            <a:off x="5071482" y="1196752"/>
            <a:ext cx="16406" cy="5328592"/>
          </a:xfrm>
          <a:prstGeom prst="line">
            <a:avLst/>
          </a:prstGeom>
          <a:ln cmpd="sng">
            <a:prstDash val="dash"/>
          </a:ln>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a:off x="8313022" y="1214756"/>
            <a:ext cx="0" cy="5310589"/>
          </a:xfrm>
          <a:prstGeom prst="line">
            <a:avLst/>
          </a:prstGeom>
          <a:ln cmpd="sng">
            <a:prstDash val="dash"/>
          </a:ln>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5082622" y="993036"/>
            <a:ext cx="3372390" cy="584775"/>
          </a:xfrm>
          <a:prstGeom prst="rect">
            <a:avLst/>
          </a:prstGeom>
          <a:noFill/>
        </p:spPr>
        <p:txBody>
          <a:bodyPr wrap="square" rtlCol="0">
            <a:spAutoFit/>
          </a:bodyPr>
          <a:lstStyle/>
          <a:p>
            <a:r>
              <a:rPr lang="pt-BR" sz="3200" b="1" dirty="0" err="1"/>
              <a:t>Current</a:t>
            </a:r>
            <a:r>
              <a:rPr lang="pt-BR" sz="3200" b="1" dirty="0"/>
              <a:t> </a:t>
            </a:r>
            <a:r>
              <a:rPr lang="pt-BR" sz="3200" b="1" dirty="0" err="1"/>
              <a:t>Paradigm</a:t>
            </a:r>
            <a:endParaRPr lang="pt-BR" sz="3200" b="1" dirty="0"/>
          </a:p>
        </p:txBody>
      </p:sp>
      <p:graphicFrame>
        <p:nvGraphicFramePr>
          <p:cNvPr id="21" name="Diagrama 20"/>
          <p:cNvGraphicFramePr/>
          <p:nvPr>
            <p:extLst>
              <p:ext uri="{D42A27DB-BD31-4B8C-83A1-F6EECF244321}">
                <p14:modId xmlns:p14="http://schemas.microsoft.com/office/powerpoint/2010/main" val="3000466755"/>
              </p:ext>
            </p:extLst>
          </p:nvPr>
        </p:nvGraphicFramePr>
        <p:xfrm>
          <a:off x="9033671" y="2468238"/>
          <a:ext cx="2504485" cy="2346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CaixaDeTexto 17"/>
          <p:cNvSpPr txBox="1"/>
          <p:nvPr/>
        </p:nvSpPr>
        <p:spPr>
          <a:xfrm>
            <a:off x="1880681" y="402735"/>
            <a:ext cx="8344903" cy="523220"/>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chemeClr val="tx1"/>
                </a:solidFill>
              </a:rPr>
              <a:t>Potential of Forest Recovery in Brazil</a:t>
            </a:r>
            <a:endParaRPr lang="pt-BR" sz="2800" dirty="0">
              <a:solidFill>
                <a:schemeClr val="tx1"/>
              </a:solidFill>
            </a:endParaRPr>
          </a:p>
        </p:txBody>
      </p:sp>
      <p:pic>
        <p:nvPicPr>
          <p:cNvPr id="19" name="Imagem 18"/>
          <p:cNvPicPr>
            <a:picLocks noChangeAspect="1"/>
          </p:cNvPicPr>
          <p:nvPr/>
        </p:nvPicPr>
        <p:blipFill>
          <a:blip r:embed="rId8"/>
          <a:stretch>
            <a:fillRect/>
          </a:stretch>
        </p:blipFill>
        <p:spPr>
          <a:xfrm>
            <a:off x="10582076" y="474369"/>
            <a:ext cx="835224" cy="823031"/>
          </a:xfrm>
          <a:prstGeom prst="rect">
            <a:avLst/>
          </a:prstGeom>
        </p:spPr>
      </p:pic>
    </p:spTree>
    <p:extLst>
      <p:ext uri="{BB962C8B-B14F-4D97-AF65-F5344CB8AC3E}">
        <p14:creationId xmlns:p14="http://schemas.microsoft.com/office/powerpoint/2010/main" val="3854992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31820" y="3628428"/>
            <a:ext cx="4884123" cy="1015663"/>
          </a:xfrm>
          <a:prstGeom prst="rect">
            <a:avLst/>
          </a:prstGeom>
          <a:noFill/>
        </p:spPr>
        <p:txBody>
          <a:bodyPr wrap="square" rtlCol="0">
            <a:spAutoFit/>
          </a:bodyPr>
          <a:lstStyle/>
          <a:p>
            <a:r>
              <a:rPr lang="pt-BR" sz="3600" b="1" dirty="0" smtClean="0"/>
              <a:t>Recovery   </a:t>
            </a:r>
            <a:r>
              <a:rPr lang="pt-BR" sz="2400" b="1" dirty="0"/>
              <a:t> </a:t>
            </a:r>
            <a:r>
              <a:rPr lang="pt-BR" sz="2400" b="1" dirty="0" smtClean="0"/>
              <a:t>50% Native</a:t>
            </a:r>
          </a:p>
          <a:p>
            <a:r>
              <a:rPr lang="pt-BR" sz="2400" b="1" dirty="0"/>
              <a:t> </a:t>
            </a:r>
            <a:r>
              <a:rPr lang="pt-BR" sz="2400" b="1" dirty="0" smtClean="0"/>
              <a:t>                              50% </a:t>
            </a:r>
            <a:r>
              <a:rPr lang="pt-BR" sz="2400" b="1" dirty="0" err="1" smtClean="0"/>
              <a:t>Exotic</a:t>
            </a:r>
            <a:endParaRPr lang="pt-BR" sz="2400" b="1" dirty="0"/>
          </a:p>
        </p:txBody>
      </p:sp>
      <p:sp>
        <p:nvSpPr>
          <p:cNvPr id="5" name="CaixaDeTexto 4"/>
          <p:cNvSpPr txBox="1"/>
          <p:nvPr/>
        </p:nvSpPr>
        <p:spPr>
          <a:xfrm>
            <a:off x="447730" y="1466972"/>
            <a:ext cx="3549835" cy="646331"/>
          </a:xfrm>
          <a:prstGeom prst="rect">
            <a:avLst/>
          </a:prstGeom>
          <a:noFill/>
        </p:spPr>
        <p:txBody>
          <a:bodyPr wrap="square" rtlCol="0">
            <a:spAutoFit/>
          </a:bodyPr>
          <a:lstStyle/>
          <a:p>
            <a:r>
              <a:rPr lang="pt-BR" sz="3600" b="1" u="sng" dirty="0"/>
              <a:t>New Forest </a:t>
            </a:r>
            <a:r>
              <a:rPr lang="pt-BR" sz="3600" b="1" u="sng" dirty="0" err="1"/>
              <a:t>Code</a:t>
            </a:r>
            <a:endParaRPr lang="pt-BR" sz="3600" b="1" u="sng" dirty="0"/>
          </a:p>
        </p:txBody>
      </p:sp>
      <p:sp>
        <p:nvSpPr>
          <p:cNvPr id="6" name="Chave esquerda 5"/>
          <p:cNvSpPr/>
          <p:nvPr/>
        </p:nvSpPr>
        <p:spPr>
          <a:xfrm>
            <a:off x="2392920" y="3706137"/>
            <a:ext cx="176167" cy="9669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have esquerda 6"/>
          <p:cNvSpPr/>
          <p:nvPr/>
        </p:nvSpPr>
        <p:spPr>
          <a:xfrm>
            <a:off x="4264153" y="2214207"/>
            <a:ext cx="589316" cy="392210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 name="CaixaDeTexto 9"/>
          <p:cNvSpPr txBox="1"/>
          <p:nvPr/>
        </p:nvSpPr>
        <p:spPr>
          <a:xfrm>
            <a:off x="4853469" y="2214206"/>
            <a:ext cx="3928773" cy="3539430"/>
          </a:xfrm>
          <a:prstGeom prst="rect">
            <a:avLst/>
          </a:prstGeom>
          <a:noFill/>
        </p:spPr>
        <p:txBody>
          <a:bodyPr wrap="square" rtlCol="0">
            <a:spAutoFit/>
          </a:bodyPr>
          <a:lstStyle/>
          <a:p>
            <a:pPr marL="457200" indent="-457200">
              <a:buFont typeface="Wingdings" pitchFamily="2" charset="2"/>
              <a:buChar char="q"/>
            </a:pPr>
            <a:r>
              <a:rPr lang="en-US" sz="3200" dirty="0"/>
              <a:t>Identifies models and technical guidelines;</a:t>
            </a:r>
            <a:endParaRPr lang="pt-BR" sz="3200" dirty="0"/>
          </a:p>
          <a:p>
            <a:pPr marL="457200" indent="-457200">
              <a:buFont typeface="Wingdings" pitchFamily="2" charset="2"/>
              <a:buChar char="q"/>
            </a:pPr>
            <a:r>
              <a:rPr lang="en-US" sz="3200" dirty="0"/>
              <a:t>Evaluates the economic-financial viability of the models.</a:t>
            </a:r>
            <a:endParaRPr lang="pt-BR" sz="3200" dirty="0"/>
          </a:p>
        </p:txBody>
      </p:sp>
      <p:sp>
        <p:nvSpPr>
          <p:cNvPr id="12" name="CaixaDeTexto 11"/>
          <p:cNvSpPr txBox="1"/>
          <p:nvPr/>
        </p:nvSpPr>
        <p:spPr>
          <a:xfrm>
            <a:off x="1867429" y="546731"/>
            <a:ext cx="8344903" cy="523220"/>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chemeClr val="tx1"/>
                </a:solidFill>
              </a:rPr>
              <a:t>Potential of Forest Recovery in Brazil</a:t>
            </a:r>
            <a:endParaRPr lang="pt-BR" sz="2800" dirty="0">
              <a:solidFill>
                <a:schemeClr val="tx1"/>
              </a:solidFill>
            </a:endParaRPr>
          </a:p>
        </p:txBody>
      </p:sp>
      <p:pic>
        <p:nvPicPr>
          <p:cNvPr id="13" name="Imagem 12"/>
          <p:cNvPicPr>
            <a:picLocks noChangeAspect="1"/>
          </p:cNvPicPr>
          <p:nvPr/>
        </p:nvPicPr>
        <p:blipFill>
          <a:blip r:embed="rId3"/>
          <a:stretch>
            <a:fillRect/>
          </a:stretch>
        </p:blipFill>
        <p:spPr>
          <a:xfrm>
            <a:off x="10582076" y="474369"/>
            <a:ext cx="835224" cy="823031"/>
          </a:xfrm>
          <a:prstGeom prst="rect">
            <a:avLst/>
          </a:prstGeom>
        </p:spPr>
      </p:pic>
      <p:pic>
        <p:nvPicPr>
          <p:cNvPr id="2" name="Imagem 1"/>
          <p:cNvPicPr>
            <a:picLocks noChangeAspect="1"/>
          </p:cNvPicPr>
          <p:nvPr/>
        </p:nvPicPr>
        <p:blipFill>
          <a:blip r:embed="rId4"/>
          <a:stretch>
            <a:fillRect/>
          </a:stretch>
        </p:blipFill>
        <p:spPr>
          <a:xfrm>
            <a:off x="8782242" y="2214206"/>
            <a:ext cx="3110919" cy="3844109"/>
          </a:xfrm>
          <a:prstGeom prst="rect">
            <a:avLst/>
          </a:prstGeom>
        </p:spPr>
      </p:pic>
    </p:spTree>
    <p:extLst>
      <p:ext uri="{BB962C8B-B14F-4D97-AF65-F5344CB8AC3E}">
        <p14:creationId xmlns:p14="http://schemas.microsoft.com/office/powerpoint/2010/main" val="1736188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566366378"/>
              </p:ext>
            </p:extLst>
          </p:nvPr>
        </p:nvGraphicFramePr>
        <p:xfrm>
          <a:off x="1764871" y="698644"/>
          <a:ext cx="9146283" cy="5645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m 1"/>
          <p:cNvPicPr>
            <a:picLocks noChangeAspect="1"/>
          </p:cNvPicPr>
          <p:nvPr/>
        </p:nvPicPr>
        <p:blipFill>
          <a:blip r:embed="rId8"/>
          <a:stretch>
            <a:fillRect/>
          </a:stretch>
        </p:blipFill>
        <p:spPr>
          <a:xfrm>
            <a:off x="10911154" y="287128"/>
            <a:ext cx="835224" cy="823031"/>
          </a:xfrm>
          <a:prstGeom prst="rect">
            <a:avLst/>
          </a:prstGeom>
        </p:spPr>
      </p:pic>
      <p:sp>
        <p:nvSpPr>
          <p:cNvPr id="4" name="CaixaDeTexto 3"/>
          <p:cNvSpPr txBox="1"/>
          <p:nvPr/>
        </p:nvSpPr>
        <p:spPr>
          <a:xfrm>
            <a:off x="355307" y="287128"/>
            <a:ext cx="4693211" cy="2554545"/>
          </a:xfrm>
          <a:prstGeom prst="rect">
            <a:avLst/>
          </a:prstGeom>
          <a:noFill/>
          <a:ln w="19050">
            <a:noFill/>
          </a:ln>
        </p:spPr>
        <p:txBody>
          <a:bodyPr wrap="square" rtlCol="0">
            <a:spAutoFit/>
          </a:bodyPr>
          <a:lstStyle/>
          <a:p>
            <a:r>
              <a:rPr lang="en-US" sz="4000" b="1" dirty="0">
                <a:ln w="28575">
                  <a:noFill/>
                </a:ln>
                <a:latin typeface="Arial" panose="020B0604020202020204" pitchFamily="34" charset="0"/>
                <a:cs typeface="Arial" panose="020B0604020202020204" pitchFamily="34" charset="0"/>
              </a:rPr>
              <a:t>Innovative Instruments in the Agroforestry Sector</a:t>
            </a:r>
            <a:endParaRPr lang="pt-BR" sz="4000" b="1" dirty="0">
              <a:ln w="28575">
                <a:no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2949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1441</TotalTime>
  <Words>2190</Words>
  <Application>Microsoft Office PowerPoint</Application>
  <PresentationFormat>Widescreen</PresentationFormat>
  <Paragraphs>374</Paragraphs>
  <Slides>21</Slides>
  <Notes>21</Notes>
  <HiddenSlides>0</HiddenSlides>
  <MMClips>0</MMClips>
  <ScaleCrop>false</ScaleCrop>
  <HeadingPairs>
    <vt:vector size="8" baseType="variant">
      <vt:variant>
        <vt:lpstr>Fontes usadas</vt:lpstr>
      </vt:variant>
      <vt:variant>
        <vt:i4>7</vt:i4>
      </vt:variant>
      <vt:variant>
        <vt:lpstr>Tema</vt:lpstr>
      </vt:variant>
      <vt:variant>
        <vt:i4>1</vt:i4>
      </vt:variant>
      <vt:variant>
        <vt:lpstr>Servidores OLE inseridos</vt:lpstr>
      </vt:variant>
      <vt:variant>
        <vt:i4>1</vt:i4>
      </vt:variant>
      <vt:variant>
        <vt:lpstr>Títulos de slides</vt:lpstr>
      </vt:variant>
      <vt:variant>
        <vt:i4>21</vt:i4>
      </vt:variant>
    </vt:vector>
  </HeadingPairs>
  <TitlesOfParts>
    <vt:vector size="30" baseType="lpstr">
      <vt:lpstr>Arial Unicode MS</vt:lpstr>
      <vt:lpstr>Aharoni</vt:lpstr>
      <vt:lpstr>Arial</vt:lpstr>
      <vt:lpstr>Arial Black</vt:lpstr>
      <vt:lpstr>Calibri</vt:lpstr>
      <vt:lpstr>Calibri Light</vt:lpstr>
      <vt:lpstr>Wingdings</vt:lpstr>
      <vt:lpstr>Tema do Office</vt:lpstr>
      <vt:lpstr>Slide do think-cell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GREEN ECONOMY FUND</vt:lpstr>
      <vt:lpstr>Apresentação do PowerPoint</vt:lpstr>
      <vt:lpstr>Apresentação do PowerPoint</vt:lpstr>
      <vt:lpstr>Mercado Interno </vt:lpstr>
      <vt:lpstr>Apresentação do PowerPoint</vt:lpstr>
      <vt:lpstr>Apresentação do PowerPoint</vt:lpstr>
    </vt:vector>
  </TitlesOfParts>
  <Company>BANCO DO BRASIL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Jorge Andre Gildi dos Santos</dc:creator>
  <cp:lastModifiedBy>Adm</cp:lastModifiedBy>
  <cp:revision>148</cp:revision>
  <cp:lastPrinted>2018-05-25T20:14:20Z</cp:lastPrinted>
  <dcterms:created xsi:type="dcterms:W3CDTF">2018-05-15T17:56:21Z</dcterms:created>
  <dcterms:modified xsi:type="dcterms:W3CDTF">2018-05-29T14:53:51Z</dcterms:modified>
</cp:coreProperties>
</file>