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1" r:id="rId3"/>
    <p:sldId id="257" r:id="rId4"/>
    <p:sldId id="262" r:id="rId5"/>
    <p:sldId id="276" r:id="rId6"/>
    <p:sldId id="277" r:id="rId7"/>
    <p:sldId id="271" r:id="rId8"/>
    <p:sldId id="274" r:id="rId9"/>
    <p:sldId id="275" r:id="rId10"/>
  </p:sldIdLst>
  <p:sldSz cx="9144000" cy="5143500" type="screen16x9"/>
  <p:notesSz cx="6858000" cy="92202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68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4538"/>
    <a:srgbClr val="9C0F30"/>
    <a:srgbClr val="EFC102"/>
    <a:srgbClr val="008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16" autoAdjust="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768" y="78"/>
      </p:cViewPr>
      <p:guideLst>
        <p:guide orient="horz" pos="2368"/>
        <p:guide pos="290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B20946-FCF3-489A-A6F0-3FD7AC9181DE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A8616469-2A3E-4B5B-9476-DDB2A7FA24A3}">
      <dgm:prSet phldrT="[Texto]"/>
      <dgm:spPr>
        <a:xfrm>
          <a:off x="0" y="713161"/>
          <a:ext cx="7560840" cy="1099558"/>
        </a:xfrm>
        <a:prstGeom prst="rightArrow">
          <a:avLst>
            <a:gd name="adj1" fmla="val 50000"/>
            <a:gd name="adj2" fmla="val 50000"/>
          </a:avLst>
        </a:prstGeom>
        <a:solidFill>
          <a:srgbClr val="4D514F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C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Identificación del Portafolio </a:t>
          </a:r>
          <a:endParaRPr lang="es-C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DC9AECF-7FED-4118-B61C-E0999833EC3B}" type="parTrans" cxnId="{6706BE1E-FF18-43DA-B52F-DCF2DC80BB54}">
      <dgm:prSet/>
      <dgm:spPr/>
      <dgm:t>
        <a:bodyPr/>
        <a:lstStyle/>
        <a:p>
          <a:endParaRPr lang="es-CO"/>
        </a:p>
      </dgm:t>
    </dgm:pt>
    <dgm:pt modelId="{F919A916-FE2E-46FC-837A-A3CCAF9E89BF}" type="sibTrans" cxnId="{6706BE1E-FF18-43DA-B52F-DCF2DC80BB54}">
      <dgm:prSet/>
      <dgm:spPr/>
      <dgm:t>
        <a:bodyPr/>
        <a:lstStyle/>
        <a:p>
          <a:endParaRPr lang="es-CO"/>
        </a:p>
      </dgm:t>
    </dgm:pt>
    <dgm:pt modelId="{3C031E6A-E0E0-4975-893F-1147306630FD}">
      <dgm:prSet phldrT="[Texto]"/>
      <dgm:spPr>
        <a:xfrm>
          <a:off x="0" y="1559659"/>
          <a:ext cx="1397394" cy="2018965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D514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/>
          <a:r>
            <a:rPr lang="es-CO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* Evaluación de la capacidad y estrategia  ambiental y social del emisor.</a:t>
          </a:r>
        </a:p>
        <a:p>
          <a:pPr algn="l"/>
          <a:r>
            <a:rPr lang="es-CO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* Evaluación y clasificación del portafolio verde y social potencial del emisor.</a:t>
          </a:r>
        </a:p>
      </dgm:t>
    </dgm:pt>
    <dgm:pt modelId="{814FF3B4-91BC-4942-AEFB-9034A2184C54}" type="parTrans" cxnId="{C051E2F2-527B-4940-B6EB-BF34528A269B}">
      <dgm:prSet/>
      <dgm:spPr/>
      <dgm:t>
        <a:bodyPr/>
        <a:lstStyle/>
        <a:p>
          <a:endParaRPr lang="es-CO"/>
        </a:p>
      </dgm:t>
    </dgm:pt>
    <dgm:pt modelId="{B4FF34DC-2052-4FAB-ADAC-DE7121C4C26B}" type="sibTrans" cxnId="{C051E2F2-527B-4940-B6EB-BF34528A269B}">
      <dgm:prSet/>
      <dgm:spPr/>
      <dgm:t>
        <a:bodyPr/>
        <a:lstStyle/>
        <a:p>
          <a:endParaRPr lang="es-CO"/>
        </a:p>
      </dgm:t>
    </dgm:pt>
    <dgm:pt modelId="{ACBC5AC0-6720-41D3-967C-846E1CE93FEA}">
      <dgm:prSet phldrT="[Texto]"/>
      <dgm:spPr>
        <a:xfrm>
          <a:off x="1397243" y="1079821"/>
          <a:ext cx="6163596" cy="1099558"/>
        </a:xfrm>
        <a:prstGeom prst="rightArrow">
          <a:avLst>
            <a:gd name="adj1" fmla="val 50000"/>
            <a:gd name="adj2" fmla="val 50000"/>
          </a:avLst>
        </a:prstGeom>
        <a:solidFill>
          <a:srgbClr val="4D514F">
            <a:hueOff val="-1590083"/>
            <a:satOff val="22460"/>
            <a:lumOff val="568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C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Estructuración del Bono “Framework” </a:t>
          </a:r>
          <a:endParaRPr lang="es-C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0239859-0DB4-4424-B847-8AE7A6A2DE40}" type="parTrans" cxnId="{8C1FF584-A014-4A07-87EE-C2F551589D6E}">
      <dgm:prSet/>
      <dgm:spPr/>
      <dgm:t>
        <a:bodyPr/>
        <a:lstStyle/>
        <a:p>
          <a:endParaRPr lang="es-CO"/>
        </a:p>
      </dgm:t>
    </dgm:pt>
    <dgm:pt modelId="{F213F2EB-9A55-48C3-AF88-9C648C248E98}" type="sibTrans" cxnId="{8C1FF584-A014-4A07-87EE-C2F551589D6E}">
      <dgm:prSet/>
      <dgm:spPr/>
      <dgm:t>
        <a:bodyPr/>
        <a:lstStyle/>
        <a:p>
          <a:endParaRPr lang="es-CO"/>
        </a:p>
      </dgm:t>
    </dgm:pt>
    <dgm:pt modelId="{B6E206B5-F827-4FE4-9B4C-8E4D8C9003ED}">
      <dgm:prSet phldrT="[Texto]"/>
      <dgm:spPr>
        <a:xfrm>
          <a:off x="2794486" y="1446482"/>
          <a:ext cx="4766353" cy="1099558"/>
        </a:xfrm>
        <a:prstGeom prst="rightArrow">
          <a:avLst>
            <a:gd name="adj1" fmla="val 50000"/>
            <a:gd name="adj2" fmla="val 50000"/>
          </a:avLst>
        </a:prstGeom>
        <a:solidFill>
          <a:srgbClr val="4D514F">
            <a:hueOff val="-3180166"/>
            <a:satOff val="44921"/>
            <a:lumOff val="11372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C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Segunda Opinión “Certificación” </a:t>
          </a:r>
          <a:endParaRPr lang="es-C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FE51ECA-E42E-4927-AA84-08BD1C783AEA}" type="parTrans" cxnId="{60114340-BCB3-4AA9-9D2A-45A01442C413}">
      <dgm:prSet/>
      <dgm:spPr/>
      <dgm:t>
        <a:bodyPr/>
        <a:lstStyle/>
        <a:p>
          <a:endParaRPr lang="es-CO"/>
        </a:p>
      </dgm:t>
    </dgm:pt>
    <dgm:pt modelId="{4AD01195-7D7F-4DF8-9161-E3704088BE5F}" type="sibTrans" cxnId="{60114340-BCB3-4AA9-9D2A-45A01442C413}">
      <dgm:prSet/>
      <dgm:spPr/>
      <dgm:t>
        <a:bodyPr/>
        <a:lstStyle/>
        <a:p>
          <a:endParaRPr lang="es-CO"/>
        </a:p>
      </dgm:t>
    </dgm:pt>
    <dgm:pt modelId="{A5B31377-82A5-426B-8FE3-2236BF067D14}">
      <dgm:prSet phldrT="[Texto]"/>
      <dgm:spPr>
        <a:xfrm>
          <a:off x="1397243" y="1926320"/>
          <a:ext cx="1397394" cy="2018965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D514F">
              <a:hueOff val="-2120111"/>
              <a:satOff val="29947"/>
              <a:lumOff val="7582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CO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* Definición metodología de certificación a ser aplicada (GBP/SBP). </a:t>
          </a:r>
        </a:p>
        <a:p>
          <a:r>
            <a:rPr lang="es-CO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* Definición del pipeline y monto a emitir.</a:t>
          </a:r>
        </a:p>
        <a:p>
          <a:r>
            <a:rPr lang="es-CO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* Definición del uso de los recursos.</a:t>
          </a:r>
        </a:p>
        <a:p>
          <a:r>
            <a:rPr lang="es-CO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* Definición del sistema de reporte.</a:t>
          </a:r>
        </a:p>
      </dgm:t>
    </dgm:pt>
    <dgm:pt modelId="{6F32B9D9-F016-4509-ADDF-73008FB7151E}" type="parTrans" cxnId="{389873C2-4CB4-4D9A-B988-CF0F9BABD69E}">
      <dgm:prSet/>
      <dgm:spPr/>
      <dgm:t>
        <a:bodyPr/>
        <a:lstStyle/>
        <a:p>
          <a:endParaRPr lang="es-CO"/>
        </a:p>
      </dgm:t>
    </dgm:pt>
    <dgm:pt modelId="{65035515-2AED-4E5D-BD8B-8E75FFA30798}" type="sibTrans" cxnId="{389873C2-4CB4-4D9A-B988-CF0F9BABD69E}">
      <dgm:prSet/>
      <dgm:spPr/>
      <dgm:t>
        <a:bodyPr/>
        <a:lstStyle/>
        <a:p>
          <a:endParaRPr lang="es-CO"/>
        </a:p>
      </dgm:t>
    </dgm:pt>
    <dgm:pt modelId="{44B5DB03-9FEE-497C-B4B5-CAE70C77AAC1}">
      <dgm:prSet phldrT="[Texto]"/>
      <dgm:spPr>
        <a:xfrm>
          <a:off x="4192485" y="1813143"/>
          <a:ext cx="3368354" cy="1099558"/>
        </a:xfrm>
        <a:prstGeom prst="rightArrow">
          <a:avLst>
            <a:gd name="adj1" fmla="val 50000"/>
            <a:gd name="adj2" fmla="val 50000"/>
          </a:avLst>
        </a:prstGeom>
        <a:solidFill>
          <a:srgbClr val="4D514F">
            <a:hueOff val="-4770249"/>
            <a:satOff val="67381"/>
            <a:lumOff val="17059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C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Roadshow </a:t>
          </a:r>
          <a:endParaRPr lang="es-C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D73DB5E-0E71-47DB-A820-FE09D5B6F929}" type="parTrans" cxnId="{76655539-9876-4678-980E-B525BAB64E41}">
      <dgm:prSet/>
      <dgm:spPr/>
      <dgm:t>
        <a:bodyPr/>
        <a:lstStyle/>
        <a:p>
          <a:endParaRPr lang="es-CO"/>
        </a:p>
      </dgm:t>
    </dgm:pt>
    <dgm:pt modelId="{F8FF3605-015B-45AE-9152-A087290A2CCC}" type="sibTrans" cxnId="{76655539-9876-4678-980E-B525BAB64E41}">
      <dgm:prSet/>
      <dgm:spPr/>
      <dgm:t>
        <a:bodyPr/>
        <a:lstStyle/>
        <a:p>
          <a:endParaRPr lang="es-CO"/>
        </a:p>
      </dgm:t>
    </dgm:pt>
    <dgm:pt modelId="{31DAFB1D-65F7-44C5-BCA1-C331FB059A64}">
      <dgm:prSet phldrT="[Texto]"/>
      <dgm:spPr>
        <a:xfrm>
          <a:off x="2794486" y="2292981"/>
          <a:ext cx="1397394" cy="2018965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D514F">
              <a:hueOff val="-4240222"/>
              <a:satOff val="59894"/>
              <a:lumOff val="15163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CO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* Revisión y aprobación por parte de un agente certificador reconocido acerca del portafolio de proyectos elegibles, estrategia ambiental, social, uso de los recursos y mecanismos de reporte. </a:t>
          </a:r>
          <a:endParaRPr lang="es-CO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A8EC98F8-255D-45B7-9834-AB873F5C6122}" type="parTrans" cxnId="{0ABCF712-1A9E-4B61-9412-A604DBAC9EF2}">
      <dgm:prSet/>
      <dgm:spPr/>
      <dgm:t>
        <a:bodyPr/>
        <a:lstStyle/>
        <a:p>
          <a:endParaRPr lang="es-CO"/>
        </a:p>
      </dgm:t>
    </dgm:pt>
    <dgm:pt modelId="{36260A20-C006-4374-B13D-88348D60E7A0}" type="sibTrans" cxnId="{0ABCF712-1A9E-4B61-9412-A604DBAC9EF2}">
      <dgm:prSet/>
      <dgm:spPr/>
      <dgm:t>
        <a:bodyPr/>
        <a:lstStyle/>
        <a:p>
          <a:endParaRPr lang="es-CO"/>
        </a:p>
      </dgm:t>
    </dgm:pt>
    <dgm:pt modelId="{21553C8F-2448-46C6-B3E7-BAF068D895DA}">
      <dgm:prSet phldrT="[Texto]"/>
      <dgm:spPr>
        <a:xfrm>
          <a:off x="4192485" y="2659641"/>
          <a:ext cx="1397394" cy="2018965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D514F">
              <a:hueOff val="-6360332"/>
              <a:satOff val="89841"/>
              <a:lumOff val="22745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CO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* Mercadeo y presentación a inversionistas potenciales sobre la emisión.</a:t>
          </a:r>
          <a:endParaRPr lang="es-CO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A600553E-6738-40C3-9AB1-24FDF7AA30B2}" type="parTrans" cxnId="{54F31D0F-6DED-452E-82AE-24432596ECF3}">
      <dgm:prSet/>
      <dgm:spPr/>
      <dgm:t>
        <a:bodyPr/>
        <a:lstStyle/>
        <a:p>
          <a:endParaRPr lang="es-CO"/>
        </a:p>
      </dgm:t>
    </dgm:pt>
    <dgm:pt modelId="{12B187B2-8E70-4DB5-B02A-674537E950F8}" type="sibTrans" cxnId="{54F31D0F-6DED-452E-82AE-24432596ECF3}">
      <dgm:prSet/>
      <dgm:spPr/>
      <dgm:t>
        <a:bodyPr/>
        <a:lstStyle/>
        <a:p>
          <a:endParaRPr lang="es-CO"/>
        </a:p>
      </dgm:t>
    </dgm:pt>
    <dgm:pt modelId="{7FD3A07E-28B2-495C-B9E5-B6C6A3776525}">
      <dgm:prSet phldrT="[Texto]"/>
      <dgm:spPr>
        <a:xfrm>
          <a:off x="5589729" y="2179803"/>
          <a:ext cx="1971110" cy="1099558"/>
        </a:xfrm>
        <a:prstGeom prst="rightArrow">
          <a:avLst>
            <a:gd name="adj1" fmla="val 50000"/>
            <a:gd name="adj2" fmla="val 50000"/>
          </a:avLst>
        </a:prstGeom>
        <a:solidFill>
          <a:srgbClr val="4D514F">
            <a:hueOff val="-6360332"/>
            <a:satOff val="89841"/>
            <a:lumOff val="22745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s-CO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DE4B869-0A96-469A-B9D1-9EFEADA84A7A}" type="sibTrans" cxnId="{219777DE-1BC3-4370-A96A-A8FB8F09AE6D}">
      <dgm:prSet/>
      <dgm:spPr/>
      <dgm:t>
        <a:bodyPr/>
        <a:lstStyle/>
        <a:p>
          <a:endParaRPr lang="es-CO"/>
        </a:p>
      </dgm:t>
    </dgm:pt>
    <dgm:pt modelId="{474C63BE-2D0D-4F97-A21F-1D12BC9B43EE}" type="parTrans" cxnId="{219777DE-1BC3-4370-A96A-A8FB8F09AE6D}">
      <dgm:prSet/>
      <dgm:spPr/>
      <dgm:t>
        <a:bodyPr/>
        <a:lstStyle/>
        <a:p>
          <a:endParaRPr lang="es-CO"/>
        </a:p>
      </dgm:t>
    </dgm:pt>
    <dgm:pt modelId="{E8DF1556-7D7D-46B6-A643-63A71988CFF1}" type="pres">
      <dgm:prSet presAssocID="{68B20946-FCF3-489A-A6F0-3FD7AC9181DE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3443A1CB-C38A-4E77-98AD-940B7466A984}" type="pres">
      <dgm:prSet presAssocID="{A8616469-2A3E-4B5B-9476-DDB2A7FA24A3}" presName="parentText1" presStyleLbl="node1" presStyleIdx="0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0010DF2-CE86-4C7F-9DB6-5A625C553AA8}" type="pres">
      <dgm:prSet presAssocID="{A8616469-2A3E-4B5B-9476-DDB2A7FA24A3}" presName="childText1" presStyleLbl="solidAlignAcc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8E5C4F1-6DFE-4AE7-805D-5107C6A05CA8}" type="pres">
      <dgm:prSet presAssocID="{ACBC5AC0-6720-41D3-967C-846E1CE93FEA}" presName="parentText2" presStyleLbl="node1" presStyleIdx="1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49CD010-41E3-48EE-ACCA-D3909A79314D}" type="pres">
      <dgm:prSet presAssocID="{ACBC5AC0-6720-41D3-967C-846E1CE93FEA}" presName="childText2" presStyleLbl="solidAlignAcc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39ED0D4-33B7-457D-BE6F-259FE129652D}" type="pres">
      <dgm:prSet presAssocID="{B6E206B5-F827-4FE4-9B4C-8E4D8C9003ED}" presName="parentText3" presStyleLbl="node1" presStyleIdx="2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D6467BB-F909-4E30-B83A-1DC43E0593D0}" type="pres">
      <dgm:prSet presAssocID="{B6E206B5-F827-4FE4-9B4C-8E4D8C9003ED}" presName="childText3" presStyleLbl="solidAlignAcc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B7CAA9B-D9E1-45A2-82D0-E9268505B8DF}" type="pres">
      <dgm:prSet presAssocID="{44B5DB03-9FEE-497C-B4B5-CAE70C77AAC1}" presName="parentText4" presStyleLbl="node1" presStyleIdx="3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DE3B303-B29C-4147-A444-2D02A4199741}" type="pres">
      <dgm:prSet presAssocID="{44B5DB03-9FEE-497C-B4B5-CAE70C77AAC1}" presName="childText4" presStyleLbl="solidAlignAcc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9126920-6AD8-494B-A0B6-BE23F5541BA8}" type="pres">
      <dgm:prSet presAssocID="{7FD3A07E-28B2-495C-B9E5-B6C6A3776525}" presName="parentText5" presStyleLbl="node1" presStyleIdx="4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E57108EF-F71E-4F89-9F9F-FDDC2BFBD982}" type="presOf" srcId="{44B5DB03-9FEE-497C-B4B5-CAE70C77AAC1}" destId="{DB7CAA9B-D9E1-45A2-82D0-E9268505B8DF}" srcOrd="0" destOrd="0" presId="urn:microsoft.com/office/officeart/2009/3/layout/IncreasingArrowsProcess"/>
    <dgm:cxn modelId="{60114340-BCB3-4AA9-9D2A-45A01442C413}" srcId="{68B20946-FCF3-489A-A6F0-3FD7AC9181DE}" destId="{B6E206B5-F827-4FE4-9B4C-8E4D8C9003ED}" srcOrd="2" destOrd="0" parTransId="{3FE51ECA-E42E-4927-AA84-08BD1C783AEA}" sibTransId="{4AD01195-7D7F-4DF8-9161-E3704088BE5F}"/>
    <dgm:cxn modelId="{CB00D0F0-4816-4799-A2A0-6AF4A7885156}" type="presOf" srcId="{A5B31377-82A5-426B-8FE3-2236BF067D14}" destId="{649CD010-41E3-48EE-ACCA-D3909A79314D}" srcOrd="0" destOrd="0" presId="urn:microsoft.com/office/officeart/2009/3/layout/IncreasingArrowsProcess"/>
    <dgm:cxn modelId="{3247114A-E150-41A3-8107-A6412AF134C1}" type="presOf" srcId="{31DAFB1D-65F7-44C5-BCA1-C331FB059A64}" destId="{FD6467BB-F909-4E30-B83A-1DC43E0593D0}" srcOrd="0" destOrd="0" presId="urn:microsoft.com/office/officeart/2009/3/layout/IncreasingArrowsProcess"/>
    <dgm:cxn modelId="{6706BE1E-FF18-43DA-B52F-DCF2DC80BB54}" srcId="{68B20946-FCF3-489A-A6F0-3FD7AC9181DE}" destId="{A8616469-2A3E-4B5B-9476-DDB2A7FA24A3}" srcOrd="0" destOrd="0" parTransId="{3DC9AECF-7FED-4118-B61C-E0999833EC3B}" sibTransId="{F919A916-FE2E-46FC-837A-A3CCAF9E89BF}"/>
    <dgm:cxn modelId="{CDE39DF5-75F9-446C-90FE-E086842F3E7C}" type="presOf" srcId="{3C031E6A-E0E0-4975-893F-1147306630FD}" destId="{00010DF2-CE86-4C7F-9DB6-5A625C553AA8}" srcOrd="0" destOrd="0" presId="urn:microsoft.com/office/officeart/2009/3/layout/IncreasingArrowsProcess"/>
    <dgm:cxn modelId="{E52CAB52-883A-49AD-B6BE-0A6E0BDD6697}" type="presOf" srcId="{B6E206B5-F827-4FE4-9B4C-8E4D8C9003ED}" destId="{839ED0D4-33B7-457D-BE6F-259FE129652D}" srcOrd="0" destOrd="0" presId="urn:microsoft.com/office/officeart/2009/3/layout/IncreasingArrowsProcess"/>
    <dgm:cxn modelId="{8C1FF584-A014-4A07-87EE-C2F551589D6E}" srcId="{68B20946-FCF3-489A-A6F0-3FD7AC9181DE}" destId="{ACBC5AC0-6720-41D3-967C-846E1CE93FEA}" srcOrd="1" destOrd="0" parTransId="{20239859-0DB4-4424-B847-8AE7A6A2DE40}" sibTransId="{F213F2EB-9A55-48C3-AF88-9C648C248E98}"/>
    <dgm:cxn modelId="{219777DE-1BC3-4370-A96A-A8FB8F09AE6D}" srcId="{68B20946-FCF3-489A-A6F0-3FD7AC9181DE}" destId="{7FD3A07E-28B2-495C-B9E5-B6C6A3776525}" srcOrd="4" destOrd="0" parTransId="{474C63BE-2D0D-4F97-A21F-1D12BC9B43EE}" sibTransId="{FDE4B869-0A96-469A-B9D1-9EFEADA84A7A}"/>
    <dgm:cxn modelId="{354C33F5-544E-4136-96F6-DE2A4A0CF79D}" type="presOf" srcId="{ACBC5AC0-6720-41D3-967C-846E1CE93FEA}" destId="{88E5C4F1-6DFE-4AE7-805D-5107C6A05CA8}" srcOrd="0" destOrd="0" presId="urn:microsoft.com/office/officeart/2009/3/layout/IncreasingArrowsProcess"/>
    <dgm:cxn modelId="{0ABCF712-1A9E-4B61-9412-A604DBAC9EF2}" srcId="{B6E206B5-F827-4FE4-9B4C-8E4D8C9003ED}" destId="{31DAFB1D-65F7-44C5-BCA1-C331FB059A64}" srcOrd="0" destOrd="0" parTransId="{A8EC98F8-255D-45B7-9834-AB873F5C6122}" sibTransId="{36260A20-C006-4374-B13D-88348D60E7A0}"/>
    <dgm:cxn modelId="{545C3531-5FAA-4CAF-AF0B-E3D3754BF28C}" type="presOf" srcId="{A8616469-2A3E-4B5B-9476-DDB2A7FA24A3}" destId="{3443A1CB-C38A-4E77-98AD-940B7466A984}" srcOrd="0" destOrd="0" presId="urn:microsoft.com/office/officeart/2009/3/layout/IncreasingArrowsProcess"/>
    <dgm:cxn modelId="{C9C9AB3B-017D-46C0-8109-273F41C7AAF1}" type="presOf" srcId="{68B20946-FCF3-489A-A6F0-3FD7AC9181DE}" destId="{E8DF1556-7D7D-46B6-A643-63A71988CFF1}" srcOrd="0" destOrd="0" presId="urn:microsoft.com/office/officeart/2009/3/layout/IncreasingArrowsProcess"/>
    <dgm:cxn modelId="{FB751F55-BA22-45ED-9A30-7951CE5D5E71}" type="presOf" srcId="{7FD3A07E-28B2-495C-B9E5-B6C6A3776525}" destId="{A9126920-6AD8-494B-A0B6-BE23F5541BA8}" srcOrd="0" destOrd="0" presId="urn:microsoft.com/office/officeart/2009/3/layout/IncreasingArrowsProcess"/>
    <dgm:cxn modelId="{76655539-9876-4678-980E-B525BAB64E41}" srcId="{68B20946-FCF3-489A-A6F0-3FD7AC9181DE}" destId="{44B5DB03-9FEE-497C-B4B5-CAE70C77AAC1}" srcOrd="3" destOrd="0" parTransId="{6D73DB5E-0E71-47DB-A820-FE09D5B6F929}" sibTransId="{F8FF3605-015B-45AE-9152-A087290A2CCC}"/>
    <dgm:cxn modelId="{389873C2-4CB4-4D9A-B988-CF0F9BABD69E}" srcId="{ACBC5AC0-6720-41D3-967C-846E1CE93FEA}" destId="{A5B31377-82A5-426B-8FE3-2236BF067D14}" srcOrd="0" destOrd="0" parTransId="{6F32B9D9-F016-4509-ADDF-73008FB7151E}" sibTransId="{65035515-2AED-4E5D-BD8B-8E75FFA30798}"/>
    <dgm:cxn modelId="{C051E2F2-527B-4940-B6EB-BF34528A269B}" srcId="{A8616469-2A3E-4B5B-9476-DDB2A7FA24A3}" destId="{3C031E6A-E0E0-4975-893F-1147306630FD}" srcOrd="0" destOrd="0" parTransId="{814FF3B4-91BC-4942-AEFB-9034A2184C54}" sibTransId="{B4FF34DC-2052-4FAB-ADAC-DE7121C4C26B}"/>
    <dgm:cxn modelId="{6783D9D8-A62D-4320-A249-8E7A63FCDEB3}" type="presOf" srcId="{21553C8F-2448-46C6-B3E7-BAF068D895DA}" destId="{DDE3B303-B29C-4147-A444-2D02A4199741}" srcOrd="0" destOrd="0" presId="urn:microsoft.com/office/officeart/2009/3/layout/IncreasingArrowsProcess"/>
    <dgm:cxn modelId="{54F31D0F-6DED-452E-82AE-24432596ECF3}" srcId="{44B5DB03-9FEE-497C-B4B5-CAE70C77AAC1}" destId="{21553C8F-2448-46C6-B3E7-BAF068D895DA}" srcOrd="0" destOrd="0" parTransId="{A600553E-6738-40C3-9AB1-24FDF7AA30B2}" sibTransId="{12B187B2-8E70-4DB5-B02A-674537E950F8}"/>
    <dgm:cxn modelId="{3215D56E-DE60-4630-9302-4C72972CFDA9}" type="presParOf" srcId="{E8DF1556-7D7D-46B6-A643-63A71988CFF1}" destId="{3443A1CB-C38A-4E77-98AD-940B7466A984}" srcOrd="0" destOrd="0" presId="urn:microsoft.com/office/officeart/2009/3/layout/IncreasingArrowsProcess"/>
    <dgm:cxn modelId="{63954102-A25C-42ED-B505-3C0E029F1DFD}" type="presParOf" srcId="{E8DF1556-7D7D-46B6-A643-63A71988CFF1}" destId="{00010DF2-CE86-4C7F-9DB6-5A625C553AA8}" srcOrd="1" destOrd="0" presId="urn:microsoft.com/office/officeart/2009/3/layout/IncreasingArrowsProcess"/>
    <dgm:cxn modelId="{61F55384-3D07-4CE4-9B2E-ACC01F967B11}" type="presParOf" srcId="{E8DF1556-7D7D-46B6-A643-63A71988CFF1}" destId="{88E5C4F1-6DFE-4AE7-805D-5107C6A05CA8}" srcOrd="2" destOrd="0" presId="urn:microsoft.com/office/officeart/2009/3/layout/IncreasingArrowsProcess"/>
    <dgm:cxn modelId="{BFDD0A29-5842-4008-ABAD-1350AE5D596C}" type="presParOf" srcId="{E8DF1556-7D7D-46B6-A643-63A71988CFF1}" destId="{649CD010-41E3-48EE-ACCA-D3909A79314D}" srcOrd="3" destOrd="0" presId="urn:microsoft.com/office/officeart/2009/3/layout/IncreasingArrowsProcess"/>
    <dgm:cxn modelId="{242F38CE-5FA1-4726-9EAF-9E7E25AB88E3}" type="presParOf" srcId="{E8DF1556-7D7D-46B6-A643-63A71988CFF1}" destId="{839ED0D4-33B7-457D-BE6F-259FE129652D}" srcOrd="4" destOrd="0" presId="urn:microsoft.com/office/officeart/2009/3/layout/IncreasingArrowsProcess"/>
    <dgm:cxn modelId="{730C565F-D59E-46D1-8A45-D131E0B4DDE1}" type="presParOf" srcId="{E8DF1556-7D7D-46B6-A643-63A71988CFF1}" destId="{FD6467BB-F909-4E30-B83A-1DC43E0593D0}" srcOrd="5" destOrd="0" presId="urn:microsoft.com/office/officeart/2009/3/layout/IncreasingArrowsProcess"/>
    <dgm:cxn modelId="{1F22B08E-717F-4471-9C48-F2073395EA01}" type="presParOf" srcId="{E8DF1556-7D7D-46B6-A643-63A71988CFF1}" destId="{DB7CAA9B-D9E1-45A2-82D0-E9268505B8DF}" srcOrd="6" destOrd="0" presId="urn:microsoft.com/office/officeart/2009/3/layout/IncreasingArrowsProcess"/>
    <dgm:cxn modelId="{803ED04B-197F-4120-BF45-FA2C17E3E73F}" type="presParOf" srcId="{E8DF1556-7D7D-46B6-A643-63A71988CFF1}" destId="{DDE3B303-B29C-4147-A444-2D02A4199741}" srcOrd="7" destOrd="0" presId="urn:microsoft.com/office/officeart/2009/3/layout/IncreasingArrowsProcess"/>
    <dgm:cxn modelId="{71B975DF-EA64-408C-A9AB-DBC82CA37DE2}" type="presParOf" srcId="{E8DF1556-7D7D-46B6-A643-63A71988CFF1}" destId="{A9126920-6AD8-494B-A0B6-BE23F5541BA8}" srcOrd="8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43A1CB-C38A-4E77-98AD-940B7466A984}">
      <dsp:nvSpPr>
        <dsp:cNvPr id="0" name=""/>
        <dsp:cNvSpPr/>
      </dsp:nvSpPr>
      <dsp:spPr>
        <a:xfrm>
          <a:off x="1460900" y="122037"/>
          <a:ext cx="6749690" cy="981594"/>
        </a:xfrm>
        <a:prstGeom prst="rightArrow">
          <a:avLst>
            <a:gd name="adj1" fmla="val 50000"/>
            <a:gd name="adj2" fmla="val 50000"/>
          </a:avLst>
        </a:prstGeom>
        <a:solidFill>
          <a:srgbClr val="4D514F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55828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Identificación del Portafolio </a:t>
          </a:r>
          <a:endParaRPr lang="es-CO" sz="1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460900" y="367436"/>
        <a:ext cx="6504292" cy="490797"/>
      </dsp:txXfrm>
    </dsp:sp>
    <dsp:sp modelId="{00010DF2-CE86-4C7F-9DB6-5A625C553AA8}">
      <dsp:nvSpPr>
        <dsp:cNvPr id="0" name=""/>
        <dsp:cNvSpPr/>
      </dsp:nvSpPr>
      <dsp:spPr>
        <a:xfrm>
          <a:off x="1460900" y="877720"/>
          <a:ext cx="1247477" cy="1802364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D514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* Evaluación de la capacidad y estrategia  ambiental y social del emisor.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* Evaluación y clasificación del portafolio verde y social potencial del emisor.</a:t>
          </a:r>
        </a:p>
      </dsp:txBody>
      <dsp:txXfrm>
        <a:off x="1460900" y="877720"/>
        <a:ext cx="1247477" cy="1802364"/>
      </dsp:txXfrm>
    </dsp:sp>
    <dsp:sp modelId="{88E5C4F1-6DFE-4AE7-805D-5107C6A05CA8}">
      <dsp:nvSpPr>
        <dsp:cNvPr id="0" name=""/>
        <dsp:cNvSpPr/>
      </dsp:nvSpPr>
      <dsp:spPr>
        <a:xfrm>
          <a:off x="2708243" y="449361"/>
          <a:ext cx="5502347" cy="981594"/>
        </a:xfrm>
        <a:prstGeom prst="rightArrow">
          <a:avLst>
            <a:gd name="adj1" fmla="val 50000"/>
            <a:gd name="adj2" fmla="val 50000"/>
          </a:avLst>
        </a:prstGeom>
        <a:solidFill>
          <a:srgbClr val="4D514F">
            <a:hueOff val="-1590083"/>
            <a:satOff val="22460"/>
            <a:lumOff val="568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55828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Estructuración del Bono “Framework” </a:t>
          </a:r>
          <a:endParaRPr lang="es-CO" sz="1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708243" y="694760"/>
        <a:ext cx="5256949" cy="490797"/>
      </dsp:txXfrm>
    </dsp:sp>
    <dsp:sp modelId="{649CD010-41E3-48EE-ACCA-D3909A79314D}">
      <dsp:nvSpPr>
        <dsp:cNvPr id="0" name=""/>
        <dsp:cNvSpPr/>
      </dsp:nvSpPr>
      <dsp:spPr>
        <a:xfrm>
          <a:off x="2708243" y="1205045"/>
          <a:ext cx="1247477" cy="1802364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D514F">
              <a:hueOff val="-2120111"/>
              <a:satOff val="29947"/>
              <a:lumOff val="7582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* Definición metodología de certificación a ser aplicada (GBP/SBP).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* Definición del pipeline y monto a emitir.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* Definición del uso de los recursos.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* Definición del sistema de reporte.</a:t>
          </a:r>
        </a:p>
      </dsp:txBody>
      <dsp:txXfrm>
        <a:off x="2708243" y="1205045"/>
        <a:ext cx="1247477" cy="1802364"/>
      </dsp:txXfrm>
    </dsp:sp>
    <dsp:sp modelId="{839ED0D4-33B7-457D-BE6F-259FE129652D}">
      <dsp:nvSpPr>
        <dsp:cNvPr id="0" name=""/>
        <dsp:cNvSpPr/>
      </dsp:nvSpPr>
      <dsp:spPr>
        <a:xfrm>
          <a:off x="3955585" y="776685"/>
          <a:ext cx="4255004" cy="981594"/>
        </a:xfrm>
        <a:prstGeom prst="rightArrow">
          <a:avLst>
            <a:gd name="adj1" fmla="val 50000"/>
            <a:gd name="adj2" fmla="val 50000"/>
          </a:avLst>
        </a:prstGeom>
        <a:solidFill>
          <a:srgbClr val="4D514F">
            <a:hueOff val="-3180166"/>
            <a:satOff val="44921"/>
            <a:lumOff val="11372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55828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Segunda Opinión “Certificación” </a:t>
          </a:r>
          <a:endParaRPr lang="es-CO" sz="1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955585" y="1022084"/>
        <a:ext cx="4009606" cy="490797"/>
      </dsp:txXfrm>
    </dsp:sp>
    <dsp:sp modelId="{FD6467BB-F909-4E30-B83A-1DC43E0593D0}">
      <dsp:nvSpPr>
        <dsp:cNvPr id="0" name=""/>
        <dsp:cNvSpPr/>
      </dsp:nvSpPr>
      <dsp:spPr>
        <a:xfrm>
          <a:off x="3955585" y="1532369"/>
          <a:ext cx="1247477" cy="1802364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D514F">
              <a:hueOff val="-4240222"/>
              <a:satOff val="59894"/>
              <a:lumOff val="15163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* Revisión y aprobación por parte de un agente certificador reconocido acerca del portafolio de proyectos elegibles, estrategia ambiental, social, uso de los recursos y mecanismos de reporte. </a:t>
          </a:r>
          <a:endParaRPr lang="es-CO" sz="10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sp:txBody>
      <dsp:txXfrm>
        <a:off x="3955585" y="1532369"/>
        <a:ext cx="1247477" cy="1802364"/>
      </dsp:txXfrm>
    </dsp:sp>
    <dsp:sp modelId="{DB7CAA9B-D9E1-45A2-82D0-E9268505B8DF}">
      <dsp:nvSpPr>
        <dsp:cNvPr id="0" name=""/>
        <dsp:cNvSpPr/>
      </dsp:nvSpPr>
      <dsp:spPr>
        <a:xfrm>
          <a:off x="5203603" y="1104009"/>
          <a:ext cx="3006987" cy="981594"/>
        </a:xfrm>
        <a:prstGeom prst="rightArrow">
          <a:avLst>
            <a:gd name="adj1" fmla="val 50000"/>
            <a:gd name="adj2" fmla="val 50000"/>
          </a:avLst>
        </a:prstGeom>
        <a:solidFill>
          <a:srgbClr val="4D514F">
            <a:hueOff val="-4770249"/>
            <a:satOff val="67381"/>
            <a:lumOff val="17059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55828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Roadshow </a:t>
          </a:r>
          <a:endParaRPr lang="es-CO" sz="1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203603" y="1349408"/>
        <a:ext cx="2761589" cy="490797"/>
      </dsp:txXfrm>
    </dsp:sp>
    <dsp:sp modelId="{DDE3B303-B29C-4147-A444-2D02A4199741}">
      <dsp:nvSpPr>
        <dsp:cNvPr id="0" name=""/>
        <dsp:cNvSpPr/>
      </dsp:nvSpPr>
      <dsp:spPr>
        <a:xfrm>
          <a:off x="5203603" y="1859693"/>
          <a:ext cx="1247477" cy="1802364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D514F">
              <a:hueOff val="-6360332"/>
              <a:satOff val="89841"/>
              <a:lumOff val="22745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* Mercadeo y presentación a inversionistas potenciales sobre la emisión.</a:t>
          </a:r>
          <a:endParaRPr lang="es-CO" sz="10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sp:txBody>
      <dsp:txXfrm>
        <a:off x="5203603" y="1859693"/>
        <a:ext cx="1247477" cy="1802364"/>
      </dsp:txXfrm>
    </dsp:sp>
    <dsp:sp modelId="{A9126920-6AD8-494B-A0B6-BE23F5541BA8}">
      <dsp:nvSpPr>
        <dsp:cNvPr id="0" name=""/>
        <dsp:cNvSpPr/>
      </dsp:nvSpPr>
      <dsp:spPr>
        <a:xfrm>
          <a:off x="6450946" y="1431333"/>
          <a:ext cx="1759644" cy="981594"/>
        </a:xfrm>
        <a:prstGeom prst="rightArrow">
          <a:avLst>
            <a:gd name="adj1" fmla="val 50000"/>
            <a:gd name="adj2" fmla="val 50000"/>
          </a:avLst>
        </a:prstGeom>
        <a:solidFill>
          <a:srgbClr val="4D514F">
            <a:hueOff val="-6360332"/>
            <a:satOff val="89841"/>
            <a:lumOff val="22745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55828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8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6450946" y="1676732"/>
        <a:ext cx="1514246" cy="4907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272" cy="4618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5145" y="0"/>
            <a:ext cx="2971272" cy="4618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0B190-A3DC-44ED-92A8-F831D2CA69B9}" type="datetimeFigureOut">
              <a:rPr lang="es-CO" smtClean="0"/>
              <a:t>29/05/2018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758388"/>
            <a:ext cx="2971272" cy="4618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5145" y="8758388"/>
            <a:ext cx="2971272" cy="4618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59264-B40B-42A0-AEA2-3219630741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94576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0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10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C8A60-CB6A-DD41-BE9F-3E23A56F6D9A}" type="datetimeFigureOut">
              <a:rPr lang="es-ES" smtClean="0"/>
              <a:t>29/05/2018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55600" y="690563"/>
            <a:ext cx="61468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79596"/>
            <a:ext cx="5486400" cy="41490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2971800" cy="4610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757590"/>
            <a:ext cx="2971800" cy="4610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AA158-C9FE-5448-AD41-F150738ED4A1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99200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AA158-C9FE-5448-AD41-F150738ED4A1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19719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AA158-C9FE-5448-AD41-F150738ED4A1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25511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AA158-C9FE-5448-AD41-F150738ED4A1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25354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AA158-C9FE-5448-AD41-F150738ED4A1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33831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AA158-C9FE-5448-AD41-F150738ED4A1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81397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AA96-F1C8-9A4E-9C52-66011144AA95}" type="datetimeFigureOut">
              <a:rPr lang="es-ES" smtClean="0"/>
              <a:t>29/05/2018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09192-D9D1-C346-AFFD-143DA712F28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7740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AA96-F1C8-9A4E-9C52-66011144AA95}" type="datetimeFigureOut">
              <a:rPr lang="es-ES" smtClean="0"/>
              <a:t>29/05/2018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09192-D9D1-C346-AFFD-143DA712F28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1168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AA96-F1C8-9A4E-9C52-66011144AA95}" type="datetimeFigureOut">
              <a:rPr lang="es-ES" smtClean="0"/>
              <a:t>29/05/2018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09192-D9D1-C346-AFFD-143DA712F28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5331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AA96-F1C8-9A4E-9C52-66011144AA95}" type="datetimeFigureOut">
              <a:rPr lang="es-ES" smtClean="0"/>
              <a:t>29/05/2018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09192-D9D1-C346-AFFD-143DA712F28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98537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AA96-F1C8-9A4E-9C52-66011144AA95}" type="datetimeFigureOut">
              <a:rPr lang="es-ES" smtClean="0"/>
              <a:t>29/05/2018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09192-D9D1-C346-AFFD-143DA712F28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13970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AA96-F1C8-9A4E-9C52-66011144AA95}" type="datetimeFigureOut">
              <a:rPr lang="es-ES" smtClean="0"/>
              <a:t>29/05/2018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09192-D9D1-C346-AFFD-143DA712F28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20876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AA96-F1C8-9A4E-9C52-66011144AA95}" type="datetimeFigureOut">
              <a:rPr lang="es-ES" smtClean="0"/>
              <a:t>29/05/2018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09192-D9D1-C346-AFFD-143DA712F28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41561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AA96-F1C8-9A4E-9C52-66011144AA95}" type="datetimeFigureOut">
              <a:rPr lang="es-ES" smtClean="0"/>
              <a:t>29/05/2018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09192-D9D1-C346-AFFD-143DA712F28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75990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AA96-F1C8-9A4E-9C52-66011144AA95}" type="datetimeFigureOut">
              <a:rPr lang="es-ES" smtClean="0"/>
              <a:t>29/05/2018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09192-D9D1-C346-AFFD-143DA712F28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84014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AA96-F1C8-9A4E-9C52-66011144AA95}" type="datetimeFigureOut">
              <a:rPr lang="es-ES" smtClean="0"/>
              <a:t>29/05/2018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09192-D9D1-C346-AFFD-143DA712F28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93222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AA96-F1C8-9A4E-9C52-66011144AA95}" type="datetimeFigureOut">
              <a:rPr lang="es-ES" smtClean="0"/>
              <a:t>29/05/2018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09192-D9D1-C346-AFFD-143DA712F28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25577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CAA96-F1C8-9A4E-9C52-66011144AA95}" type="datetimeFigureOut">
              <a:rPr lang="es-ES" smtClean="0"/>
              <a:t>29/05/2018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09192-D9D1-C346-AFFD-143DA712F28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1784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10.jpeg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8.png"/><Relationship Id="rId5" Type="http://schemas.openxmlformats.org/officeDocument/2006/relationships/diagramData" Target="../diagrams/data1.xml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6.jpg"/><Relationship Id="rId9" Type="http://schemas.microsoft.com/office/2007/relationships/diagramDrawing" Target="../diagrams/drawing1.xml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6.jpg"/><Relationship Id="rId4" Type="http://schemas.openxmlformats.org/officeDocument/2006/relationships/image" Target="../media/image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42344391-314A-4FD1-8B85-CEAC21A815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86" r="6286"/>
          <a:stretch/>
        </p:blipFill>
        <p:spPr>
          <a:xfrm>
            <a:off x="0" y="-1808"/>
            <a:ext cx="9144000" cy="515895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BDD821E8-3B14-4633-A3FD-1D6EDBABDBBF}"/>
              </a:ext>
            </a:extLst>
          </p:cNvPr>
          <p:cNvSpPr txBox="1"/>
          <p:nvPr/>
        </p:nvSpPr>
        <p:spPr>
          <a:xfrm>
            <a:off x="776177" y="1619217"/>
            <a:ext cx="3703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BONOS </a:t>
            </a:r>
            <a:r>
              <a:rPr lang="es-CO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VERDES Y SOCIALES</a:t>
            </a:r>
            <a:endParaRPr lang="es-CO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32A41ADA-FB08-4B6D-8B09-99B0B6C8564E}"/>
              </a:ext>
            </a:extLst>
          </p:cNvPr>
          <p:cNvSpPr txBox="1"/>
          <p:nvPr/>
        </p:nvSpPr>
        <p:spPr>
          <a:xfrm>
            <a:off x="765544" y="1890873"/>
            <a:ext cx="566607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9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EXPERIENCIA BANCÓLDEX</a:t>
            </a:r>
            <a:endParaRPr lang="es-CO" sz="29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184FA7F0-63BA-4073-A2D6-394916C40238}"/>
              </a:ext>
            </a:extLst>
          </p:cNvPr>
          <p:cNvSpPr txBox="1"/>
          <p:nvPr/>
        </p:nvSpPr>
        <p:spPr>
          <a:xfrm>
            <a:off x="797448" y="2486158"/>
            <a:ext cx="284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latin typeface="Helvetica" panose="020B0604020202020204" pitchFamily="34" charset="0"/>
                <a:cs typeface="Helvetica" panose="020B0604020202020204" pitchFamily="34" charset="0"/>
              </a:rPr>
              <a:t>UNA INVERSIÓN SOCIALMENTE RESPONSABLE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A4E08EAB-D8B8-4970-8250-52257FEA9C9C}"/>
              </a:ext>
            </a:extLst>
          </p:cNvPr>
          <p:cNvSpPr txBox="1"/>
          <p:nvPr/>
        </p:nvSpPr>
        <p:spPr>
          <a:xfrm>
            <a:off x="784680" y="3214859"/>
            <a:ext cx="755546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7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29</a:t>
            </a:r>
            <a:endParaRPr lang="es-CO" sz="37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8E23B928-5F54-46F7-9681-78CD4D97DB79}"/>
              </a:ext>
            </a:extLst>
          </p:cNvPr>
          <p:cNvSpPr txBox="1"/>
          <p:nvPr/>
        </p:nvSpPr>
        <p:spPr>
          <a:xfrm>
            <a:off x="1394707" y="3261604"/>
            <a:ext cx="28495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Mayo</a:t>
            </a:r>
            <a:endParaRPr lang="es-CO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E2A4C57F-7563-40FE-9F6F-4EE74DD1AE6B}"/>
              </a:ext>
            </a:extLst>
          </p:cNvPr>
          <p:cNvSpPr txBox="1"/>
          <p:nvPr/>
        </p:nvSpPr>
        <p:spPr>
          <a:xfrm>
            <a:off x="1394707" y="3437198"/>
            <a:ext cx="853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latin typeface="Helvetica" panose="020B0604020202020204" pitchFamily="34" charset="0"/>
                <a:cs typeface="Helvetica" panose="020B0604020202020204" pitchFamily="34" charset="0"/>
              </a:rPr>
              <a:t>2018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="" xmlns:a16="http://schemas.microsoft.com/office/drawing/2014/main" id="{43210E7C-734A-47E9-BE45-751E8792ED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7858" y="446708"/>
            <a:ext cx="3349114" cy="116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1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ndero con huevo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8" r="45291"/>
          <a:stretch/>
        </p:blipFill>
        <p:spPr>
          <a:xfrm>
            <a:off x="0" y="0"/>
            <a:ext cx="2711302" cy="5143500"/>
          </a:xfrm>
          <a:prstGeom prst="rect">
            <a:avLst/>
          </a:prstGeom>
        </p:spPr>
      </p:pic>
      <p:pic>
        <p:nvPicPr>
          <p:cNvPr id="5" name="Imagen 4" descr="torta-1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53" b="81827"/>
          <a:stretch/>
        </p:blipFill>
        <p:spPr>
          <a:xfrm>
            <a:off x="2730771" y="-92176"/>
            <a:ext cx="1092200" cy="93472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019708" y="225998"/>
            <a:ext cx="4172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9C0F30"/>
                </a:solidFill>
                <a:latin typeface="Helvetica"/>
                <a:cs typeface="Helvetica"/>
              </a:rPr>
              <a:t>BANCÓLDEX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019709" y="488444"/>
            <a:ext cx="417224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300" b="1" dirty="0">
                <a:solidFill>
                  <a:srgbClr val="991730"/>
                </a:solidFill>
                <a:latin typeface="Helvetica"/>
                <a:cs typeface="Helvetica"/>
              </a:rPr>
              <a:t>Y SU COMPROMISO CON LA </a:t>
            </a:r>
            <a:r>
              <a:rPr lang="es-ES" sz="2300" b="1" dirty="0" smtClean="0">
                <a:solidFill>
                  <a:srgbClr val="991730"/>
                </a:solidFill>
                <a:latin typeface="Helvetica"/>
                <a:cs typeface="Helvetica"/>
              </a:rPr>
              <a:t>SOSTENIBILIDAD</a:t>
            </a:r>
            <a:endParaRPr lang="es-ES" sz="2300" b="1" dirty="0">
              <a:solidFill>
                <a:srgbClr val="991730"/>
              </a:solidFill>
              <a:latin typeface="Helvetica"/>
              <a:cs typeface="Helvetica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125994" y="1934894"/>
            <a:ext cx="52750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b="1" dirty="0" smtClean="0">
                <a:solidFill>
                  <a:srgbClr val="EE453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Como Banco de Desarrollo nuestra misión es promover el desarrollo de las micro, pequeñas, medianas  y grandes empresas para el crecimiento económico del país, en línea con la prosperidad social y la responsabilidad ambiental. </a:t>
            </a:r>
            <a:endParaRPr lang="es-CO" b="1" dirty="0">
              <a:solidFill>
                <a:srgbClr val="EE4538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734" y="4278063"/>
            <a:ext cx="1014869" cy="990116"/>
          </a:xfrm>
          <a:prstGeom prst="rect">
            <a:avLst/>
          </a:prstGeom>
        </p:spPr>
      </p:pic>
      <p:pic>
        <p:nvPicPr>
          <p:cNvPr id="9" name="Imagen 8" descr="id-01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41" t="88199"/>
          <a:stretch/>
        </p:blipFill>
        <p:spPr>
          <a:xfrm>
            <a:off x="7163464" y="4536600"/>
            <a:ext cx="1980536" cy="6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74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torta-1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53" b="81827"/>
          <a:stretch/>
        </p:blipFill>
        <p:spPr>
          <a:xfrm>
            <a:off x="0" y="0"/>
            <a:ext cx="1092200" cy="93472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88937" y="318174"/>
            <a:ext cx="4172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rgbClr val="9C0F30"/>
                </a:solidFill>
                <a:latin typeface="Helvetica"/>
                <a:cs typeface="Helvetica"/>
              </a:rPr>
              <a:t>FASES DE LA EMISIÓN:</a:t>
            </a:r>
            <a:endParaRPr lang="es-ES" sz="2000" dirty="0">
              <a:solidFill>
                <a:srgbClr val="9C0F30"/>
              </a:solidFill>
              <a:latin typeface="Helvetica"/>
              <a:cs typeface="Helvetica"/>
            </a:endParaRPr>
          </a:p>
        </p:txBody>
      </p:sp>
      <p:pic>
        <p:nvPicPr>
          <p:cNvPr id="2" name="Imagen 1" descr="id-01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41" t="88199"/>
          <a:stretch/>
        </p:blipFill>
        <p:spPr>
          <a:xfrm>
            <a:off x="7163464" y="4536600"/>
            <a:ext cx="1980536" cy="606900"/>
          </a:xfrm>
          <a:prstGeom prst="rect">
            <a:avLst/>
          </a:prstGeom>
        </p:spPr>
      </p:pic>
      <p:graphicFrame>
        <p:nvGraphicFramePr>
          <p:cNvPr id="38" name="Diagrama 37"/>
          <p:cNvGraphicFramePr/>
          <p:nvPr>
            <p:extLst>
              <p:ext uri="{D42A27DB-BD31-4B8C-83A1-F6EECF244321}">
                <p14:modId xmlns:p14="http://schemas.microsoft.com/office/powerpoint/2010/main" val="906963937"/>
              </p:ext>
            </p:extLst>
          </p:nvPr>
        </p:nvGraphicFramePr>
        <p:xfrm>
          <a:off x="-1056881" y="429090"/>
          <a:ext cx="9671491" cy="3784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9" name="Imagen 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69091" y="2908199"/>
            <a:ext cx="1326173" cy="699255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872" y="4690767"/>
            <a:ext cx="691187" cy="265401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65" y="4552216"/>
            <a:ext cx="1338227" cy="555687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472" y="2044813"/>
            <a:ext cx="763583" cy="358017"/>
          </a:xfrm>
          <a:prstGeom prst="rect">
            <a:avLst/>
          </a:prstGeom>
        </p:spPr>
      </p:pic>
      <p:sp>
        <p:nvSpPr>
          <p:cNvPr id="44" name="Flecha derecha 43"/>
          <p:cNvSpPr/>
          <p:nvPr/>
        </p:nvSpPr>
        <p:spPr>
          <a:xfrm>
            <a:off x="412722" y="3853031"/>
            <a:ext cx="3649965" cy="364772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Solicitud y Aprobación Regulador y Bolsa de Valores </a:t>
            </a:r>
          </a:p>
        </p:txBody>
      </p:sp>
      <p:sp>
        <p:nvSpPr>
          <p:cNvPr id="45" name="Flecha derecha 44"/>
          <p:cNvSpPr/>
          <p:nvPr/>
        </p:nvSpPr>
        <p:spPr>
          <a:xfrm>
            <a:off x="1709725" y="4187300"/>
            <a:ext cx="5797576" cy="319557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Diseño e implementación Plan de Comunicaciones</a:t>
            </a:r>
          </a:p>
        </p:txBody>
      </p:sp>
      <p:sp>
        <p:nvSpPr>
          <p:cNvPr id="46" name="CuadroTexto 45"/>
          <p:cNvSpPr txBox="1"/>
          <p:nvPr/>
        </p:nvSpPr>
        <p:spPr>
          <a:xfrm>
            <a:off x="5528538" y="2110451"/>
            <a:ext cx="1094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>
                <a:solidFill>
                  <a:sysClr val="window" lastClr="FFFFFF"/>
                </a:solidFill>
                <a:latin typeface="Calibri"/>
              </a:rPr>
              <a:t>Emisión</a:t>
            </a:r>
          </a:p>
        </p:txBody>
      </p:sp>
      <p:pic>
        <p:nvPicPr>
          <p:cNvPr id="48" name="Imagen 4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80656" y="1067817"/>
            <a:ext cx="976486" cy="377995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 rotWithShape="1">
          <a:blip r:embed="rId15"/>
          <a:srcRect b="58590"/>
          <a:stretch/>
        </p:blipFill>
        <p:spPr>
          <a:xfrm>
            <a:off x="7707341" y="1537266"/>
            <a:ext cx="977846" cy="36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3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torta-1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53" b="81827"/>
          <a:stretch/>
        </p:blipFill>
        <p:spPr>
          <a:xfrm>
            <a:off x="2593085" y="0"/>
            <a:ext cx="1092200" cy="93472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882019" y="318174"/>
            <a:ext cx="4172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rgbClr val="9C0F30"/>
                </a:solidFill>
                <a:latin typeface="Helvetica"/>
                <a:cs typeface="Helvetica"/>
              </a:rPr>
              <a:t>NUESTROS RESULTADOS</a:t>
            </a:r>
            <a:endParaRPr lang="es-ES" sz="2000" dirty="0">
              <a:solidFill>
                <a:srgbClr val="9C0F30"/>
              </a:solidFill>
              <a:latin typeface="Helvetica"/>
              <a:cs typeface="Helvetica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212313" y="1071154"/>
            <a:ext cx="549575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1400" dirty="0">
              <a:latin typeface="Helvetica"/>
              <a:cs typeface="Helvetica"/>
            </a:endParaRPr>
          </a:p>
          <a:p>
            <a:r>
              <a:rPr lang="es-ES_tradnl" sz="1400" dirty="0">
                <a:latin typeface="Helvetica"/>
                <a:cs typeface="Helvetica"/>
              </a:rPr>
              <a:t>En a</a:t>
            </a:r>
            <a:r>
              <a:rPr lang="es-ES_tradnl" sz="1400" dirty="0" smtClean="0">
                <a:latin typeface="Helvetica"/>
                <a:cs typeface="Helvetica"/>
              </a:rPr>
              <a:t>gosto de 2017 </a:t>
            </a:r>
            <a:r>
              <a:rPr lang="es-ES_tradnl" sz="1400" dirty="0">
                <a:latin typeface="Helvetica"/>
                <a:cs typeface="Helvetica"/>
              </a:rPr>
              <a:t>emitimos el </a:t>
            </a:r>
            <a:r>
              <a:rPr lang="es-ES_tradnl" sz="1600" b="1" dirty="0">
                <a:solidFill>
                  <a:srgbClr val="EE4538"/>
                </a:solidFill>
                <a:latin typeface="Helvetica"/>
                <a:cs typeface="Helvetica"/>
              </a:rPr>
              <a:t>primer bono verde </a:t>
            </a:r>
            <a:r>
              <a:rPr lang="es-ES_tradnl" sz="1400" dirty="0">
                <a:latin typeface="Helvetica"/>
                <a:cs typeface="Helvetica"/>
              </a:rPr>
              <a:t>en el mercado </a:t>
            </a:r>
            <a:r>
              <a:rPr lang="es-ES_tradnl" sz="1400" dirty="0" smtClean="0">
                <a:latin typeface="Helvetica"/>
                <a:cs typeface="Helvetica"/>
              </a:rPr>
              <a:t>público de valores colombiano </a:t>
            </a:r>
            <a:r>
              <a:rPr lang="es-ES_tradnl" sz="1400" dirty="0">
                <a:latin typeface="Helvetica"/>
                <a:cs typeface="Helvetica"/>
              </a:rPr>
              <a:t>por </a:t>
            </a:r>
            <a:r>
              <a:rPr lang="es-ES_tradnl" sz="1600" b="1" dirty="0">
                <a:solidFill>
                  <a:srgbClr val="EE4538"/>
                </a:solidFill>
                <a:latin typeface="Helvetica"/>
                <a:cs typeface="Helvetica"/>
              </a:rPr>
              <a:t>$200 mil millones </a:t>
            </a:r>
            <a:r>
              <a:rPr lang="es-ES_tradnl" sz="1400" dirty="0">
                <a:latin typeface="Helvetica"/>
                <a:cs typeface="Helvetica"/>
              </a:rPr>
              <a:t>de pesos. </a:t>
            </a:r>
          </a:p>
          <a:p>
            <a:endParaRPr lang="es-ES_tradnl" sz="1400" dirty="0" smtClean="0">
              <a:latin typeface="Helvetica"/>
              <a:cs typeface="Helvetica"/>
            </a:endParaRPr>
          </a:p>
          <a:p>
            <a:r>
              <a:rPr lang="es-CO" sz="1400" dirty="0">
                <a:latin typeface="Helvetica"/>
                <a:cs typeface="Helvetica"/>
              </a:rPr>
              <a:t> </a:t>
            </a:r>
            <a:r>
              <a:rPr lang="es-CO" sz="1600" b="1" dirty="0" smtClean="0">
                <a:solidFill>
                  <a:srgbClr val="EE4538"/>
                </a:solidFill>
                <a:latin typeface="Helvetica"/>
                <a:cs typeface="Helvetica"/>
              </a:rPr>
              <a:t>Objetivo </a:t>
            </a:r>
            <a:r>
              <a:rPr lang="es-CO" sz="1400" dirty="0" smtClean="0">
                <a:latin typeface="Helvetica"/>
                <a:cs typeface="Helvetica"/>
              </a:rPr>
              <a:t>La </a:t>
            </a:r>
            <a:r>
              <a:rPr lang="es-CO" sz="1400" dirty="0">
                <a:latin typeface="Helvetica"/>
                <a:cs typeface="Helvetica"/>
              </a:rPr>
              <a:t>financiación de proyectos productivos en el uso eficiente y la reducción de la contaminación de los recursos, inversiones en eficiencia energética e incorporación de energías renovables en todos los sectores económicos.”</a:t>
            </a:r>
            <a:endParaRPr lang="es-ES_tradnl" sz="1400" dirty="0">
              <a:latin typeface="Helvetica"/>
              <a:cs typeface="Helvetica"/>
            </a:endParaRPr>
          </a:p>
          <a:p>
            <a:endParaRPr lang="es-ES_tradnl" sz="1400" dirty="0">
              <a:latin typeface="Helvetica"/>
              <a:cs typeface="Helvetica"/>
            </a:endParaRPr>
          </a:p>
          <a:p>
            <a:r>
              <a:rPr lang="es-ES_tradnl" sz="1400" dirty="0">
                <a:latin typeface="Helvetica"/>
                <a:cs typeface="Helvetica"/>
              </a:rPr>
              <a:t>Recibimos una demanda por </a:t>
            </a:r>
            <a:r>
              <a:rPr lang="es-ES_tradnl" sz="1600" b="1" dirty="0" smtClean="0">
                <a:solidFill>
                  <a:srgbClr val="EE4538"/>
                </a:solidFill>
                <a:latin typeface="Helvetica"/>
                <a:cs typeface="Helvetica"/>
              </a:rPr>
              <a:t>$510 mil </a:t>
            </a:r>
            <a:r>
              <a:rPr lang="es-ES_tradnl" sz="1400" dirty="0" smtClean="0">
                <a:latin typeface="Helvetica"/>
                <a:cs typeface="Helvetica"/>
              </a:rPr>
              <a:t>millones </a:t>
            </a:r>
            <a:r>
              <a:rPr lang="es-ES_tradnl" sz="1600" b="1" dirty="0" smtClean="0">
                <a:solidFill>
                  <a:srgbClr val="EE4538"/>
                </a:solidFill>
                <a:latin typeface="Helvetica"/>
                <a:cs typeface="Helvetica"/>
              </a:rPr>
              <a:t>2.5 </a:t>
            </a:r>
            <a:r>
              <a:rPr lang="es-ES_tradnl" sz="1600" b="1" dirty="0">
                <a:solidFill>
                  <a:srgbClr val="EE4538"/>
                </a:solidFill>
                <a:latin typeface="Helvetica"/>
                <a:cs typeface="Helvetica"/>
              </a:rPr>
              <a:t>veces el valor subastado</a:t>
            </a:r>
            <a:r>
              <a:rPr lang="es-ES_tradnl" sz="1600" dirty="0" smtClean="0">
                <a:solidFill>
                  <a:srgbClr val="EE4538"/>
                </a:solidFill>
                <a:latin typeface="Helvetica"/>
                <a:cs typeface="Helvetica"/>
              </a:rPr>
              <a:t>.</a:t>
            </a:r>
            <a:endParaRPr lang="es-CO" sz="1600" dirty="0">
              <a:solidFill>
                <a:srgbClr val="EE4538"/>
              </a:solidFill>
              <a:latin typeface="Helvetica"/>
              <a:cs typeface="Helvetica"/>
            </a:endParaRPr>
          </a:p>
          <a:p>
            <a:endParaRPr lang="es-CO" sz="1400" dirty="0" smtClean="0">
              <a:latin typeface="Helvetica"/>
              <a:cs typeface="Helvetica"/>
            </a:endParaRPr>
          </a:p>
          <a:p>
            <a:r>
              <a:rPr lang="pt-BR" sz="1400" dirty="0">
                <a:latin typeface="Helvetica"/>
                <a:cs typeface="Helvetica"/>
              </a:rPr>
              <a:t>Tasa de Corte:	</a:t>
            </a:r>
            <a:r>
              <a:rPr lang="pt-BR" sz="1400" dirty="0" smtClean="0">
                <a:solidFill>
                  <a:srgbClr val="00B050"/>
                </a:solidFill>
                <a:latin typeface="Helvetica"/>
                <a:cs typeface="Helvetica"/>
              </a:rPr>
              <a:t>     </a:t>
            </a:r>
            <a:r>
              <a:rPr lang="pt-BR" sz="1600" b="1" dirty="0" smtClean="0">
                <a:solidFill>
                  <a:srgbClr val="00B050"/>
                </a:solidFill>
                <a:latin typeface="Helvetica"/>
                <a:cs typeface="Helvetica"/>
              </a:rPr>
              <a:t>7.10</a:t>
            </a:r>
            <a:r>
              <a:rPr lang="pt-BR" sz="1600" b="1" dirty="0">
                <a:solidFill>
                  <a:srgbClr val="00B050"/>
                </a:solidFill>
                <a:latin typeface="Helvetica"/>
                <a:cs typeface="Helvetica"/>
              </a:rPr>
              <a:t>% E.A.</a:t>
            </a:r>
          </a:p>
          <a:p>
            <a:r>
              <a:rPr lang="pt-BR" sz="1400" dirty="0">
                <a:latin typeface="Helvetica"/>
                <a:cs typeface="Helvetica"/>
              </a:rPr>
              <a:t>Tasa de </a:t>
            </a:r>
            <a:r>
              <a:rPr lang="pt-BR" sz="1400" dirty="0" smtClean="0">
                <a:latin typeface="Helvetica"/>
                <a:cs typeface="Helvetica"/>
              </a:rPr>
              <a:t>Mercado:    </a:t>
            </a:r>
            <a:r>
              <a:rPr lang="pt-BR" sz="1600" b="1" dirty="0">
                <a:solidFill>
                  <a:srgbClr val="EE4538"/>
                </a:solidFill>
                <a:latin typeface="Helvetica"/>
                <a:cs typeface="Helvetica"/>
              </a:rPr>
              <a:t>7.30% E.A.</a:t>
            </a:r>
          </a:p>
          <a:p>
            <a:endParaRPr lang="pt-BR" sz="1400" dirty="0">
              <a:latin typeface="Helvetica"/>
              <a:cs typeface="Helvetica"/>
            </a:endParaRPr>
          </a:p>
          <a:p>
            <a:r>
              <a:rPr lang="pt-BR" sz="1400" dirty="0" smtClean="0">
                <a:latin typeface="Helvetica"/>
                <a:cs typeface="Helvetica"/>
              </a:rPr>
              <a:t>Número de demandas  </a:t>
            </a:r>
            <a:r>
              <a:rPr lang="pt-BR" sz="1600" b="1" dirty="0">
                <a:solidFill>
                  <a:srgbClr val="EE4538"/>
                </a:solidFill>
                <a:latin typeface="Helvetica"/>
                <a:cs typeface="Helvetica"/>
              </a:rPr>
              <a:t>183</a:t>
            </a:r>
            <a:r>
              <a:rPr lang="pt-BR" sz="1400" dirty="0" smtClean="0">
                <a:latin typeface="Helvetica"/>
                <a:cs typeface="Helvetica"/>
              </a:rPr>
              <a:t>  adjudicadas </a:t>
            </a:r>
            <a:r>
              <a:rPr lang="pt-BR" sz="1600" b="1" dirty="0" smtClean="0">
                <a:solidFill>
                  <a:srgbClr val="EE4538"/>
                </a:solidFill>
                <a:latin typeface="Helvetica"/>
                <a:cs typeface="Helvetica"/>
              </a:rPr>
              <a:t>78</a:t>
            </a:r>
          </a:p>
          <a:p>
            <a:endParaRPr lang="pt-BR" sz="1600" b="1" dirty="0">
              <a:solidFill>
                <a:srgbClr val="EE4538"/>
              </a:solidFill>
              <a:latin typeface="Helvetica"/>
              <a:cs typeface="Helvetica"/>
            </a:endParaRPr>
          </a:p>
          <a:p>
            <a:endParaRPr lang="pt-BR" sz="1400" dirty="0">
              <a:latin typeface="Helvetica"/>
              <a:cs typeface="Helvetica"/>
            </a:endParaRPr>
          </a:p>
          <a:p>
            <a:endParaRPr lang="es-CO" sz="1400" dirty="0">
              <a:latin typeface="Helvetica"/>
              <a:cs typeface="Helvetica"/>
            </a:endParaRPr>
          </a:p>
        </p:txBody>
      </p:sp>
      <p:pic>
        <p:nvPicPr>
          <p:cNvPr id="13" name="Imagen 12" descr="linea de credito turistas-100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4" t="62212" r="70992" b="31310"/>
          <a:stretch/>
        </p:blipFill>
        <p:spPr>
          <a:xfrm>
            <a:off x="5987791" y="4087765"/>
            <a:ext cx="835023" cy="33320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895661" y="624878"/>
            <a:ext cx="701928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300" b="1" dirty="0">
                <a:solidFill>
                  <a:srgbClr val="991730"/>
                </a:solidFill>
                <a:latin typeface="Helvetica"/>
                <a:cs typeface="Helvetica"/>
              </a:rPr>
              <a:t>EN EL </a:t>
            </a:r>
            <a:r>
              <a:rPr lang="es-ES" sz="2300" b="1" dirty="0" smtClean="0">
                <a:solidFill>
                  <a:srgbClr val="991730"/>
                </a:solidFill>
                <a:latin typeface="Helvetica"/>
                <a:cs typeface="Helvetica"/>
              </a:rPr>
              <a:t>BONO VERDE</a:t>
            </a:r>
            <a:endParaRPr lang="es-ES" sz="2300" b="1" dirty="0">
              <a:solidFill>
                <a:srgbClr val="991730"/>
              </a:solidFill>
              <a:latin typeface="Helvetica"/>
              <a:cs typeface="Helvetica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3167525" y="1438922"/>
            <a:ext cx="75259" cy="75259"/>
          </a:xfrm>
          <a:prstGeom prst="ellipse">
            <a:avLst/>
          </a:prstGeom>
          <a:solidFill>
            <a:srgbClr val="9C0F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Elipse 9"/>
          <p:cNvSpPr/>
          <p:nvPr/>
        </p:nvSpPr>
        <p:spPr>
          <a:xfrm>
            <a:off x="3167525" y="2331581"/>
            <a:ext cx="75259" cy="75259"/>
          </a:xfrm>
          <a:prstGeom prst="ellipse">
            <a:avLst/>
          </a:prstGeom>
          <a:solidFill>
            <a:srgbClr val="9C0F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Elipse 10"/>
          <p:cNvSpPr/>
          <p:nvPr/>
        </p:nvSpPr>
        <p:spPr>
          <a:xfrm>
            <a:off x="3167525" y="3398151"/>
            <a:ext cx="75259" cy="75259"/>
          </a:xfrm>
          <a:prstGeom prst="ellipse">
            <a:avLst/>
          </a:prstGeom>
          <a:solidFill>
            <a:srgbClr val="9C0F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Elipse 11"/>
          <p:cNvSpPr/>
          <p:nvPr/>
        </p:nvSpPr>
        <p:spPr>
          <a:xfrm>
            <a:off x="3167525" y="4124157"/>
            <a:ext cx="75259" cy="75259"/>
          </a:xfrm>
          <a:prstGeom prst="ellipse">
            <a:avLst/>
          </a:prstGeom>
          <a:solidFill>
            <a:srgbClr val="9C0F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64" y="0"/>
            <a:ext cx="2602050" cy="5160081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221" y="4254366"/>
            <a:ext cx="1014869" cy="990116"/>
          </a:xfrm>
          <a:prstGeom prst="rect">
            <a:avLst/>
          </a:prstGeom>
        </p:spPr>
      </p:pic>
      <p:pic>
        <p:nvPicPr>
          <p:cNvPr id="15" name="Imagen 14" descr="id-01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41" t="88199"/>
          <a:stretch/>
        </p:blipFill>
        <p:spPr>
          <a:xfrm>
            <a:off x="7163464" y="4536600"/>
            <a:ext cx="1980536" cy="6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2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2 Rectángulo"/>
          <p:cNvSpPr/>
          <p:nvPr/>
        </p:nvSpPr>
        <p:spPr>
          <a:xfrm>
            <a:off x="827611" y="1573077"/>
            <a:ext cx="734738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dirty="0">
                <a:latin typeface="Helvetica"/>
                <a:cs typeface="Helvetica"/>
              </a:rPr>
              <a:t>Generar una base de </a:t>
            </a:r>
            <a:r>
              <a:rPr lang="es-CO" sz="1600" b="1" dirty="0">
                <a:solidFill>
                  <a:srgbClr val="EE4538"/>
                </a:solidFill>
                <a:latin typeface="Helvetica"/>
                <a:cs typeface="Helvetica"/>
              </a:rPr>
              <a:t>conocimiento</a:t>
            </a:r>
            <a:r>
              <a:rPr lang="es-CO" sz="1400" dirty="0">
                <a:latin typeface="Helvetica"/>
                <a:cs typeface="Helvetica"/>
              </a:rPr>
              <a:t> general acerca de los </a:t>
            </a:r>
            <a:r>
              <a:rPr lang="es-CO" sz="1400" dirty="0" smtClean="0">
                <a:latin typeface="Helvetica"/>
                <a:cs typeface="Helvetica"/>
              </a:rPr>
              <a:t>bonos.</a:t>
            </a:r>
            <a:endParaRPr lang="es-CO" sz="1400" dirty="0">
              <a:latin typeface="Helvetica"/>
              <a:cs typeface="Helvetica"/>
            </a:endParaRPr>
          </a:p>
          <a:p>
            <a:pPr lvl="0" algn="ctr"/>
            <a:endParaRPr lang="es-CO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es-CO" sz="1400" dirty="0">
                <a:latin typeface="Helvetica"/>
                <a:cs typeface="Helvetica"/>
              </a:rPr>
              <a:t>Propiciar el interés y la </a:t>
            </a:r>
            <a:r>
              <a:rPr lang="es-CO" sz="1600" b="1" dirty="0">
                <a:solidFill>
                  <a:srgbClr val="EE4538"/>
                </a:solidFill>
                <a:latin typeface="Helvetica"/>
                <a:cs typeface="Helvetica"/>
              </a:rPr>
              <a:t>demanda</a:t>
            </a:r>
            <a:r>
              <a:rPr lang="es-CO" sz="1400" dirty="0">
                <a:latin typeface="Helvetica"/>
                <a:cs typeface="Helvetica"/>
              </a:rPr>
              <a:t> de los inversionistas. </a:t>
            </a:r>
          </a:p>
          <a:p>
            <a:pPr lvl="0"/>
            <a:endParaRPr lang="es-CO" sz="1400" dirty="0">
              <a:latin typeface="Helvetica"/>
              <a:cs typeface="Helvetica"/>
            </a:endParaRPr>
          </a:p>
          <a:p>
            <a:r>
              <a:rPr lang="es-CO" sz="1400" dirty="0">
                <a:latin typeface="Helvetica"/>
                <a:cs typeface="Helvetica"/>
              </a:rPr>
              <a:t>Dar a conocer las </a:t>
            </a:r>
            <a:r>
              <a:rPr lang="es-CO" sz="1600" b="1" dirty="0">
                <a:solidFill>
                  <a:srgbClr val="EE4538"/>
                </a:solidFill>
                <a:latin typeface="Helvetica"/>
                <a:cs typeface="Helvetica"/>
              </a:rPr>
              <a:t>ventajas y el valor </a:t>
            </a:r>
            <a:r>
              <a:rPr lang="es-CO" sz="1400" dirty="0" smtClean="0">
                <a:latin typeface="Helvetica"/>
                <a:cs typeface="Helvetica"/>
              </a:rPr>
              <a:t>de </a:t>
            </a:r>
            <a:r>
              <a:rPr lang="es-CO" sz="1400" dirty="0">
                <a:latin typeface="Helvetica"/>
                <a:cs typeface="Helvetica"/>
              </a:rPr>
              <a:t>este tipo de instrumentos financieros, en el marco del desarrollo sostenible. </a:t>
            </a:r>
          </a:p>
          <a:p>
            <a:endParaRPr lang="es-CO" sz="1400" dirty="0">
              <a:latin typeface="Helvetica"/>
              <a:cs typeface="Helvetica"/>
            </a:endParaRPr>
          </a:p>
          <a:p>
            <a:pPr lvl="0"/>
            <a:r>
              <a:rPr lang="es-CO" sz="1600" b="1" dirty="0">
                <a:solidFill>
                  <a:srgbClr val="EE4538"/>
                </a:solidFill>
                <a:latin typeface="Helvetica"/>
                <a:cs typeface="Helvetica"/>
              </a:rPr>
              <a:t>Posicionar</a:t>
            </a:r>
            <a:r>
              <a:rPr lang="es-CO" sz="1400" dirty="0">
                <a:latin typeface="Helvetica"/>
                <a:cs typeface="Helvetica"/>
              </a:rPr>
              <a:t> a Bancóldex como entidad financiera líder en la estructuración de proyectos “sostenibles” en sintonía con su misión como banco de desarrollo.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CO" sz="1400" dirty="0">
              <a:latin typeface="Helvetica"/>
              <a:cs typeface="Helvetica"/>
            </a:endParaRPr>
          </a:p>
          <a:p>
            <a:pPr lvl="0"/>
            <a:r>
              <a:rPr lang="es-CO" sz="1400" dirty="0">
                <a:latin typeface="Helvetica"/>
                <a:cs typeface="Helvetica"/>
              </a:rPr>
              <a:t>Generar </a:t>
            </a:r>
            <a:r>
              <a:rPr lang="es-CO" sz="1400" dirty="0" smtClean="0">
                <a:latin typeface="Helvetica"/>
                <a:cs typeface="Helvetica"/>
              </a:rPr>
              <a:t>empatía </a:t>
            </a:r>
            <a:r>
              <a:rPr lang="es-CO" sz="1400" dirty="0" smtClean="0">
                <a:latin typeface="Helvetica"/>
                <a:cs typeface="Helvetica"/>
              </a:rPr>
              <a:t>del inversionista con el beneficiario, movilizar </a:t>
            </a:r>
            <a:r>
              <a:rPr lang="es-CO" sz="1400" dirty="0">
                <a:latin typeface="Helvetica"/>
                <a:cs typeface="Helvetica"/>
              </a:rPr>
              <a:t>el interés </a:t>
            </a:r>
            <a:r>
              <a:rPr lang="es-CO" sz="1400" dirty="0" smtClean="0">
                <a:latin typeface="Helvetica"/>
                <a:cs typeface="Helvetica"/>
              </a:rPr>
              <a:t>como un </a:t>
            </a:r>
            <a:r>
              <a:rPr lang="es-CO" sz="1400" dirty="0" smtClean="0">
                <a:latin typeface="Helvetica"/>
                <a:cs typeface="Helvetica"/>
              </a:rPr>
              <a:t>gana-gana. </a:t>
            </a:r>
            <a:r>
              <a:rPr lang="es-CO" sz="1600" b="1" dirty="0" smtClean="0">
                <a:solidFill>
                  <a:srgbClr val="EE4538"/>
                </a:solidFill>
                <a:latin typeface="Helvetica"/>
                <a:cs typeface="Helvetica"/>
              </a:rPr>
              <a:t>una </a:t>
            </a:r>
            <a:r>
              <a:rPr lang="es-CO" sz="1600" b="1" dirty="0">
                <a:solidFill>
                  <a:srgbClr val="EE4538"/>
                </a:solidFill>
                <a:latin typeface="Helvetica"/>
                <a:cs typeface="Helvetica"/>
              </a:rPr>
              <a:t>inversión socialmente </a:t>
            </a:r>
            <a:r>
              <a:rPr lang="es-CO" sz="1600" b="1" dirty="0" smtClean="0">
                <a:solidFill>
                  <a:srgbClr val="EE4538"/>
                </a:solidFill>
                <a:latin typeface="Helvetica"/>
                <a:cs typeface="Helvetica"/>
              </a:rPr>
              <a:t>responsable.</a:t>
            </a:r>
            <a:endParaRPr lang="es-CO" sz="1600" b="1" dirty="0">
              <a:solidFill>
                <a:srgbClr val="EE4538"/>
              </a:solidFill>
              <a:latin typeface="Helvetica"/>
              <a:cs typeface="Helvetica"/>
            </a:endParaRPr>
          </a:p>
        </p:txBody>
      </p:sp>
      <p:pic>
        <p:nvPicPr>
          <p:cNvPr id="5" name="Imagen 4" descr="torta-1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53" b="81827"/>
          <a:stretch/>
        </p:blipFill>
        <p:spPr>
          <a:xfrm>
            <a:off x="0" y="0"/>
            <a:ext cx="1092200" cy="93472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88937" y="318174"/>
            <a:ext cx="4172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rgbClr val="9C0F30"/>
                </a:solidFill>
                <a:latin typeface="Helvetica"/>
                <a:cs typeface="Helvetica"/>
              </a:rPr>
              <a:t>DESAFIOS Y LECCIONES APRENDIDAS:</a:t>
            </a:r>
            <a:endParaRPr lang="es-ES" sz="2000" dirty="0">
              <a:solidFill>
                <a:srgbClr val="9C0F30"/>
              </a:solidFill>
              <a:latin typeface="Helvetica"/>
              <a:cs typeface="Helvetica"/>
            </a:endParaRPr>
          </a:p>
        </p:txBody>
      </p:sp>
      <p:pic>
        <p:nvPicPr>
          <p:cNvPr id="2" name="Imagen 1" descr="id-01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41" t="88199"/>
          <a:stretch/>
        </p:blipFill>
        <p:spPr>
          <a:xfrm>
            <a:off x="7163464" y="4536600"/>
            <a:ext cx="1980536" cy="606900"/>
          </a:xfrm>
          <a:prstGeom prst="rect">
            <a:avLst/>
          </a:prstGeom>
        </p:spPr>
      </p:pic>
      <p:sp>
        <p:nvSpPr>
          <p:cNvPr id="46" name="CuadroTexto 45"/>
          <p:cNvSpPr txBox="1"/>
          <p:nvPr/>
        </p:nvSpPr>
        <p:spPr>
          <a:xfrm>
            <a:off x="5528538" y="2110451"/>
            <a:ext cx="1094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>
                <a:solidFill>
                  <a:sysClr val="window" lastClr="FFFFFF"/>
                </a:solidFill>
                <a:latin typeface="Calibri"/>
              </a:rPr>
              <a:t>Emisión</a:t>
            </a:r>
          </a:p>
        </p:txBody>
      </p:sp>
      <p:sp>
        <p:nvSpPr>
          <p:cNvPr id="16" name="Elipse 15"/>
          <p:cNvSpPr/>
          <p:nvPr/>
        </p:nvSpPr>
        <p:spPr>
          <a:xfrm>
            <a:off x="565696" y="1725997"/>
            <a:ext cx="75259" cy="75259"/>
          </a:xfrm>
          <a:prstGeom prst="ellipse">
            <a:avLst/>
          </a:prstGeom>
          <a:solidFill>
            <a:srgbClr val="9C0F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" name="Elipse 17"/>
          <p:cNvSpPr/>
          <p:nvPr/>
        </p:nvSpPr>
        <p:spPr>
          <a:xfrm>
            <a:off x="565696" y="2207925"/>
            <a:ext cx="75259" cy="75259"/>
          </a:xfrm>
          <a:prstGeom prst="ellipse">
            <a:avLst/>
          </a:prstGeom>
          <a:solidFill>
            <a:srgbClr val="9C0F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" name="Elipse 18"/>
          <p:cNvSpPr/>
          <p:nvPr/>
        </p:nvSpPr>
        <p:spPr>
          <a:xfrm>
            <a:off x="565696" y="2658119"/>
            <a:ext cx="75259" cy="75259"/>
          </a:xfrm>
          <a:prstGeom prst="ellipse">
            <a:avLst/>
          </a:prstGeom>
          <a:solidFill>
            <a:srgbClr val="9C0F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" name="Elipse 19"/>
          <p:cNvSpPr/>
          <p:nvPr/>
        </p:nvSpPr>
        <p:spPr>
          <a:xfrm>
            <a:off x="565696" y="3299612"/>
            <a:ext cx="75259" cy="75259"/>
          </a:xfrm>
          <a:prstGeom prst="ellipse">
            <a:avLst/>
          </a:prstGeom>
          <a:solidFill>
            <a:srgbClr val="9C0F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" name="Elipse 20"/>
          <p:cNvSpPr/>
          <p:nvPr/>
        </p:nvSpPr>
        <p:spPr>
          <a:xfrm>
            <a:off x="565696" y="4026177"/>
            <a:ext cx="75259" cy="75259"/>
          </a:xfrm>
          <a:prstGeom prst="ellipse">
            <a:avLst/>
          </a:prstGeom>
          <a:solidFill>
            <a:srgbClr val="9C0F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5082363" y="467360"/>
            <a:ext cx="3646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solidFill>
                  <a:srgbClr val="EE4538"/>
                </a:solidFill>
                <a:latin typeface="Helvetica"/>
                <a:cs typeface="Helvetica"/>
              </a:rPr>
              <a:t>“Estrategia de Comunicación”</a:t>
            </a:r>
          </a:p>
          <a:p>
            <a:pPr algn="ctr"/>
            <a:r>
              <a:rPr lang="es-CO" sz="1600" dirty="0" smtClean="0"/>
              <a:t>Inversionistas- Opinión Publica-Instituciones del gobierno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35964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2 Rectángulo"/>
          <p:cNvSpPr/>
          <p:nvPr/>
        </p:nvSpPr>
        <p:spPr>
          <a:xfrm>
            <a:off x="896288" y="1712662"/>
            <a:ext cx="73473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dirty="0" smtClean="0">
                <a:latin typeface="Helvetica"/>
                <a:cs typeface="Helvetica"/>
              </a:rPr>
              <a:t>Convertirnos en un </a:t>
            </a:r>
            <a:r>
              <a:rPr lang="es-CO" sz="1600" b="1" dirty="0">
                <a:solidFill>
                  <a:srgbClr val="EE4538"/>
                </a:solidFill>
                <a:latin typeface="Helvetica"/>
                <a:cs typeface="Helvetica"/>
              </a:rPr>
              <a:t>emisor </a:t>
            </a:r>
            <a:r>
              <a:rPr lang="es-CO" sz="1600" b="1" dirty="0" smtClean="0">
                <a:solidFill>
                  <a:srgbClr val="EE4538"/>
                </a:solidFill>
                <a:latin typeface="Helvetica"/>
                <a:cs typeface="Helvetica"/>
              </a:rPr>
              <a:t>recurrente</a:t>
            </a:r>
          </a:p>
          <a:p>
            <a:endParaRPr lang="es-CO" sz="1600" b="1" dirty="0">
              <a:solidFill>
                <a:srgbClr val="EE4538"/>
              </a:solidFill>
              <a:latin typeface="Helvetica"/>
              <a:cs typeface="Helvetica"/>
            </a:endParaRPr>
          </a:p>
          <a:p>
            <a:r>
              <a:rPr lang="es-CO" sz="1400" dirty="0">
                <a:latin typeface="Helvetica"/>
                <a:cs typeface="Helvetica"/>
              </a:rPr>
              <a:t>Montos mas grandes de la emisión para generar </a:t>
            </a:r>
            <a:r>
              <a:rPr lang="es-CO" sz="1600" b="1" dirty="0">
                <a:solidFill>
                  <a:srgbClr val="EE4538"/>
                </a:solidFill>
                <a:latin typeface="Helvetica"/>
                <a:cs typeface="Helvetica"/>
              </a:rPr>
              <a:t>liquidez en el mercado</a:t>
            </a:r>
          </a:p>
          <a:p>
            <a:endParaRPr lang="es-CO" sz="1600" b="1" dirty="0">
              <a:solidFill>
                <a:srgbClr val="EE4538"/>
              </a:solidFill>
              <a:latin typeface="Helvetica"/>
              <a:cs typeface="Helvetica"/>
            </a:endParaRPr>
          </a:p>
          <a:p>
            <a:r>
              <a:rPr lang="es-CO" sz="1600" b="1" dirty="0" smtClean="0">
                <a:solidFill>
                  <a:srgbClr val="EE4538"/>
                </a:solidFill>
                <a:latin typeface="Helvetica"/>
                <a:cs typeface="Helvetica"/>
              </a:rPr>
              <a:t>Reporte </a:t>
            </a:r>
            <a:r>
              <a:rPr lang="es-CO" sz="1400" dirty="0">
                <a:latin typeface="Helvetica"/>
                <a:cs typeface="Helvetica"/>
              </a:rPr>
              <a:t>anual</a:t>
            </a:r>
          </a:p>
          <a:p>
            <a:endParaRPr lang="es-CO" sz="1600" b="1" dirty="0">
              <a:solidFill>
                <a:srgbClr val="EE4538"/>
              </a:solidFill>
              <a:latin typeface="Helvetica"/>
              <a:cs typeface="Helvetica"/>
            </a:endParaRPr>
          </a:p>
          <a:p>
            <a:r>
              <a:rPr lang="es-CO" sz="1600" b="1" dirty="0" smtClean="0">
                <a:solidFill>
                  <a:srgbClr val="EE4538"/>
                </a:solidFill>
                <a:latin typeface="Helvetica"/>
                <a:cs typeface="Helvetica"/>
              </a:rPr>
              <a:t>Medición </a:t>
            </a:r>
            <a:r>
              <a:rPr lang="es-CO" sz="1400" dirty="0">
                <a:latin typeface="Helvetica"/>
                <a:cs typeface="Helvetica"/>
              </a:rPr>
              <a:t>del impacto</a:t>
            </a:r>
          </a:p>
        </p:txBody>
      </p:sp>
      <p:pic>
        <p:nvPicPr>
          <p:cNvPr id="5" name="Imagen 4" descr="torta-1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53" b="81827"/>
          <a:stretch/>
        </p:blipFill>
        <p:spPr>
          <a:xfrm>
            <a:off x="0" y="0"/>
            <a:ext cx="1092200" cy="93472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88937" y="318174"/>
            <a:ext cx="4172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rgbClr val="9C0F30"/>
                </a:solidFill>
                <a:latin typeface="Helvetica"/>
                <a:cs typeface="Helvetica"/>
              </a:rPr>
              <a:t>DESAFIOS Y LECCIONES APRENDIDAS:</a:t>
            </a:r>
            <a:endParaRPr lang="es-ES" sz="2000" dirty="0">
              <a:solidFill>
                <a:srgbClr val="9C0F30"/>
              </a:solidFill>
              <a:latin typeface="Helvetica"/>
              <a:cs typeface="Helvetica"/>
            </a:endParaRPr>
          </a:p>
        </p:txBody>
      </p:sp>
      <p:pic>
        <p:nvPicPr>
          <p:cNvPr id="2" name="Imagen 1" descr="id-01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41" t="88199"/>
          <a:stretch/>
        </p:blipFill>
        <p:spPr>
          <a:xfrm>
            <a:off x="7163464" y="4536600"/>
            <a:ext cx="1980536" cy="606900"/>
          </a:xfrm>
          <a:prstGeom prst="rect">
            <a:avLst/>
          </a:prstGeom>
        </p:spPr>
      </p:pic>
      <p:sp>
        <p:nvSpPr>
          <p:cNvPr id="16" name="Elipse 15"/>
          <p:cNvSpPr/>
          <p:nvPr/>
        </p:nvSpPr>
        <p:spPr>
          <a:xfrm>
            <a:off x="799614" y="1853587"/>
            <a:ext cx="75259" cy="75259"/>
          </a:xfrm>
          <a:prstGeom prst="ellipse">
            <a:avLst/>
          </a:prstGeom>
          <a:solidFill>
            <a:srgbClr val="9C0F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" name="Elipse 17"/>
          <p:cNvSpPr/>
          <p:nvPr/>
        </p:nvSpPr>
        <p:spPr>
          <a:xfrm>
            <a:off x="799614" y="2335515"/>
            <a:ext cx="75259" cy="75259"/>
          </a:xfrm>
          <a:prstGeom prst="ellipse">
            <a:avLst/>
          </a:prstGeom>
          <a:solidFill>
            <a:srgbClr val="9C0F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" name="Elipse 18"/>
          <p:cNvSpPr/>
          <p:nvPr/>
        </p:nvSpPr>
        <p:spPr>
          <a:xfrm>
            <a:off x="799614" y="2785709"/>
            <a:ext cx="75259" cy="75259"/>
          </a:xfrm>
          <a:prstGeom prst="ellipse">
            <a:avLst/>
          </a:prstGeom>
          <a:solidFill>
            <a:srgbClr val="9C0F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" name="Elipse 19"/>
          <p:cNvSpPr/>
          <p:nvPr/>
        </p:nvSpPr>
        <p:spPr>
          <a:xfrm>
            <a:off x="799614" y="3288976"/>
            <a:ext cx="75259" cy="75259"/>
          </a:xfrm>
          <a:prstGeom prst="ellipse">
            <a:avLst/>
          </a:prstGeom>
          <a:solidFill>
            <a:srgbClr val="9C0F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540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>
            <a:extLst>
              <a:ext uri="{FF2B5EF4-FFF2-40B4-BE49-F238E27FC236}">
                <a16:creationId xmlns="" xmlns:a16="http://schemas.microsoft.com/office/drawing/2014/main" id="{9B561AC1-9AE9-44E6-BFD1-19392CC914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140" r="40674"/>
          <a:stretch/>
        </p:blipFill>
        <p:spPr>
          <a:xfrm>
            <a:off x="0" y="0"/>
            <a:ext cx="2440105" cy="5143500"/>
          </a:xfrm>
          <a:prstGeom prst="rect">
            <a:avLst/>
          </a:prstGeom>
        </p:spPr>
      </p:pic>
      <p:pic>
        <p:nvPicPr>
          <p:cNvPr id="5" name="Imagen 4" descr="torta-10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53" b="81827"/>
          <a:stretch/>
        </p:blipFill>
        <p:spPr>
          <a:xfrm>
            <a:off x="2388666" y="-99344"/>
            <a:ext cx="1092200" cy="93472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772588" y="251079"/>
            <a:ext cx="4652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9C0F30"/>
                </a:solidFill>
                <a:latin typeface="Helvetica"/>
                <a:cs typeface="Helvetica"/>
              </a:rPr>
              <a:t>BONO SOCIAL </a:t>
            </a:r>
            <a:r>
              <a:rPr lang="es-ES" sz="2400" b="1" dirty="0" smtClean="0">
                <a:solidFill>
                  <a:srgbClr val="991730"/>
                </a:solidFill>
                <a:latin typeface="Helvetica"/>
                <a:cs typeface="Helvetica"/>
              </a:rPr>
              <a:t>BANCÓLDEX</a:t>
            </a:r>
            <a:endParaRPr lang="es-ES" sz="2400" b="1" dirty="0">
              <a:solidFill>
                <a:srgbClr val="991730"/>
              </a:solidFill>
              <a:latin typeface="Helvetica"/>
              <a:cs typeface="Helvetica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772588" y="1012971"/>
            <a:ext cx="590241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latin typeface="Helvetica" panose="020B0604020202020204" pitchFamily="34" charset="0"/>
                <a:cs typeface="Helvetica" panose="020B0604020202020204" pitchFamily="34" charset="0"/>
              </a:rPr>
              <a:t>En consecuencia con nuestra </a:t>
            </a:r>
            <a:r>
              <a:rPr lang="es-CO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misión como Banco de desarrollo, emitimos </a:t>
            </a:r>
            <a:r>
              <a:rPr lang="es-CO" sz="1400" dirty="0">
                <a:latin typeface="Helvetica" panose="020B0604020202020204" pitchFamily="34" charset="0"/>
                <a:cs typeface="Helvetica" panose="020B0604020202020204" pitchFamily="34" charset="0"/>
              </a:rPr>
              <a:t>los </a:t>
            </a:r>
            <a:r>
              <a:rPr lang="es-CO" b="1" dirty="0">
                <a:solidFill>
                  <a:srgbClr val="EE453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primeros Bonos Sociales del país</a:t>
            </a:r>
            <a:r>
              <a:rPr lang="es-CO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CO" sz="1400" dirty="0">
                <a:latin typeface="Helvetica" panose="020B0604020202020204" pitchFamily="34" charset="0"/>
                <a:cs typeface="Helvetica" panose="020B0604020202020204" pitchFamily="34" charset="0"/>
              </a:rPr>
              <a:t>por </a:t>
            </a:r>
            <a:r>
              <a:rPr lang="es-CO" b="1" dirty="0" smtClean="0">
                <a:solidFill>
                  <a:srgbClr val="EE453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$400 </a:t>
            </a:r>
            <a:r>
              <a:rPr lang="es-CO" b="1" dirty="0">
                <a:solidFill>
                  <a:srgbClr val="EE453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mil millones</a:t>
            </a:r>
            <a:r>
              <a:rPr lang="es-CO" sz="1400" dirty="0">
                <a:latin typeface="Helvetica" panose="020B0604020202020204" pitchFamily="34" charset="0"/>
                <a:cs typeface="Helvetica" panose="020B0604020202020204" pitchFamily="34" charset="0"/>
              </a:rPr>
              <a:t> de </a:t>
            </a:r>
            <a:r>
              <a:rPr lang="es-CO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pesos</a:t>
            </a:r>
            <a:r>
              <a:rPr lang="es-CO" sz="1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CO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para financiar proyectos de </a:t>
            </a:r>
            <a:r>
              <a:rPr lang="es-CO" b="1" dirty="0">
                <a:solidFill>
                  <a:srgbClr val="EE453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inclusión financiera  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2823511" y="2359430"/>
            <a:ext cx="22820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rgbClr val="EE453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BENEFICIA </a:t>
            </a:r>
            <a:r>
              <a:rPr lang="es-ES" sz="1400" b="1" dirty="0" smtClean="0">
                <a:solidFill>
                  <a:srgbClr val="EE453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A:</a:t>
            </a:r>
            <a:endParaRPr lang="es-ES" sz="1400" b="1" dirty="0">
              <a:solidFill>
                <a:srgbClr val="EE4538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2791829" y="2771669"/>
            <a:ext cx="349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14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GB" dirty="0"/>
              <a:t>Micro y </a:t>
            </a:r>
            <a:r>
              <a:rPr lang="en-GB" dirty="0" smtClean="0"/>
              <a:t>pequeñas empresas</a:t>
            </a:r>
            <a:r>
              <a:rPr lang="en-GB" dirty="0"/>
              <a:t>.</a:t>
            </a:r>
          </a:p>
          <a:p>
            <a:r>
              <a:rPr lang="en-GB" dirty="0"/>
              <a:t>Dueños de empresas rurales</a:t>
            </a:r>
            <a:r>
              <a:rPr lang="en-GB" dirty="0" smtClean="0"/>
              <a:t>.</a:t>
            </a:r>
            <a:endParaRPr lang="en-GB" dirty="0"/>
          </a:p>
          <a:p>
            <a:r>
              <a:rPr lang="en-GB" dirty="0"/>
              <a:t>Víctimas del conflicto </a:t>
            </a:r>
            <a:r>
              <a:rPr lang="en-GB" dirty="0" smtClean="0"/>
              <a:t>armado.</a:t>
            </a:r>
            <a:endParaRPr lang="en-GB" dirty="0"/>
          </a:p>
          <a:p>
            <a:r>
              <a:rPr lang="en-GB" dirty="0" smtClean="0"/>
              <a:t>Mujeres</a:t>
            </a:r>
            <a:r>
              <a:rPr lang="es-CO" dirty="0"/>
              <a:t> </a:t>
            </a:r>
            <a:r>
              <a:rPr lang="es-CO" dirty="0" smtClean="0"/>
              <a:t>empremdedoras.</a:t>
            </a:r>
            <a:endParaRPr lang="es-CO" dirty="0"/>
          </a:p>
        </p:txBody>
      </p:sp>
      <p:sp>
        <p:nvSpPr>
          <p:cNvPr id="32" name="Elipse 31"/>
          <p:cNvSpPr/>
          <p:nvPr/>
        </p:nvSpPr>
        <p:spPr>
          <a:xfrm>
            <a:off x="2635654" y="2913495"/>
            <a:ext cx="75259" cy="75259"/>
          </a:xfrm>
          <a:prstGeom prst="ellipse">
            <a:avLst/>
          </a:prstGeom>
          <a:solidFill>
            <a:srgbClr val="9C0F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3" name="Elipse 32"/>
          <p:cNvSpPr/>
          <p:nvPr/>
        </p:nvSpPr>
        <p:spPr>
          <a:xfrm>
            <a:off x="2635654" y="3130391"/>
            <a:ext cx="75259" cy="75259"/>
          </a:xfrm>
          <a:prstGeom prst="ellipse">
            <a:avLst/>
          </a:prstGeom>
          <a:solidFill>
            <a:srgbClr val="9C0F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4" name="Elipse 33"/>
          <p:cNvSpPr/>
          <p:nvPr/>
        </p:nvSpPr>
        <p:spPr>
          <a:xfrm>
            <a:off x="2628674" y="3313707"/>
            <a:ext cx="75259" cy="75259"/>
          </a:xfrm>
          <a:prstGeom prst="ellipse">
            <a:avLst/>
          </a:prstGeom>
          <a:solidFill>
            <a:srgbClr val="9C0F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5" name="CuadroTexto 34"/>
          <p:cNvSpPr txBox="1"/>
          <p:nvPr/>
        </p:nvSpPr>
        <p:spPr>
          <a:xfrm>
            <a:off x="5486614" y="2338164"/>
            <a:ext cx="41722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rgbClr val="EE453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ES" sz="1400" b="1" dirty="0" smtClean="0">
                <a:solidFill>
                  <a:srgbClr val="EE453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 IMPACTO EN:</a:t>
            </a:r>
          </a:p>
        </p:txBody>
      </p:sp>
      <p:sp>
        <p:nvSpPr>
          <p:cNvPr id="37" name="CuadroTexto 36"/>
          <p:cNvSpPr txBox="1"/>
          <p:nvPr/>
        </p:nvSpPr>
        <p:spPr>
          <a:xfrm>
            <a:off x="5602932" y="2750189"/>
            <a:ext cx="47704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14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s-CO" dirty="0" smtClean="0"/>
              <a:t>Generación de empleo.</a:t>
            </a:r>
          </a:p>
          <a:p>
            <a:r>
              <a:rPr lang="es-CO" dirty="0" smtClean="0"/>
              <a:t>Reducción de la desigualdad de ingreso. </a:t>
            </a:r>
          </a:p>
          <a:p>
            <a:r>
              <a:rPr lang="es-CO" dirty="0" smtClean="0"/>
              <a:t>Igualdad de género.</a:t>
            </a:r>
          </a:p>
          <a:p>
            <a:r>
              <a:rPr lang="es-CO" dirty="0" smtClean="0"/>
              <a:t>Activación de las economías rurales.</a:t>
            </a:r>
            <a:endParaRPr lang="es-CO" dirty="0"/>
          </a:p>
        </p:txBody>
      </p:sp>
      <p:sp>
        <p:nvSpPr>
          <p:cNvPr id="38" name="Elipse 37"/>
          <p:cNvSpPr/>
          <p:nvPr/>
        </p:nvSpPr>
        <p:spPr>
          <a:xfrm>
            <a:off x="5530288" y="2875064"/>
            <a:ext cx="75259" cy="75259"/>
          </a:xfrm>
          <a:prstGeom prst="ellipse">
            <a:avLst/>
          </a:prstGeom>
          <a:solidFill>
            <a:srgbClr val="9C0F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9" name="Elipse 38"/>
          <p:cNvSpPr/>
          <p:nvPr/>
        </p:nvSpPr>
        <p:spPr>
          <a:xfrm>
            <a:off x="5530288" y="3091960"/>
            <a:ext cx="75259" cy="75259"/>
          </a:xfrm>
          <a:prstGeom prst="ellipse">
            <a:avLst/>
          </a:prstGeom>
          <a:solidFill>
            <a:srgbClr val="9C0F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0" name="Elipse 39"/>
          <p:cNvSpPr/>
          <p:nvPr/>
        </p:nvSpPr>
        <p:spPr>
          <a:xfrm>
            <a:off x="5530288" y="3268296"/>
            <a:ext cx="75259" cy="75259"/>
          </a:xfrm>
          <a:prstGeom prst="ellipse">
            <a:avLst/>
          </a:prstGeom>
          <a:solidFill>
            <a:srgbClr val="9C0F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1" name="Elipse 40"/>
          <p:cNvSpPr/>
          <p:nvPr/>
        </p:nvSpPr>
        <p:spPr>
          <a:xfrm>
            <a:off x="5530288" y="3471400"/>
            <a:ext cx="75259" cy="75259"/>
          </a:xfrm>
          <a:prstGeom prst="ellipse">
            <a:avLst/>
          </a:prstGeom>
          <a:solidFill>
            <a:srgbClr val="9C0F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7" name="Imagen 16" descr="id-01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41" t="88199"/>
          <a:stretch/>
        </p:blipFill>
        <p:spPr>
          <a:xfrm>
            <a:off x="7163464" y="4536600"/>
            <a:ext cx="1980536" cy="606900"/>
          </a:xfrm>
          <a:prstGeom prst="rect">
            <a:avLst/>
          </a:prstGeom>
        </p:spPr>
      </p:pic>
      <p:sp>
        <p:nvSpPr>
          <p:cNvPr id="18" name="Elipse 17"/>
          <p:cNvSpPr/>
          <p:nvPr/>
        </p:nvSpPr>
        <p:spPr>
          <a:xfrm>
            <a:off x="2627514" y="3542887"/>
            <a:ext cx="75259" cy="75259"/>
          </a:xfrm>
          <a:prstGeom prst="ellipse">
            <a:avLst/>
          </a:prstGeom>
          <a:solidFill>
            <a:srgbClr val="9C0F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3" name="Grupo 2"/>
          <p:cNvGrpSpPr/>
          <p:nvPr/>
        </p:nvGrpSpPr>
        <p:grpSpPr>
          <a:xfrm>
            <a:off x="3106604" y="4206340"/>
            <a:ext cx="3724377" cy="823917"/>
            <a:chOff x="958841" y="4053632"/>
            <a:chExt cx="3724377" cy="823917"/>
          </a:xfrm>
        </p:grpSpPr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58841" y="4053632"/>
              <a:ext cx="891518" cy="799520"/>
            </a:xfrm>
            <a:prstGeom prst="rect">
              <a:avLst/>
            </a:prstGeom>
          </p:spPr>
        </p:pic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01683" y="4071775"/>
              <a:ext cx="891518" cy="799520"/>
            </a:xfrm>
            <a:prstGeom prst="rect">
              <a:avLst/>
            </a:prstGeom>
          </p:spPr>
        </p:pic>
        <p:pic>
          <p:nvPicPr>
            <p:cNvPr id="22" name="Imagen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44525" y="4071775"/>
              <a:ext cx="895354" cy="802960"/>
            </a:xfrm>
            <a:prstGeom prst="rect">
              <a:avLst/>
            </a:prstGeom>
          </p:spPr>
        </p:pic>
        <p:pic>
          <p:nvPicPr>
            <p:cNvPr id="23" name="Imagen 2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791701" y="4071775"/>
              <a:ext cx="891517" cy="8057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10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plaza de mercado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2" t="1019" r="40716" b="-1019"/>
          <a:stretch/>
        </p:blipFill>
        <p:spPr>
          <a:xfrm>
            <a:off x="-37798" y="-1"/>
            <a:ext cx="2690753" cy="5208703"/>
          </a:xfrm>
          <a:prstGeom prst="rect">
            <a:avLst/>
          </a:prstGeom>
        </p:spPr>
      </p:pic>
      <p:pic>
        <p:nvPicPr>
          <p:cNvPr id="5" name="Imagen 4" descr="torta-1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53" b="81827"/>
          <a:stretch/>
        </p:blipFill>
        <p:spPr>
          <a:xfrm>
            <a:off x="2574048" y="0"/>
            <a:ext cx="1092200" cy="93472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863636" y="318174"/>
            <a:ext cx="4172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rgbClr val="9C0F30"/>
                </a:solidFill>
                <a:latin typeface="Helvetica"/>
                <a:cs typeface="Helvetica"/>
              </a:rPr>
              <a:t>BONO SOCIAL </a:t>
            </a:r>
            <a:r>
              <a:rPr lang="es-ES" sz="2000" cap="all" dirty="0" smtClean="0">
                <a:solidFill>
                  <a:srgbClr val="9C0F30"/>
                </a:solidFill>
                <a:latin typeface="Helvetica"/>
                <a:cs typeface="Helvetica"/>
              </a:rPr>
              <a:t>Bancóldex:</a:t>
            </a:r>
            <a:endParaRPr lang="es-ES" sz="2000" cap="all" dirty="0">
              <a:solidFill>
                <a:srgbClr val="9C0F30"/>
              </a:solidFill>
              <a:latin typeface="Helvetica"/>
              <a:cs typeface="Helvetica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863636" y="720998"/>
            <a:ext cx="7019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991730"/>
                </a:solidFill>
                <a:latin typeface="Helvetica"/>
                <a:cs typeface="Helvetica"/>
              </a:rPr>
              <a:t>UNA INVERSIÓN DE </a:t>
            </a:r>
            <a:r>
              <a:rPr lang="es-ES" sz="2000" b="1" dirty="0" smtClean="0">
                <a:solidFill>
                  <a:srgbClr val="991730"/>
                </a:solidFill>
                <a:latin typeface="Helvetica"/>
                <a:cs typeface="Helvetica"/>
              </a:rPr>
              <a:t>IMPACTO CON </a:t>
            </a:r>
          </a:p>
          <a:p>
            <a:r>
              <a:rPr lang="es-ES" sz="2000" b="1" dirty="0" smtClean="0">
                <a:solidFill>
                  <a:srgbClr val="991730"/>
                </a:solidFill>
                <a:latin typeface="Helvetica"/>
                <a:cs typeface="Helvetica"/>
              </a:rPr>
              <a:t>CRITERIO </a:t>
            </a:r>
            <a:r>
              <a:rPr lang="es-ES" sz="2000" b="1" dirty="0">
                <a:solidFill>
                  <a:srgbClr val="991730"/>
                </a:solidFill>
                <a:latin typeface="Helvetica"/>
                <a:cs typeface="Helvetica"/>
              </a:rPr>
              <a:t>É</a:t>
            </a:r>
            <a:r>
              <a:rPr lang="es-ES" sz="2000" b="1" dirty="0" smtClean="0">
                <a:solidFill>
                  <a:srgbClr val="991730"/>
                </a:solidFill>
                <a:latin typeface="Helvetica"/>
                <a:cs typeface="Helvetica"/>
              </a:rPr>
              <a:t>TICO</a:t>
            </a:r>
            <a:endParaRPr lang="es-ES" sz="2000" b="1" dirty="0">
              <a:solidFill>
                <a:srgbClr val="991730"/>
              </a:solidFill>
              <a:latin typeface="Helvetica"/>
              <a:cs typeface="Helvetica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135512" y="1892593"/>
            <a:ext cx="586997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Impulsa </a:t>
            </a:r>
            <a:r>
              <a:rPr lang="es-CO" sz="1400" dirty="0">
                <a:latin typeface="Helvetica" panose="020B0604020202020204" pitchFamily="34" charset="0"/>
                <a:cs typeface="Helvetica" panose="020B0604020202020204" pitchFamily="34" charset="0"/>
              </a:rPr>
              <a:t>el desarrollo social y económico de mujeres, victimas de la violencia entre otras poblaciones vulnerables, a través de sus unidades productivas. </a:t>
            </a:r>
          </a:p>
          <a:p>
            <a:endParaRPr lang="es-CO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s-CO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Cataliza </a:t>
            </a:r>
            <a:r>
              <a:rPr lang="es-CO" sz="1400" dirty="0">
                <a:latin typeface="Helvetica" panose="020B0604020202020204" pitchFamily="34" charset="0"/>
                <a:cs typeface="Helvetica" panose="020B0604020202020204" pitchFamily="34" charset="0"/>
              </a:rPr>
              <a:t>la generación de empleo y el mejoramiento de la calidad de vida. </a:t>
            </a:r>
          </a:p>
          <a:p>
            <a:endParaRPr lang="es-CO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s-CO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Identifica </a:t>
            </a:r>
            <a:r>
              <a:rPr lang="es-CO" sz="1400" dirty="0">
                <a:latin typeface="Helvetica" panose="020B0604020202020204" pitchFamily="34" charset="0"/>
                <a:cs typeface="Helvetica" panose="020B0604020202020204" pitchFamily="34" charset="0"/>
              </a:rPr>
              <a:t>el impacto positivo en el rendimiento de una</a:t>
            </a:r>
            <a:r>
              <a:rPr lang="es-CO" sz="1600" b="1" dirty="0">
                <a:solidFill>
                  <a:srgbClr val="EE453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inversión </a:t>
            </a:r>
            <a:r>
              <a:rPr lang="es-CO" sz="1400" dirty="0">
                <a:latin typeface="Helvetica" panose="020B0604020202020204" pitchFamily="34" charset="0"/>
                <a:cs typeface="Helvetica" panose="020B0604020202020204" pitchFamily="34" charset="0"/>
              </a:rPr>
              <a:t>verdaderamente </a:t>
            </a:r>
            <a:r>
              <a:rPr lang="es-CO" sz="1600" b="1" dirty="0">
                <a:solidFill>
                  <a:srgbClr val="EE453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sostenible y responsable. </a:t>
            </a:r>
          </a:p>
        </p:txBody>
      </p:sp>
      <p:sp>
        <p:nvSpPr>
          <p:cNvPr id="8" name="Elipse 7"/>
          <p:cNvSpPr/>
          <p:nvPr/>
        </p:nvSpPr>
        <p:spPr>
          <a:xfrm>
            <a:off x="3007474" y="2026785"/>
            <a:ext cx="75259" cy="75259"/>
          </a:xfrm>
          <a:prstGeom prst="ellipse">
            <a:avLst/>
          </a:prstGeom>
          <a:solidFill>
            <a:srgbClr val="9C0F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Elipse 8"/>
          <p:cNvSpPr/>
          <p:nvPr/>
        </p:nvSpPr>
        <p:spPr>
          <a:xfrm>
            <a:off x="3022838" y="2843584"/>
            <a:ext cx="75259" cy="75259"/>
          </a:xfrm>
          <a:prstGeom prst="ellipse">
            <a:avLst/>
          </a:prstGeom>
          <a:solidFill>
            <a:srgbClr val="9C0F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Elipse 9"/>
          <p:cNvSpPr/>
          <p:nvPr/>
        </p:nvSpPr>
        <p:spPr>
          <a:xfrm>
            <a:off x="3022837" y="3526042"/>
            <a:ext cx="75259" cy="75259"/>
          </a:xfrm>
          <a:prstGeom prst="ellipse">
            <a:avLst/>
          </a:prstGeom>
          <a:solidFill>
            <a:srgbClr val="9C0F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D43E3AED-1530-4363-99A6-93280495E0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734" y="4278063"/>
            <a:ext cx="1014869" cy="990116"/>
          </a:xfrm>
          <a:prstGeom prst="rect">
            <a:avLst/>
          </a:prstGeom>
        </p:spPr>
      </p:pic>
      <p:pic>
        <p:nvPicPr>
          <p:cNvPr id="15" name="Imagen 14" descr="id-01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41" t="88199"/>
          <a:stretch/>
        </p:blipFill>
        <p:spPr>
          <a:xfrm>
            <a:off x="7163464" y="4536600"/>
            <a:ext cx="1980536" cy="6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71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 descr="pescadore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5" r="42898"/>
          <a:stretch/>
        </p:blipFill>
        <p:spPr>
          <a:xfrm>
            <a:off x="-1" y="-5882"/>
            <a:ext cx="2657071" cy="5143500"/>
          </a:xfrm>
          <a:prstGeom prst="rect">
            <a:avLst/>
          </a:prstGeom>
        </p:spPr>
      </p:pic>
      <p:pic>
        <p:nvPicPr>
          <p:cNvPr id="5" name="Imagen 4" descr="torta-1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53" b="81827"/>
          <a:stretch/>
        </p:blipFill>
        <p:spPr>
          <a:xfrm>
            <a:off x="2593085" y="0"/>
            <a:ext cx="1092200" cy="93472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882019" y="318174"/>
            <a:ext cx="4172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rgbClr val="9C0F30"/>
                </a:solidFill>
                <a:latin typeface="Helvetica"/>
                <a:cs typeface="Helvetica"/>
              </a:rPr>
              <a:t>NUESTROS RESULTADOS</a:t>
            </a:r>
            <a:endParaRPr lang="es-ES" sz="2000" dirty="0">
              <a:solidFill>
                <a:srgbClr val="9C0F30"/>
              </a:solidFill>
              <a:latin typeface="Helvetica"/>
              <a:cs typeface="Helvetica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212313" y="1028622"/>
            <a:ext cx="5495752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1400" dirty="0">
              <a:latin typeface="Helvetica"/>
              <a:cs typeface="Helvetica"/>
            </a:endParaRPr>
          </a:p>
          <a:p>
            <a:endParaRPr lang="es-ES_tradnl" sz="1400" dirty="0" smtClean="0">
              <a:latin typeface="Helvetica"/>
              <a:cs typeface="Helvetica"/>
            </a:endParaRPr>
          </a:p>
          <a:p>
            <a:r>
              <a:rPr lang="es-ES_tradnl" sz="1400" dirty="0" smtClean="0">
                <a:latin typeface="Helvetica"/>
                <a:cs typeface="Helvetica"/>
              </a:rPr>
              <a:t>En abril de 2018 </a:t>
            </a:r>
            <a:r>
              <a:rPr lang="es-ES_tradnl" sz="1400" dirty="0">
                <a:latin typeface="Helvetica"/>
                <a:cs typeface="Helvetica"/>
              </a:rPr>
              <a:t>emitimos el </a:t>
            </a:r>
            <a:r>
              <a:rPr lang="es-ES_tradnl" sz="1600" b="1" dirty="0">
                <a:solidFill>
                  <a:srgbClr val="EE4538"/>
                </a:solidFill>
                <a:latin typeface="Helvetica"/>
                <a:cs typeface="Helvetica"/>
              </a:rPr>
              <a:t>primer bono </a:t>
            </a:r>
            <a:r>
              <a:rPr lang="es-ES_tradnl" sz="1600" b="1" dirty="0" smtClean="0">
                <a:solidFill>
                  <a:srgbClr val="EE4538"/>
                </a:solidFill>
                <a:latin typeface="Helvetica"/>
                <a:cs typeface="Helvetica"/>
              </a:rPr>
              <a:t>social </a:t>
            </a:r>
            <a:r>
              <a:rPr lang="es-ES_tradnl" sz="1400" dirty="0">
                <a:latin typeface="Helvetica"/>
                <a:cs typeface="Helvetica"/>
              </a:rPr>
              <a:t>en el mercado </a:t>
            </a:r>
            <a:r>
              <a:rPr lang="es-ES_tradnl" sz="1400" dirty="0" smtClean="0">
                <a:latin typeface="Helvetica"/>
                <a:cs typeface="Helvetica"/>
              </a:rPr>
              <a:t>público de valores colombiano </a:t>
            </a:r>
            <a:r>
              <a:rPr lang="es-ES_tradnl" sz="1400" dirty="0">
                <a:latin typeface="Helvetica"/>
                <a:cs typeface="Helvetica"/>
              </a:rPr>
              <a:t>por </a:t>
            </a:r>
            <a:r>
              <a:rPr lang="es-ES_tradnl" sz="1600" b="1" dirty="0" smtClean="0">
                <a:solidFill>
                  <a:srgbClr val="EE4538"/>
                </a:solidFill>
                <a:latin typeface="Helvetica"/>
                <a:cs typeface="Helvetica"/>
              </a:rPr>
              <a:t>$400 </a:t>
            </a:r>
            <a:r>
              <a:rPr lang="es-ES_tradnl" sz="1600" b="1" dirty="0">
                <a:solidFill>
                  <a:srgbClr val="EE4538"/>
                </a:solidFill>
                <a:latin typeface="Helvetica"/>
                <a:cs typeface="Helvetica"/>
              </a:rPr>
              <a:t>mil millones </a:t>
            </a:r>
            <a:r>
              <a:rPr lang="es-ES_tradnl" sz="1400" dirty="0">
                <a:latin typeface="Helvetica"/>
                <a:cs typeface="Helvetica"/>
              </a:rPr>
              <a:t>de pesos. </a:t>
            </a:r>
          </a:p>
          <a:p>
            <a:endParaRPr lang="es-ES_tradnl" sz="1400" dirty="0" smtClean="0">
              <a:latin typeface="Helvetica"/>
              <a:cs typeface="Helvetica"/>
            </a:endParaRPr>
          </a:p>
          <a:p>
            <a:endParaRPr lang="es-ES_tradnl" sz="1400" dirty="0">
              <a:latin typeface="Helvetica"/>
              <a:cs typeface="Helvetica"/>
            </a:endParaRPr>
          </a:p>
          <a:p>
            <a:r>
              <a:rPr lang="es-ES_tradnl" sz="1400" dirty="0">
                <a:latin typeface="Helvetica"/>
                <a:cs typeface="Helvetica"/>
              </a:rPr>
              <a:t>Recibimos una demanda por </a:t>
            </a:r>
            <a:r>
              <a:rPr lang="es-ES_tradnl" sz="1600" b="1" dirty="0" smtClean="0">
                <a:solidFill>
                  <a:srgbClr val="EE4538"/>
                </a:solidFill>
                <a:latin typeface="Helvetica"/>
                <a:cs typeface="Helvetica"/>
              </a:rPr>
              <a:t>$1,2 billones </a:t>
            </a:r>
            <a:r>
              <a:rPr lang="es-ES_tradnl" sz="1400" dirty="0">
                <a:latin typeface="Helvetica"/>
                <a:cs typeface="Helvetica"/>
              </a:rPr>
              <a:t>de pesos  </a:t>
            </a:r>
            <a:r>
              <a:rPr lang="es-ES_tradnl" sz="1600" b="1" dirty="0" smtClean="0">
                <a:solidFill>
                  <a:srgbClr val="EE4538"/>
                </a:solidFill>
                <a:latin typeface="Helvetica"/>
                <a:cs typeface="Helvetica"/>
              </a:rPr>
              <a:t>4.1 </a:t>
            </a:r>
            <a:r>
              <a:rPr lang="es-ES_tradnl" sz="1600" b="1" dirty="0">
                <a:solidFill>
                  <a:srgbClr val="EE4538"/>
                </a:solidFill>
                <a:latin typeface="Helvetica"/>
                <a:cs typeface="Helvetica"/>
              </a:rPr>
              <a:t>veces el valor subastado</a:t>
            </a:r>
            <a:r>
              <a:rPr lang="es-ES_tradnl" sz="1600" dirty="0" smtClean="0">
                <a:solidFill>
                  <a:srgbClr val="EE4538"/>
                </a:solidFill>
                <a:latin typeface="Helvetica"/>
                <a:cs typeface="Helvetica"/>
              </a:rPr>
              <a:t>.</a:t>
            </a:r>
            <a:endParaRPr lang="es-CO" sz="1600" dirty="0">
              <a:solidFill>
                <a:srgbClr val="EE4538"/>
              </a:solidFill>
              <a:latin typeface="Helvetica"/>
              <a:cs typeface="Helvetica"/>
            </a:endParaRPr>
          </a:p>
          <a:p>
            <a:endParaRPr lang="es-CO" sz="1400" dirty="0" smtClean="0">
              <a:latin typeface="Helvetica"/>
              <a:cs typeface="Helvetica"/>
            </a:endParaRPr>
          </a:p>
          <a:p>
            <a:r>
              <a:rPr lang="es-CO" sz="1400" dirty="0" smtClean="0">
                <a:latin typeface="Helvetica"/>
                <a:cs typeface="Helvetica"/>
              </a:rPr>
              <a:t>Plazo                               3 años	           5 años                5 años</a:t>
            </a:r>
          </a:p>
          <a:p>
            <a:r>
              <a:rPr lang="pt-BR" sz="1400" dirty="0">
                <a:latin typeface="Helvetica"/>
                <a:cs typeface="Helvetica"/>
              </a:rPr>
              <a:t>Tasa de Corte:	</a:t>
            </a:r>
            <a:r>
              <a:rPr lang="pt-BR" sz="1400" dirty="0" smtClean="0">
                <a:solidFill>
                  <a:srgbClr val="00B050"/>
                </a:solidFill>
                <a:latin typeface="Helvetica"/>
                <a:cs typeface="Helvetica"/>
              </a:rPr>
              <a:t>     </a:t>
            </a:r>
            <a:r>
              <a:rPr lang="pt-BR" sz="1600" b="1" dirty="0" smtClean="0">
                <a:solidFill>
                  <a:srgbClr val="EE4538"/>
                </a:solidFill>
                <a:latin typeface="Helvetica"/>
                <a:cs typeface="Helvetica"/>
              </a:rPr>
              <a:t>6.05</a:t>
            </a:r>
            <a:r>
              <a:rPr lang="pt-BR" sz="1600" b="1" dirty="0">
                <a:solidFill>
                  <a:srgbClr val="EE4538"/>
                </a:solidFill>
                <a:latin typeface="Helvetica"/>
                <a:cs typeface="Helvetica"/>
              </a:rPr>
              <a:t>% </a:t>
            </a:r>
            <a:r>
              <a:rPr lang="pt-BR" sz="1600" b="1" dirty="0" smtClean="0">
                <a:solidFill>
                  <a:srgbClr val="EE4538"/>
                </a:solidFill>
                <a:latin typeface="Helvetica"/>
                <a:cs typeface="Helvetica"/>
              </a:rPr>
              <a:t>TF    </a:t>
            </a:r>
            <a:r>
              <a:rPr lang="pt-BR" sz="1600" b="1" dirty="0">
                <a:solidFill>
                  <a:srgbClr val="EE4538"/>
                </a:solidFill>
                <a:latin typeface="Helvetica"/>
                <a:cs typeface="Helvetica"/>
              </a:rPr>
              <a:t>I</a:t>
            </a:r>
            <a:r>
              <a:rPr lang="pt-BR" sz="1600" b="1" dirty="0" smtClean="0">
                <a:solidFill>
                  <a:srgbClr val="EE4538"/>
                </a:solidFill>
                <a:latin typeface="Helvetica"/>
                <a:cs typeface="Helvetica"/>
              </a:rPr>
              <a:t>PC + 2,85%	IBR+1,15%</a:t>
            </a:r>
            <a:endParaRPr lang="pt-BR" sz="1600" b="1" dirty="0">
              <a:solidFill>
                <a:srgbClr val="EE4538"/>
              </a:solidFill>
              <a:latin typeface="Helvetica"/>
              <a:cs typeface="Helvetica"/>
            </a:endParaRPr>
          </a:p>
          <a:p>
            <a:r>
              <a:rPr lang="pt-BR" sz="1400" dirty="0">
                <a:latin typeface="Helvetica"/>
                <a:cs typeface="Helvetica"/>
              </a:rPr>
              <a:t>Tasa de </a:t>
            </a:r>
            <a:r>
              <a:rPr lang="pt-BR" sz="1400" dirty="0" smtClean="0">
                <a:latin typeface="Helvetica"/>
                <a:cs typeface="Helvetica"/>
              </a:rPr>
              <a:t>Mercado:    </a:t>
            </a:r>
            <a:r>
              <a:rPr lang="pt-BR" sz="1600" b="1" dirty="0" smtClean="0">
                <a:solidFill>
                  <a:srgbClr val="FFC000"/>
                </a:solidFill>
                <a:latin typeface="Helvetica"/>
                <a:cs typeface="Helvetica"/>
              </a:rPr>
              <a:t>6.25% TF    IPC + 3,05%     IBR+1,30%</a:t>
            </a:r>
            <a:endParaRPr lang="pt-BR" sz="1600" b="1" dirty="0">
              <a:solidFill>
                <a:srgbClr val="FFC000"/>
              </a:solidFill>
              <a:latin typeface="Helvetica"/>
              <a:cs typeface="Helvetica"/>
            </a:endParaRPr>
          </a:p>
          <a:p>
            <a:endParaRPr lang="pt-BR" sz="1400" dirty="0">
              <a:latin typeface="Helvetica"/>
              <a:cs typeface="Helvetica"/>
            </a:endParaRPr>
          </a:p>
          <a:p>
            <a:r>
              <a:rPr lang="pt-BR" sz="1400" dirty="0" smtClean="0">
                <a:latin typeface="Helvetica"/>
                <a:cs typeface="Helvetica"/>
              </a:rPr>
              <a:t>Número de demandas  </a:t>
            </a:r>
            <a:r>
              <a:rPr lang="pt-BR" sz="1600" b="1" dirty="0" smtClean="0">
                <a:solidFill>
                  <a:srgbClr val="EE4538"/>
                </a:solidFill>
                <a:latin typeface="Helvetica"/>
                <a:cs typeface="Helvetica"/>
              </a:rPr>
              <a:t>402 </a:t>
            </a:r>
            <a:r>
              <a:rPr lang="pt-BR" sz="1400" dirty="0" smtClean="0">
                <a:solidFill>
                  <a:srgbClr val="00B050"/>
                </a:solidFill>
                <a:latin typeface="Helvetica"/>
                <a:cs typeface="Helvetica"/>
              </a:rPr>
              <a:t>  </a:t>
            </a:r>
            <a:r>
              <a:rPr lang="pt-BR" sz="1400" dirty="0" smtClean="0">
                <a:latin typeface="Helvetica"/>
                <a:cs typeface="Helvetica"/>
              </a:rPr>
              <a:t>adjudicadas </a:t>
            </a:r>
            <a:r>
              <a:rPr lang="pt-BR" sz="1600" b="1" dirty="0" smtClean="0">
                <a:solidFill>
                  <a:srgbClr val="EE4538"/>
                </a:solidFill>
                <a:latin typeface="Helvetica"/>
                <a:cs typeface="Helvetica"/>
              </a:rPr>
              <a:t>184</a:t>
            </a:r>
            <a:endParaRPr lang="pt-BR" sz="1600" b="1" dirty="0" smtClean="0">
              <a:solidFill>
                <a:srgbClr val="00B050"/>
              </a:solidFill>
              <a:latin typeface="Helvetica"/>
              <a:cs typeface="Helvetica"/>
            </a:endParaRPr>
          </a:p>
          <a:p>
            <a:endParaRPr lang="pt-BR" sz="1600" b="1" dirty="0">
              <a:solidFill>
                <a:srgbClr val="EE4538"/>
              </a:solidFill>
              <a:latin typeface="Helvetica"/>
              <a:cs typeface="Helvetica"/>
            </a:endParaRPr>
          </a:p>
          <a:p>
            <a:endParaRPr lang="pt-BR" sz="1400" dirty="0">
              <a:latin typeface="Helvetica"/>
              <a:cs typeface="Helvetica"/>
            </a:endParaRPr>
          </a:p>
          <a:p>
            <a:endParaRPr lang="es-CO" sz="1400" dirty="0">
              <a:latin typeface="Helvetica"/>
              <a:cs typeface="Helvetica"/>
            </a:endParaRPr>
          </a:p>
        </p:txBody>
      </p:sp>
      <p:pic>
        <p:nvPicPr>
          <p:cNvPr id="13" name="Imagen 12" descr="linea de credito turistas-100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4" t="62212" r="70992" b="31310"/>
          <a:stretch/>
        </p:blipFill>
        <p:spPr>
          <a:xfrm>
            <a:off x="7054263" y="3995185"/>
            <a:ext cx="835023" cy="33320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895661" y="624878"/>
            <a:ext cx="701928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300" b="1" dirty="0">
                <a:solidFill>
                  <a:srgbClr val="991730"/>
                </a:solidFill>
                <a:latin typeface="Helvetica"/>
                <a:cs typeface="Helvetica"/>
              </a:rPr>
              <a:t>EN EL </a:t>
            </a:r>
            <a:r>
              <a:rPr lang="es-ES" sz="2300" b="1" dirty="0" smtClean="0">
                <a:solidFill>
                  <a:srgbClr val="991730"/>
                </a:solidFill>
                <a:latin typeface="Helvetica"/>
                <a:cs typeface="Helvetica"/>
              </a:rPr>
              <a:t>BONO SOCIAL</a:t>
            </a:r>
            <a:endParaRPr lang="es-ES" sz="2300" b="1" dirty="0">
              <a:solidFill>
                <a:srgbClr val="991730"/>
              </a:solidFill>
              <a:latin typeface="Helvetica"/>
              <a:cs typeface="Helvetica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3167525" y="1598416"/>
            <a:ext cx="75259" cy="75259"/>
          </a:xfrm>
          <a:prstGeom prst="ellipse">
            <a:avLst/>
          </a:prstGeom>
          <a:solidFill>
            <a:srgbClr val="9C0F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Elipse 9"/>
          <p:cNvSpPr/>
          <p:nvPr/>
        </p:nvSpPr>
        <p:spPr>
          <a:xfrm>
            <a:off x="3167525" y="2522974"/>
            <a:ext cx="75259" cy="75259"/>
          </a:xfrm>
          <a:prstGeom prst="ellipse">
            <a:avLst/>
          </a:prstGeom>
          <a:solidFill>
            <a:srgbClr val="9C0F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Elipse 10"/>
          <p:cNvSpPr/>
          <p:nvPr/>
        </p:nvSpPr>
        <p:spPr>
          <a:xfrm>
            <a:off x="3167525" y="3164241"/>
            <a:ext cx="75259" cy="75259"/>
          </a:xfrm>
          <a:prstGeom prst="ellipse">
            <a:avLst/>
          </a:prstGeom>
          <a:solidFill>
            <a:srgbClr val="9C0F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Elipse 11"/>
          <p:cNvSpPr/>
          <p:nvPr/>
        </p:nvSpPr>
        <p:spPr>
          <a:xfrm>
            <a:off x="3167525" y="4124157"/>
            <a:ext cx="75259" cy="75259"/>
          </a:xfrm>
          <a:prstGeom prst="ellipse">
            <a:avLst/>
          </a:prstGeom>
          <a:solidFill>
            <a:srgbClr val="9C0F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221" y="4254366"/>
            <a:ext cx="1014869" cy="990116"/>
          </a:xfrm>
          <a:prstGeom prst="rect">
            <a:avLst/>
          </a:prstGeom>
        </p:spPr>
      </p:pic>
      <p:pic>
        <p:nvPicPr>
          <p:cNvPr id="15" name="Imagen 14" descr="id-01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41" t="88199"/>
          <a:stretch/>
        </p:blipFill>
        <p:spPr>
          <a:xfrm>
            <a:off x="7163464" y="4536600"/>
            <a:ext cx="1980536" cy="6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16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13914</TotalTime>
  <Words>610</Words>
  <Application>Microsoft Office PowerPoint</Application>
  <PresentationFormat>Presentación en pantalla (16:9)</PresentationFormat>
  <Paragraphs>100</Paragraphs>
  <Slides>9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Helvetica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bancoldex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Leidy Villalobos</dc:creator>
  <cp:lastModifiedBy>Jaime Francisco Buritica Leal</cp:lastModifiedBy>
  <cp:revision>300</cp:revision>
  <cp:lastPrinted>2018-05-04T18:32:57Z</cp:lastPrinted>
  <dcterms:created xsi:type="dcterms:W3CDTF">2018-03-23T19:00:44Z</dcterms:created>
  <dcterms:modified xsi:type="dcterms:W3CDTF">2018-05-29T13:14:54Z</dcterms:modified>
</cp:coreProperties>
</file>