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8" r:id="rId2"/>
    <p:sldId id="280" r:id="rId3"/>
    <p:sldId id="297" r:id="rId4"/>
    <p:sldId id="281" r:id="rId5"/>
    <p:sldId id="282" r:id="rId6"/>
    <p:sldId id="283" r:id="rId7"/>
    <p:sldId id="285" r:id="rId8"/>
    <p:sldId id="306" r:id="rId9"/>
    <p:sldId id="287" r:id="rId10"/>
    <p:sldId id="290" r:id="rId11"/>
    <p:sldId id="293" r:id="rId12"/>
    <p:sldId id="295" r:id="rId13"/>
    <p:sldId id="307" r:id="rId14"/>
    <p:sldId id="310" r:id="rId15"/>
    <p:sldId id="309" r:id="rId16"/>
    <p:sldId id="311" r:id="rId17"/>
    <p:sldId id="304" r:id="rId18"/>
    <p:sldId id="308" r:id="rId19"/>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Ixta Olivares" initials="DIO" lastIdx="13" clrIdx="0">
    <p:extLst>
      <p:ext uri="{19B8F6BF-5375-455C-9EA6-DF929625EA0E}">
        <p15:presenceInfo xmlns:p15="http://schemas.microsoft.com/office/powerpoint/2012/main" userId="S-1-5-21-85988526-1914181042-473644946-2359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82847" autoAdjust="0"/>
  </p:normalViewPr>
  <p:slideViewPr>
    <p:cSldViewPr snapToGrid="0" snapToObjects="1">
      <p:cViewPr varScale="1">
        <p:scale>
          <a:sx n="92" d="100"/>
          <a:sy n="92" d="100"/>
        </p:scale>
        <p:origin x="1176" y="78"/>
      </p:cViewPr>
      <p:guideLst/>
    </p:cSldViewPr>
  </p:slideViewPr>
  <p:notesTextViewPr>
    <p:cViewPr>
      <p:scale>
        <a:sx n="1" d="1"/>
        <a:sy n="1" d="1"/>
      </p:scale>
      <p:origin x="0" y="0"/>
    </p:cViewPr>
  </p:notesTextViewPr>
  <p:notesViewPr>
    <p:cSldViewPr snapToGrid="0" snapToObjects="1">
      <p:cViewPr varScale="1">
        <p:scale>
          <a:sx n="157" d="100"/>
          <a:sy n="157" d="100"/>
        </p:scale>
        <p:origin x="3664"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a:extLst>
              <a:ext uri="{FF2B5EF4-FFF2-40B4-BE49-F238E27FC236}">
                <a16:creationId xmlns:a16="http://schemas.microsoft.com/office/drawing/2014/main" id="{FD0D90E6-2104-3348-8367-D38FD11985F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dirty="0"/>
          </a:p>
        </p:txBody>
      </p:sp>
      <p:sp>
        <p:nvSpPr>
          <p:cNvPr id="3" name="Marcador de posición de fecha 2">
            <a:extLst>
              <a:ext uri="{FF2B5EF4-FFF2-40B4-BE49-F238E27FC236}">
                <a16:creationId xmlns:a16="http://schemas.microsoft.com/office/drawing/2014/main" id="{E93C93B3-9B50-7449-8999-20B58BF9325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572B28D-1BF0-CC4C-990C-0F3D58BE9B87}" type="datetimeFigureOut">
              <a:rPr lang="es-MX" smtClean="0"/>
              <a:t>25/05/2018</a:t>
            </a:fld>
            <a:endParaRPr lang="es-MX" dirty="0"/>
          </a:p>
        </p:txBody>
      </p:sp>
      <p:sp>
        <p:nvSpPr>
          <p:cNvPr id="4" name="Marcador de posición de pie de página 3">
            <a:extLst>
              <a:ext uri="{FF2B5EF4-FFF2-40B4-BE49-F238E27FC236}">
                <a16:creationId xmlns:a16="http://schemas.microsoft.com/office/drawing/2014/main" id="{25C0FDB9-EF54-9043-8192-5F1C29E18F0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dirty="0"/>
          </a:p>
        </p:txBody>
      </p:sp>
      <p:sp>
        <p:nvSpPr>
          <p:cNvPr id="5" name="Marcador de posición de número de diapositiva 4">
            <a:extLst>
              <a:ext uri="{FF2B5EF4-FFF2-40B4-BE49-F238E27FC236}">
                <a16:creationId xmlns:a16="http://schemas.microsoft.com/office/drawing/2014/main" id="{9773AFE7-28C6-5249-8C41-54038CFA2F1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60EC9BC-B7FB-EA47-95C2-03AEC13F93B5}" type="slidenum">
              <a:rPr lang="es-MX" smtClean="0"/>
              <a:t>‹Nº›</a:t>
            </a:fld>
            <a:endParaRPr lang="es-MX" dirty="0"/>
          </a:p>
        </p:txBody>
      </p:sp>
    </p:spTree>
    <p:extLst>
      <p:ext uri="{BB962C8B-B14F-4D97-AF65-F5344CB8AC3E}">
        <p14:creationId xmlns:p14="http://schemas.microsoft.com/office/powerpoint/2010/main" val="22498414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A21FA3-9350-4A2E-9F66-2EE9B92248C0}" type="datetimeFigureOut">
              <a:rPr lang="es-MX" smtClean="0"/>
              <a:t>25/05/2018</a:t>
            </a:fld>
            <a:endParaRPr lang="es-MX"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BFCA9A-78B2-4E2C-9DF8-CB81FA09A522}" type="slidenum">
              <a:rPr lang="es-MX" smtClean="0"/>
              <a:t>‹Nº›</a:t>
            </a:fld>
            <a:endParaRPr lang="es-MX" dirty="0"/>
          </a:p>
        </p:txBody>
      </p:sp>
    </p:spTree>
    <p:extLst>
      <p:ext uri="{BB962C8B-B14F-4D97-AF65-F5344CB8AC3E}">
        <p14:creationId xmlns:p14="http://schemas.microsoft.com/office/powerpoint/2010/main" val="3013748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A3BFCA9A-78B2-4E2C-9DF8-CB81FA09A522}" type="slidenum">
              <a:rPr lang="es-MX" smtClean="0"/>
              <a:t>4</a:t>
            </a:fld>
            <a:endParaRPr lang="es-MX" dirty="0"/>
          </a:p>
        </p:txBody>
      </p:sp>
    </p:spTree>
    <p:extLst>
      <p:ext uri="{BB962C8B-B14F-4D97-AF65-F5344CB8AC3E}">
        <p14:creationId xmlns:p14="http://schemas.microsoft.com/office/powerpoint/2010/main" val="24553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dirty="0" smtClean="0"/>
              <a:t>TPS</a:t>
            </a:r>
            <a:r>
              <a:rPr lang="es-MX" baseline="0" dirty="0" smtClean="0"/>
              <a:t> : </a:t>
            </a:r>
            <a:r>
              <a:rPr lang="es-MX" b="0" dirty="0" smtClean="0">
                <a:latin typeface="Calibri" panose="020F0502020204030204" pitchFamily="34" charset="0"/>
                <a:cs typeface="Calibri" panose="020F0502020204030204" pitchFamily="34" charset="0"/>
              </a:rPr>
              <a:t>El objetivo del proyecto es desarrollar territorios </a:t>
            </a:r>
            <a:r>
              <a:rPr lang="es-MX" b="0" u="sng" dirty="0" smtClean="0">
                <a:latin typeface="Calibri" panose="020F0502020204030204" pitchFamily="34" charset="0"/>
                <a:cs typeface="Calibri" panose="020F0502020204030204" pitchFamily="34" charset="0"/>
              </a:rPr>
              <a:t>productivos</a:t>
            </a:r>
            <a:r>
              <a:rPr lang="es-MX" b="0" dirty="0" smtClean="0">
                <a:latin typeface="Calibri" panose="020F0502020204030204" pitchFamily="34" charset="0"/>
                <a:cs typeface="Calibri" panose="020F0502020204030204" pitchFamily="34" charset="0"/>
              </a:rPr>
              <a:t> que promuevan la conectividad de los bosques y selvas para la conservación de la biodiversidad y los servicios eco sistémicos.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b="0" dirty="0" smtClean="0">
                <a:latin typeface="Calibri" panose="020F0502020204030204" pitchFamily="34" charset="0"/>
                <a:cs typeface="Calibri" panose="020F0502020204030204" pitchFamily="34" charset="0"/>
              </a:rPr>
              <a:t>Colaboran: SEMARNAT,</a:t>
            </a:r>
            <a:r>
              <a:rPr lang="es-MX" b="0" baseline="0" dirty="0" smtClean="0">
                <a:latin typeface="Calibri" panose="020F0502020204030204" pitchFamily="34" charset="0"/>
                <a:cs typeface="Calibri" panose="020F0502020204030204" pitchFamily="34" charset="0"/>
              </a:rPr>
              <a:t> SAGARPA, THE WORLD BANK, CANAFOR, INECC, CONABIO, CONANP, GEF, entre otros.</a:t>
            </a:r>
            <a:endParaRPr lang="es-MX" b="0" dirty="0" smtClean="0">
              <a:latin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MX" b="0" dirty="0" smtClean="0">
              <a:latin typeface="Calibri" panose="020F0502020204030204" pitchFamily="34" charset="0"/>
              <a:cs typeface="Calibri" panose="020F0502020204030204" pitchFamily="34" charset="0"/>
            </a:endParaRPr>
          </a:p>
          <a:p>
            <a:endParaRPr lang="es-MX" dirty="0"/>
          </a:p>
        </p:txBody>
      </p:sp>
      <p:sp>
        <p:nvSpPr>
          <p:cNvPr id="4" name="Marcador de número de diapositiva 3"/>
          <p:cNvSpPr>
            <a:spLocks noGrp="1"/>
          </p:cNvSpPr>
          <p:nvPr>
            <p:ph type="sldNum" sz="quarter" idx="10"/>
          </p:nvPr>
        </p:nvSpPr>
        <p:spPr/>
        <p:txBody>
          <a:bodyPr/>
          <a:lstStyle/>
          <a:p>
            <a:fld id="{A3BFCA9A-78B2-4E2C-9DF8-CB81FA09A522}" type="slidenum">
              <a:rPr lang="es-MX" smtClean="0"/>
              <a:t>10</a:t>
            </a:fld>
            <a:endParaRPr lang="es-MX" dirty="0"/>
          </a:p>
        </p:txBody>
      </p:sp>
    </p:spTree>
    <p:extLst>
      <p:ext uri="{BB962C8B-B14F-4D97-AF65-F5344CB8AC3E}">
        <p14:creationId xmlns:p14="http://schemas.microsoft.com/office/powerpoint/2010/main" val="3356049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A3BFCA9A-78B2-4E2C-9DF8-CB81FA09A522}" type="slidenum">
              <a:rPr lang="es-MX" smtClean="0"/>
              <a:t>14</a:t>
            </a:fld>
            <a:endParaRPr lang="es-MX" dirty="0"/>
          </a:p>
        </p:txBody>
      </p:sp>
    </p:spTree>
    <p:extLst>
      <p:ext uri="{BB962C8B-B14F-4D97-AF65-F5344CB8AC3E}">
        <p14:creationId xmlns:p14="http://schemas.microsoft.com/office/powerpoint/2010/main" val="2339778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b="1" kern="1200" dirty="0" smtClean="0">
                <a:solidFill>
                  <a:schemeClr val="tx1"/>
                </a:solidFill>
                <a:effectLst/>
                <a:latin typeface="+mn-lt"/>
                <a:ea typeface="+mn-ea"/>
                <a:cs typeface="+mn-cs"/>
              </a:rPr>
              <a:t>Producción</a:t>
            </a:r>
            <a:r>
              <a:rPr lang="es-MX" sz="1200" b="1" kern="1200" baseline="0" dirty="0" smtClean="0">
                <a:solidFill>
                  <a:schemeClr val="tx1"/>
                </a:solidFill>
                <a:effectLst/>
                <a:latin typeface="+mn-lt"/>
                <a:ea typeface="+mn-ea"/>
                <a:cs typeface="+mn-cs"/>
              </a:rPr>
              <a:t> en sustratos: </a:t>
            </a:r>
            <a:r>
              <a:rPr lang="es-MX" sz="1200" b="0" kern="1200" baseline="0" dirty="0" smtClean="0">
                <a:solidFill>
                  <a:schemeClr val="tx1"/>
                </a:solidFill>
                <a:effectLst/>
                <a:latin typeface="+mn-lt"/>
                <a:ea typeface="+mn-ea"/>
                <a:cs typeface="+mn-cs"/>
              </a:rPr>
              <a:t>Los sustratos sustituyen al suelo y permiten el anclaje de la planta. Los hay de varios tipos y pueden tener cierto contenido de suelo (tierra). Por otra parte, la hidroponía utiliza soluciones acuosas y puede llegar a utilizar sustratos inertes para anclar las plantas.</a:t>
            </a:r>
          </a:p>
          <a:p>
            <a:endParaRPr lang="es-MX" sz="1200" b="1" kern="1200" dirty="0" smtClean="0">
              <a:solidFill>
                <a:schemeClr val="tx1"/>
              </a:solidFill>
              <a:effectLst/>
              <a:latin typeface="+mn-lt"/>
              <a:ea typeface="+mn-ea"/>
              <a:cs typeface="+mn-cs"/>
            </a:endParaRPr>
          </a:p>
          <a:p>
            <a:r>
              <a:rPr lang="es-MX" sz="1200" b="1" kern="1200" dirty="0" smtClean="0">
                <a:solidFill>
                  <a:schemeClr val="tx1"/>
                </a:solidFill>
                <a:effectLst/>
                <a:latin typeface="+mn-lt"/>
                <a:ea typeface="+mn-ea"/>
                <a:cs typeface="+mn-cs"/>
              </a:rPr>
              <a:t>Ventilación</a:t>
            </a:r>
            <a:r>
              <a:rPr lang="es-MX" sz="1200" b="1" kern="1200" baseline="0" dirty="0" smtClean="0">
                <a:solidFill>
                  <a:schemeClr val="tx1"/>
                </a:solidFill>
                <a:effectLst/>
                <a:latin typeface="+mn-lt"/>
                <a:ea typeface="+mn-ea"/>
                <a:cs typeface="+mn-cs"/>
              </a:rPr>
              <a:t> pasiva: </a:t>
            </a:r>
            <a:r>
              <a:rPr lang="es-MX" sz="1200" kern="1200" dirty="0" smtClean="0">
                <a:solidFill>
                  <a:schemeClr val="tx1"/>
                </a:solidFill>
                <a:effectLst/>
                <a:latin typeface="+mn-lt"/>
                <a:ea typeface="+mn-ea"/>
                <a:cs typeface="+mn-cs"/>
              </a:rPr>
              <a:t>A nivel mundial se tipifica a los invernaderos como altos consumidores de energía eléctrica por la calefacción o ventilación que requieren los invernaderos (Principalmente en Europa). </a:t>
            </a:r>
          </a:p>
          <a:p>
            <a:r>
              <a:rPr lang="es-MX" sz="1200" b="0" kern="1200" dirty="0" smtClean="0">
                <a:solidFill>
                  <a:schemeClr val="tx1"/>
                </a:solidFill>
                <a:effectLst/>
                <a:latin typeface="+mn-lt"/>
                <a:ea typeface="+mn-ea"/>
                <a:cs typeface="+mn-cs"/>
              </a:rPr>
              <a:t>La ventilación pasiva</a:t>
            </a:r>
            <a:r>
              <a:rPr lang="es-MX" sz="1200" kern="1200" dirty="0" smtClean="0">
                <a:solidFill>
                  <a:schemeClr val="tx1"/>
                </a:solidFill>
                <a:effectLst/>
                <a:latin typeface="+mn-lt"/>
                <a:ea typeface="+mn-ea"/>
                <a:cs typeface="+mn-cs"/>
              </a:rPr>
              <a:t> consiste en abrir y cerrar ventanas para la ventilación y no requiere energía eléctrica o quema de combustible. </a:t>
            </a:r>
          </a:p>
          <a:p>
            <a:endParaRPr lang="es-MX" dirty="0"/>
          </a:p>
        </p:txBody>
      </p:sp>
      <p:sp>
        <p:nvSpPr>
          <p:cNvPr id="4" name="Marcador de número de diapositiva 3"/>
          <p:cNvSpPr>
            <a:spLocks noGrp="1"/>
          </p:cNvSpPr>
          <p:nvPr>
            <p:ph type="sldNum" sz="quarter" idx="10"/>
          </p:nvPr>
        </p:nvSpPr>
        <p:spPr/>
        <p:txBody>
          <a:bodyPr/>
          <a:lstStyle/>
          <a:p>
            <a:fld id="{A3BFCA9A-78B2-4E2C-9DF8-CB81FA09A522}" type="slidenum">
              <a:rPr lang="es-MX" smtClean="0"/>
              <a:t>15</a:t>
            </a:fld>
            <a:endParaRPr lang="es-MX" dirty="0"/>
          </a:p>
        </p:txBody>
      </p:sp>
    </p:spTree>
    <p:extLst>
      <p:ext uri="{BB962C8B-B14F-4D97-AF65-F5344CB8AC3E}">
        <p14:creationId xmlns:p14="http://schemas.microsoft.com/office/powerpoint/2010/main" val="3941918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A3BFCA9A-78B2-4E2C-9DF8-CB81FA09A522}" type="slidenum">
              <a:rPr lang="es-MX" smtClean="0"/>
              <a:t>17</a:t>
            </a:fld>
            <a:endParaRPr lang="es-MX" dirty="0"/>
          </a:p>
        </p:txBody>
      </p:sp>
    </p:spTree>
    <p:extLst>
      <p:ext uri="{BB962C8B-B14F-4D97-AF65-F5344CB8AC3E}">
        <p14:creationId xmlns:p14="http://schemas.microsoft.com/office/powerpoint/2010/main" val="8437110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Only" preserve="1">
  <p:cSld name="Portada Sencilla">
    <p:spTree>
      <p:nvGrpSpPr>
        <p:cNvPr id="1" name=""/>
        <p:cNvGrpSpPr/>
        <p:nvPr/>
      </p:nvGrpSpPr>
      <p:grpSpPr>
        <a:xfrm>
          <a:off x="0" y="0"/>
          <a:ext cx="0" cy="0"/>
          <a:chOff x="0" y="0"/>
          <a:chExt cx="0" cy="0"/>
        </a:xfrm>
      </p:grpSpPr>
      <p:sp>
        <p:nvSpPr>
          <p:cNvPr id="14" name="Parallelogram 34">
            <a:extLst>
              <a:ext uri="{FF2B5EF4-FFF2-40B4-BE49-F238E27FC236}">
                <a16:creationId xmlns:a16="http://schemas.microsoft.com/office/drawing/2014/main" id="{53763AD9-D02A-644A-A6DA-D6856028AF3C}"/>
              </a:ext>
            </a:extLst>
          </p:cNvPr>
          <p:cNvSpPr/>
          <p:nvPr userDrawn="1"/>
        </p:nvSpPr>
        <p:spPr>
          <a:xfrm>
            <a:off x="10788518" y="6098202"/>
            <a:ext cx="1302503" cy="759798"/>
          </a:xfrm>
          <a:custGeom>
            <a:avLst/>
            <a:gdLst>
              <a:gd name="connsiteX0" fmla="*/ 0 w 1142960"/>
              <a:gd name="connsiteY0" fmla="*/ 663436 h 663436"/>
              <a:gd name="connsiteX1" fmla="*/ 664285 w 1142960"/>
              <a:gd name="connsiteY1" fmla="*/ 0 h 663436"/>
              <a:gd name="connsiteX2" fmla="*/ 1142960 w 1142960"/>
              <a:gd name="connsiteY2" fmla="*/ 0 h 663436"/>
              <a:gd name="connsiteX3" fmla="*/ 478675 w 1142960"/>
              <a:gd name="connsiteY3" fmla="*/ 663436 h 663436"/>
              <a:gd name="connsiteX4" fmla="*/ 0 w 1142960"/>
              <a:gd name="connsiteY4" fmla="*/ 663436 h 663436"/>
              <a:gd name="connsiteX0" fmla="*/ 0 w 1184260"/>
              <a:gd name="connsiteY0" fmla="*/ 663436 h 663436"/>
              <a:gd name="connsiteX1" fmla="*/ 705585 w 1184260"/>
              <a:gd name="connsiteY1" fmla="*/ 0 h 663436"/>
              <a:gd name="connsiteX2" fmla="*/ 1184260 w 1184260"/>
              <a:gd name="connsiteY2" fmla="*/ 0 h 663436"/>
              <a:gd name="connsiteX3" fmla="*/ 519975 w 1184260"/>
              <a:gd name="connsiteY3" fmla="*/ 663436 h 663436"/>
              <a:gd name="connsiteX4" fmla="*/ 0 w 1184260"/>
              <a:gd name="connsiteY4" fmla="*/ 663436 h 663436"/>
              <a:gd name="connsiteX0" fmla="*/ 0 w 1054063"/>
              <a:gd name="connsiteY0" fmla="*/ 669637 h 669637"/>
              <a:gd name="connsiteX1" fmla="*/ 575388 w 1054063"/>
              <a:gd name="connsiteY1" fmla="*/ 0 h 669637"/>
              <a:gd name="connsiteX2" fmla="*/ 1054063 w 1054063"/>
              <a:gd name="connsiteY2" fmla="*/ 0 h 669637"/>
              <a:gd name="connsiteX3" fmla="*/ 389778 w 1054063"/>
              <a:gd name="connsiteY3" fmla="*/ 663436 h 669637"/>
              <a:gd name="connsiteX4" fmla="*/ 0 w 1054063"/>
              <a:gd name="connsiteY4" fmla="*/ 669637 h 669637"/>
              <a:gd name="connsiteX0" fmla="*/ 0 w 1202860"/>
              <a:gd name="connsiteY0" fmla="*/ 669637 h 669637"/>
              <a:gd name="connsiteX1" fmla="*/ 724185 w 1202860"/>
              <a:gd name="connsiteY1" fmla="*/ 0 h 669637"/>
              <a:gd name="connsiteX2" fmla="*/ 1202860 w 1202860"/>
              <a:gd name="connsiteY2" fmla="*/ 0 h 669637"/>
              <a:gd name="connsiteX3" fmla="*/ 538575 w 1202860"/>
              <a:gd name="connsiteY3" fmla="*/ 663436 h 669637"/>
              <a:gd name="connsiteX4" fmla="*/ 0 w 1202860"/>
              <a:gd name="connsiteY4" fmla="*/ 669637 h 669637"/>
              <a:gd name="connsiteX0" fmla="*/ 0 w 1202860"/>
              <a:gd name="connsiteY0" fmla="*/ 669637 h 675836"/>
              <a:gd name="connsiteX1" fmla="*/ 724185 w 1202860"/>
              <a:gd name="connsiteY1" fmla="*/ 0 h 675836"/>
              <a:gd name="connsiteX2" fmla="*/ 1202860 w 1202860"/>
              <a:gd name="connsiteY2" fmla="*/ 0 h 675836"/>
              <a:gd name="connsiteX3" fmla="*/ 526175 w 1202860"/>
              <a:gd name="connsiteY3" fmla="*/ 675836 h 675836"/>
              <a:gd name="connsiteX4" fmla="*/ 0 w 1202860"/>
              <a:gd name="connsiteY4" fmla="*/ 669637 h 675836"/>
              <a:gd name="connsiteX0" fmla="*/ 0 w 1202860"/>
              <a:gd name="connsiteY0" fmla="*/ 682038 h 682038"/>
              <a:gd name="connsiteX1" fmla="*/ 724185 w 1202860"/>
              <a:gd name="connsiteY1" fmla="*/ 0 h 682038"/>
              <a:gd name="connsiteX2" fmla="*/ 1202860 w 1202860"/>
              <a:gd name="connsiteY2" fmla="*/ 0 h 682038"/>
              <a:gd name="connsiteX3" fmla="*/ 526175 w 1202860"/>
              <a:gd name="connsiteY3" fmla="*/ 675836 h 682038"/>
              <a:gd name="connsiteX4" fmla="*/ 0 w 1202860"/>
              <a:gd name="connsiteY4" fmla="*/ 682038 h 682038"/>
              <a:gd name="connsiteX0" fmla="*/ 0 w 1202860"/>
              <a:gd name="connsiteY0" fmla="*/ 682038 h 682038"/>
              <a:gd name="connsiteX1" fmla="*/ 724185 w 1202860"/>
              <a:gd name="connsiteY1" fmla="*/ 0 h 682038"/>
              <a:gd name="connsiteX2" fmla="*/ 1202860 w 1202860"/>
              <a:gd name="connsiteY2" fmla="*/ 0 h 682038"/>
              <a:gd name="connsiteX3" fmla="*/ 526175 w 1202860"/>
              <a:gd name="connsiteY3" fmla="*/ 675836 h 682038"/>
              <a:gd name="connsiteX4" fmla="*/ 0 w 1202860"/>
              <a:gd name="connsiteY4" fmla="*/ 682038 h 682038"/>
              <a:gd name="connsiteX0" fmla="*/ 1 w 1078864"/>
              <a:gd name="connsiteY0" fmla="*/ 682038 h 682038"/>
              <a:gd name="connsiteX1" fmla="*/ 600189 w 1078864"/>
              <a:gd name="connsiteY1" fmla="*/ 0 h 682038"/>
              <a:gd name="connsiteX2" fmla="*/ 1078864 w 1078864"/>
              <a:gd name="connsiteY2" fmla="*/ 0 h 682038"/>
              <a:gd name="connsiteX3" fmla="*/ 402179 w 1078864"/>
              <a:gd name="connsiteY3" fmla="*/ 675836 h 682038"/>
              <a:gd name="connsiteX4" fmla="*/ 1 w 1078864"/>
              <a:gd name="connsiteY4" fmla="*/ 682038 h 682038"/>
              <a:gd name="connsiteX0" fmla="*/ 0 w 1178060"/>
              <a:gd name="connsiteY0" fmla="*/ 694439 h 694439"/>
              <a:gd name="connsiteX1" fmla="*/ 699385 w 1178060"/>
              <a:gd name="connsiteY1" fmla="*/ 0 h 694439"/>
              <a:gd name="connsiteX2" fmla="*/ 1178060 w 1178060"/>
              <a:gd name="connsiteY2" fmla="*/ 0 h 694439"/>
              <a:gd name="connsiteX3" fmla="*/ 501375 w 1178060"/>
              <a:gd name="connsiteY3" fmla="*/ 675836 h 694439"/>
              <a:gd name="connsiteX4" fmla="*/ 0 w 1178060"/>
              <a:gd name="connsiteY4" fmla="*/ 694439 h 694439"/>
              <a:gd name="connsiteX0" fmla="*/ 0 w 1178060"/>
              <a:gd name="connsiteY0" fmla="*/ 694439 h 694439"/>
              <a:gd name="connsiteX1" fmla="*/ 748985 w 1178060"/>
              <a:gd name="connsiteY1" fmla="*/ 0 h 694439"/>
              <a:gd name="connsiteX2" fmla="*/ 1178060 w 1178060"/>
              <a:gd name="connsiteY2" fmla="*/ 0 h 694439"/>
              <a:gd name="connsiteX3" fmla="*/ 501375 w 1178060"/>
              <a:gd name="connsiteY3" fmla="*/ 675836 h 694439"/>
              <a:gd name="connsiteX4" fmla="*/ 0 w 1178060"/>
              <a:gd name="connsiteY4" fmla="*/ 694439 h 694439"/>
              <a:gd name="connsiteX0" fmla="*/ 0 w 1178060"/>
              <a:gd name="connsiteY0" fmla="*/ 694439 h 694439"/>
              <a:gd name="connsiteX1" fmla="*/ 717984 w 1178060"/>
              <a:gd name="connsiteY1" fmla="*/ 0 h 694439"/>
              <a:gd name="connsiteX2" fmla="*/ 1178060 w 1178060"/>
              <a:gd name="connsiteY2" fmla="*/ 0 h 694439"/>
              <a:gd name="connsiteX3" fmla="*/ 501375 w 1178060"/>
              <a:gd name="connsiteY3" fmla="*/ 675836 h 694439"/>
              <a:gd name="connsiteX4" fmla="*/ 0 w 1178060"/>
              <a:gd name="connsiteY4" fmla="*/ 694439 h 694439"/>
              <a:gd name="connsiteX0" fmla="*/ 0 w 1178060"/>
              <a:gd name="connsiteY0" fmla="*/ 694439 h 694439"/>
              <a:gd name="connsiteX1" fmla="*/ 717984 w 1178060"/>
              <a:gd name="connsiteY1" fmla="*/ 0 h 694439"/>
              <a:gd name="connsiteX2" fmla="*/ 1178060 w 1178060"/>
              <a:gd name="connsiteY2" fmla="*/ 0 h 694439"/>
              <a:gd name="connsiteX3" fmla="*/ 457976 w 1178060"/>
              <a:gd name="connsiteY3" fmla="*/ 694437 h 694439"/>
              <a:gd name="connsiteX4" fmla="*/ 0 w 1178060"/>
              <a:gd name="connsiteY4" fmla="*/ 694439 h 694439"/>
              <a:gd name="connsiteX0" fmla="*/ 0 w 1190459"/>
              <a:gd name="connsiteY0" fmla="*/ 694439 h 694439"/>
              <a:gd name="connsiteX1" fmla="*/ 717984 w 1190459"/>
              <a:gd name="connsiteY1" fmla="*/ 0 h 694439"/>
              <a:gd name="connsiteX2" fmla="*/ 1190459 w 1190459"/>
              <a:gd name="connsiteY2" fmla="*/ 0 h 694439"/>
              <a:gd name="connsiteX3" fmla="*/ 457976 w 1190459"/>
              <a:gd name="connsiteY3" fmla="*/ 694437 h 694439"/>
              <a:gd name="connsiteX4" fmla="*/ 0 w 1190459"/>
              <a:gd name="connsiteY4" fmla="*/ 694439 h 694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459" h="694439">
                <a:moveTo>
                  <a:pt x="0" y="694439"/>
                </a:moveTo>
                <a:cubicBezTo>
                  <a:pt x="-400" y="677904"/>
                  <a:pt x="476589" y="227346"/>
                  <a:pt x="717984" y="0"/>
                </a:cubicBezTo>
                <a:lnTo>
                  <a:pt x="1190459" y="0"/>
                </a:lnTo>
                <a:lnTo>
                  <a:pt x="457976" y="694437"/>
                </a:lnTo>
                <a:lnTo>
                  <a:pt x="0" y="6944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dirty="0"/>
          </a:p>
        </p:txBody>
      </p:sp>
      <p:sp>
        <p:nvSpPr>
          <p:cNvPr id="15" name="Right Triangle 101">
            <a:extLst>
              <a:ext uri="{FF2B5EF4-FFF2-40B4-BE49-F238E27FC236}">
                <a16:creationId xmlns:a16="http://schemas.microsoft.com/office/drawing/2014/main" id="{AE28BC9D-F679-9D4A-8F36-F56B734591CD}"/>
              </a:ext>
            </a:extLst>
          </p:cNvPr>
          <p:cNvSpPr/>
          <p:nvPr userDrawn="1"/>
        </p:nvSpPr>
        <p:spPr>
          <a:xfrm flipH="1">
            <a:off x="11179581" y="5894393"/>
            <a:ext cx="1012419" cy="963607"/>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 name="Título 1">
            <a:extLst>
              <a:ext uri="{FF2B5EF4-FFF2-40B4-BE49-F238E27FC236}">
                <a16:creationId xmlns:a16="http://schemas.microsoft.com/office/drawing/2014/main" id="{93AF60AA-EAEB-F847-BBD9-D3EEA744EFEC}"/>
              </a:ext>
            </a:extLst>
          </p:cNvPr>
          <p:cNvSpPr>
            <a:spLocks noGrp="1"/>
          </p:cNvSpPr>
          <p:nvPr>
            <p:ph type="title"/>
          </p:nvPr>
        </p:nvSpPr>
        <p:spPr>
          <a:xfrm>
            <a:off x="838200" y="477240"/>
            <a:ext cx="10546080" cy="3591026"/>
          </a:xfrm>
        </p:spPr>
        <p:txBody>
          <a:bodyPr/>
          <a:lstStyle>
            <a:lvl1pPr algn="l">
              <a:defRPr b="1">
                <a:latin typeface="+mj-lt"/>
              </a:defRPr>
            </a:lvl1pPr>
          </a:lstStyle>
          <a:p>
            <a:r>
              <a:rPr lang="es-ES" dirty="0"/>
              <a:t>Haga clic para modificar el estilo de título del patrón</a:t>
            </a:r>
            <a:endParaRPr lang="es-MX" dirty="0"/>
          </a:p>
        </p:txBody>
      </p:sp>
      <p:sp>
        <p:nvSpPr>
          <p:cNvPr id="3" name="Marcador de posición de fecha 2">
            <a:extLst>
              <a:ext uri="{FF2B5EF4-FFF2-40B4-BE49-F238E27FC236}">
                <a16:creationId xmlns:a16="http://schemas.microsoft.com/office/drawing/2014/main" id="{F79D5147-720D-374D-8C75-3AA286C68585}"/>
              </a:ext>
            </a:extLst>
          </p:cNvPr>
          <p:cNvSpPr>
            <a:spLocks noGrp="1"/>
          </p:cNvSpPr>
          <p:nvPr>
            <p:ph type="dt" sz="half" idx="10"/>
          </p:nvPr>
        </p:nvSpPr>
        <p:spPr/>
        <p:txBody>
          <a:bodyPr/>
          <a:lstStyle/>
          <a:p>
            <a:fld id="{C200138A-D32A-43A0-8AF4-FD68CA59F8C0}" type="datetime1">
              <a:rPr lang="es-MX" smtClean="0"/>
              <a:t>25/05/2018</a:t>
            </a:fld>
            <a:endParaRPr lang="es-MX" dirty="0"/>
          </a:p>
        </p:txBody>
      </p:sp>
      <p:sp>
        <p:nvSpPr>
          <p:cNvPr id="5" name="Marcador de posición de número de diapositiva 4">
            <a:extLst>
              <a:ext uri="{FF2B5EF4-FFF2-40B4-BE49-F238E27FC236}">
                <a16:creationId xmlns:a16="http://schemas.microsoft.com/office/drawing/2014/main" id="{B97096F5-6BF7-054D-AC06-6D5F708D0930}"/>
              </a:ext>
            </a:extLst>
          </p:cNvPr>
          <p:cNvSpPr>
            <a:spLocks noGrp="1"/>
          </p:cNvSpPr>
          <p:nvPr>
            <p:ph type="sldNum" sz="quarter" idx="12"/>
          </p:nvPr>
        </p:nvSpPr>
        <p:spPr/>
        <p:txBody>
          <a:bodyPr/>
          <a:lstStyle/>
          <a:p>
            <a:fld id="{A34124A6-4F7D-E041-9162-4668CB6DAA0B}" type="slidenum">
              <a:rPr lang="es-MX" smtClean="0"/>
              <a:t>‹Nº›</a:t>
            </a:fld>
            <a:endParaRPr lang="es-MX" dirty="0"/>
          </a:p>
        </p:txBody>
      </p:sp>
      <p:pic>
        <p:nvPicPr>
          <p:cNvPr id="7" name="Imagen 6" descr="Recurso 1.png">
            <a:extLst>
              <a:ext uri="{FF2B5EF4-FFF2-40B4-BE49-F238E27FC236}">
                <a16:creationId xmlns:a16="http://schemas.microsoft.com/office/drawing/2014/main" id="{F8ECFDB8-1C85-7146-A21D-B4AC7500A8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7284" y="4391649"/>
            <a:ext cx="4266616" cy="500349"/>
          </a:xfrm>
          <a:prstGeom prst="rect">
            <a:avLst/>
          </a:prstGeom>
        </p:spPr>
      </p:pic>
      <p:sp>
        <p:nvSpPr>
          <p:cNvPr id="11" name="Shape 121">
            <a:extLst>
              <a:ext uri="{FF2B5EF4-FFF2-40B4-BE49-F238E27FC236}">
                <a16:creationId xmlns:a16="http://schemas.microsoft.com/office/drawing/2014/main" id="{0BFBCA3E-855B-2449-AAAE-A7E9118FF1A8}"/>
              </a:ext>
            </a:extLst>
          </p:cNvPr>
          <p:cNvSpPr/>
          <p:nvPr userDrawn="1"/>
        </p:nvSpPr>
        <p:spPr>
          <a:xfrm>
            <a:off x="4939061" y="4872831"/>
            <a:ext cx="3105572" cy="1985169"/>
          </a:xfrm>
          <a:custGeom>
            <a:avLst/>
            <a:gdLst/>
            <a:ahLst/>
            <a:cxnLst>
              <a:cxn ang="0">
                <a:pos x="wd2" y="hd2"/>
              </a:cxn>
              <a:cxn ang="5400000">
                <a:pos x="wd2" y="hd2"/>
              </a:cxn>
              <a:cxn ang="10800000">
                <a:pos x="wd2" y="hd2"/>
              </a:cxn>
              <a:cxn ang="16200000">
                <a:pos x="wd2" y="hd2"/>
              </a:cxn>
            </a:cxnLst>
            <a:rect l="0" t="0" r="r" b="b"/>
            <a:pathLst>
              <a:path w="21600" h="21600" extrusionOk="0">
                <a:moveTo>
                  <a:pt x="0" y="21531"/>
                </a:moveTo>
                <a:lnTo>
                  <a:pt x="4409" y="21600"/>
                </a:lnTo>
                <a:lnTo>
                  <a:pt x="21600" y="0"/>
                </a:lnTo>
                <a:lnTo>
                  <a:pt x="17358" y="33"/>
                </a:lnTo>
                <a:lnTo>
                  <a:pt x="0" y="21531"/>
                </a:lnTo>
                <a:close/>
              </a:path>
            </a:pathLst>
          </a:custGeom>
          <a:solidFill>
            <a:srgbClr val="86B722"/>
          </a:solidFill>
          <a:ln w="12700">
            <a:miter lim="400000"/>
          </a:ln>
        </p:spPr>
        <p:txBody>
          <a:bodyPr lIns="25400" tIns="25400" rIns="25400" bIns="25400" anchor="ctr"/>
          <a:lstStyle/>
          <a:p>
            <a:pPr>
              <a:defRPr sz="3200">
                <a:solidFill>
                  <a:srgbClr val="FFFFFF"/>
                </a:solidFill>
              </a:defRPr>
            </a:pPr>
            <a:endParaRPr sz="4267" dirty="0"/>
          </a:p>
        </p:txBody>
      </p:sp>
      <p:sp>
        <p:nvSpPr>
          <p:cNvPr id="12" name="Parallelogram 34">
            <a:extLst>
              <a:ext uri="{FF2B5EF4-FFF2-40B4-BE49-F238E27FC236}">
                <a16:creationId xmlns:a16="http://schemas.microsoft.com/office/drawing/2014/main" id="{B65D8AB0-6C0E-6548-8326-3673F2B2D449}"/>
              </a:ext>
            </a:extLst>
          </p:cNvPr>
          <p:cNvSpPr/>
          <p:nvPr userDrawn="1"/>
        </p:nvSpPr>
        <p:spPr>
          <a:xfrm>
            <a:off x="72362" y="0"/>
            <a:ext cx="1316071" cy="732662"/>
          </a:xfrm>
          <a:custGeom>
            <a:avLst/>
            <a:gdLst>
              <a:gd name="connsiteX0" fmla="*/ 0 w 1142960"/>
              <a:gd name="connsiteY0" fmla="*/ 663436 h 663436"/>
              <a:gd name="connsiteX1" fmla="*/ 664285 w 1142960"/>
              <a:gd name="connsiteY1" fmla="*/ 0 h 663436"/>
              <a:gd name="connsiteX2" fmla="*/ 1142960 w 1142960"/>
              <a:gd name="connsiteY2" fmla="*/ 0 h 663436"/>
              <a:gd name="connsiteX3" fmla="*/ 478675 w 1142960"/>
              <a:gd name="connsiteY3" fmla="*/ 663436 h 663436"/>
              <a:gd name="connsiteX4" fmla="*/ 0 w 1142960"/>
              <a:gd name="connsiteY4" fmla="*/ 663436 h 663436"/>
              <a:gd name="connsiteX0" fmla="*/ 0 w 1184260"/>
              <a:gd name="connsiteY0" fmla="*/ 663436 h 663436"/>
              <a:gd name="connsiteX1" fmla="*/ 705585 w 1184260"/>
              <a:gd name="connsiteY1" fmla="*/ 0 h 663436"/>
              <a:gd name="connsiteX2" fmla="*/ 1184260 w 1184260"/>
              <a:gd name="connsiteY2" fmla="*/ 0 h 663436"/>
              <a:gd name="connsiteX3" fmla="*/ 519975 w 1184260"/>
              <a:gd name="connsiteY3" fmla="*/ 663436 h 663436"/>
              <a:gd name="connsiteX4" fmla="*/ 0 w 1184260"/>
              <a:gd name="connsiteY4" fmla="*/ 663436 h 663436"/>
              <a:gd name="connsiteX0" fmla="*/ 0 w 1054063"/>
              <a:gd name="connsiteY0" fmla="*/ 669637 h 669637"/>
              <a:gd name="connsiteX1" fmla="*/ 575388 w 1054063"/>
              <a:gd name="connsiteY1" fmla="*/ 0 h 669637"/>
              <a:gd name="connsiteX2" fmla="*/ 1054063 w 1054063"/>
              <a:gd name="connsiteY2" fmla="*/ 0 h 669637"/>
              <a:gd name="connsiteX3" fmla="*/ 389778 w 1054063"/>
              <a:gd name="connsiteY3" fmla="*/ 663436 h 669637"/>
              <a:gd name="connsiteX4" fmla="*/ 0 w 1054063"/>
              <a:gd name="connsiteY4" fmla="*/ 669637 h 669637"/>
              <a:gd name="connsiteX0" fmla="*/ 0 w 1202860"/>
              <a:gd name="connsiteY0" fmla="*/ 669637 h 669637"/>
              <a:gd name="connsiteX1" fmla="*/ 724185 w 1202860"/>
              <a:gd name="connsiteY1" fmla="*/ 0 h 669637"/>
              <a:gd name="connsiteX2" fmla="*/ 1202860 w 1202860"/>
              <a:gd name="connsiteY2" fmla="*/ 0 h 669637"/>
              <a:gd name="connsiteX3" fmla="*/ 538575 w 1202860"/>
              <a:gd name="connsiteY3" fmla="*/ 663436 h 669637"/>
              <a:gd name="connsiteX4" fmla="*/ 0 w 1202860"/>
              <a:gd name="connsiteY4" fmla="*/ 669637 h 669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2860" h="669637">
                <a:moveTo>
                  <a:pt x="0" y="669637"/>
                </a:moveTo>
                <a:lnTo>
                  <a:pt x="724185" y="0"/>
                </a:lnTo>
                <a:lnTo>
                  <a:pt x="1202860" y="0"/>
                </a:lnTo>
                <a:lnTo>
                  <a:pt x="538575" y="663436"/>
                </a:lnTo>
                <a:lnTo>
                  <a:pt x="0" y="66963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dirty="0"/>
          </a:p>
        </p:txBody>
      </p:sp>
      <p:sp>
        <p:nvSpPr>
          <p:cNvPr id="13" name="Right Triangle 101">
            <a:extLst>
              <a:ext uri="{FF2B5EF4-FFF2-40B4-BE49-F238E27FC236}">
                <a16:creationId xmlns:a16="http://schemas.microsoft.com/office/drawing/2014/main" id="{3E928139-A99E-EC4A-80CD-F0E3F99E5A67}"/>
              </a:ext>
            </a:extLst>
          </p:cNvPr>
          <p:cNvSpPr/>
          <p:nvPr userDrawn="1"/>
        </p:nvSpPr>
        <p:spPr>
          <a:xfrm rot="10800000" flipH="1">
            <a:off x="0" y="-1"/>
            <a:ext cx="1012419" cy="963607"/>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 name="Imagen 7" descr="LOGOFIRA.png">
            <a:extLst>
              <a:ext uri="{FF2B5EF4-FFF2-40B4-BE49-F238E27FC236}">
                <a16:creationId xmlns:a16="http://schemas.microsoft.com/office/drawing/2014/main" id="{02F6365B-01B4-4341-BCDE-829DFCFF3B93}"/>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17621" y="5305972"/>
            <a:ext cx="3809531" cy="1115613"/>
          </a:xfrm>
          <a:prstGeom prst="rect">
            <a:avLst/>
          </a:prstGeom>
        </p:spPr>
      </p:pic>
    </p:spTree>
    <p:extLst>
      <p:ext uri="{BB962C8B-B14F-4D97-AF65-F5344CB8AC3E}">
        <p14:creationId xmlns:p14="http://schemas.microsoft.com/office/powerpoint/2010/main" val="2839677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ABB748-0128-A04B-8D64-03D512EBDE96}"/>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posición de texto 2">
            <a:extLst>
              <a:ext uri="{FF2B5EF4-FFF2-40B4-BE49-F238E27FC236}">
                <a16:creationId xmlns:a16="http://schemas.microsoft.com/office/drawing/2014/main" id="{E5042E53-F0A1-F442-A101-56D0098CAABE}"/>
              </a:ext>
            </a:extLst>
          </p:cNvPr>
          <p:cNvSpPr>
            <a:spLocks noGrp="1"/>
          </p:cNvSpPr>
          <p:nvPr>
            <p:ph type="body" idx="1"/>
          </p:nvPr>
        </p:nvSpPr>
        <p:spPr>
          <a:xfrm>
            <a:off x="839788" y="1681163"/>
            <a:ext cx="5157787" cy="823912"/>
          </a:xfrm>
        </p:spPr>
        <p:txBody>
          <a:bodyPr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Editar el estilo de texto del patrón</a:t>
            </a:r>
          </a:p>
        </p:txBody>
      </p:sp>
      <p:sp>
        <p:nvSpPr>
          <p:cNvPr id="4" name="Marcador de contenido 3">
            <a:extLst>
              <a:ext uri="{FF2B5EF4-FFF2-40B4-BE49-F238E27FC236}">
                <a16:creationId xmlns:a16="http://schemas.microsoft.com/office/drawing/2014/main" id="{31316468-DB2F-BC4B-89F8-36FA5FD1B08C}"/>
              </a:ext>
            </a:extLst>
          </p:cNvPr>
          <p:cNvSpPr>
            <a:spLocks noGrp="1"/>
          </p:cNvSpPr>
          <p:nvPr>
            <p:ph sz="half" idx="2"/>
          </p:nvPr>
        </p:nvSpPr>
        <p:spPr>
          <a:xfrm>
            <a:off x="839788" y="2505075"/>
            <a:ext cx="5157787" cy="3684588"/>
          </a:xfrm>
        </p:spPr>
        <p:txBody>
          <a:bodyPr/>
          <a:lstStyle>
            <a:lvl1pPr>
              <a:defRPr sz="2400"/>
            </a:lvl1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MX" dirty="0"/>
          </a:p>
        </p:txBody>
      </p:sp>
      <p:sp>
        <p:nvSpPr>
          <p:cNvPr id="5" name="Marcador de posición de texto 4">
            <a:extLst>
              <a:ext uri="{FF2B5EF4-FFF2-40B4-BE49-F238E27FC236}">
                <a16:creationId xmlns:a16="http://schemas.microsoft.com/office/drawing/2014/main" id="{4453ACE9-5CF8-7B4F-AC98-4E3FC5D3C67E}"/>
              </a:ext>
            </a:extLst>
          </p:cNvPr>
          <p:cNvSpPr>
            <a:spLocks noGrp="1"/>
          </p:cNvSpPr>
          <p:nvPr>
            <p:ph type="body" sz="quarter" idx="3"/>
          </p:nvPr>
        </p:nvSpPr>
        <p:spPr>
          <a:xfrm>
            <a:off x="6172200" y="1681163"/>
            <a:ext cx="5183188" cy="823912"/>
          </a:xfrm>
        </p:spPr>
        <p:txBody>
          <a:bodyPr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Editar el estilo de texto del patrón</a:t>
            </a:r>
          </a:p>
        </p:txBody>
      </p:sp>
      <p:sp>
        <p:nvSpPr>
          <p:cNvPr id="6" name="Marcador de contenido 5">
            <a:extLst>
              <a:ext uri="{FF2B5EF4-FFF2-40B4-BE49-F238E27FC236}">
                <a16:creationId xmlns:a16="http://schemas.microsoft.com/office/drawing/2014/main" id="{C2B5A3E5-12A0-1149-8A88-6F84B67287ED}"/>
              </a:ext>
            </a:extLst>
          </p:cNvPr>
          <p:cNvSpPr>
            <a:spLocks noGrp="1"/>
          </p:cNvSpPr>
          <p:nvPr>
            <p:ph sz="quarter" idx="4"/>
          </p:nvPr>
        </p:nvSpPr>
        <p:spPr>
          <a:xfrm>
            <a:off x="6172200" y="2505075"/>
            <a:ext cx="5183188" cy="3684588"/>
          </a:xfrm>
        </p:spPr>
        <p:txBody>
          <a:bodyPr/>
          <a:lstStyle>
            <a:lvl1pPr>
              <a:defRPr sz="2400"/>
            </a:lvl1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MX" dirty="0"/>
          </a:p>
        </p:txBody>
      </p:sp>
      <p:sp>
        <p:nvSpPr>
          <p:cNvPr id="7" name="Marcador de posición de fecha 6">
            <a:extLst>
              <a:ext uri="{FF2B5EF4-FFF2-40B4-BE49-F238E27FC236}">
                <a16:creationId xmlns:a16="http://schemas.microsoft.com/office/drawing/2014/main" id="{1A3E3AD1-D6B5-1946-862E-0B618EB5925C}"/>
              </a:ext>
            </a:extLst>
          </p:cNvPr>
          <p:cNvSpPr>
            <a:spLocks noGrp="1"/>
          </p:cNvSpPr>
          <p:nvPr>
            <p:ph type="dt" sz="half" idx="10"/>
          </p:nvPr>
        </p:nvSpPr>
        <p:spPr/>
        <p:txBody>
          <a:bodyPr/>
          <a:lstStyle/>
          <a:p>
            <a:fld id="{C2117383-4A3C-4025-A4C5-5799457178A6}" type="datetime1">
              <a:rPr lang="es-MX" smtClean="0"/>
              <a:t>25/05/2018</a:t>
            </a:fld>
            <a:endParaRPr lang="es-MX" dirty="0"/>
          </a:p>
        </p:txBody>
      </p:sp>
      <p:sp>
        <p:nvSpPr>
          <p:cNvPr id="8" name="Marcador de posición de pie de página 7">
            <a:extLst>
              <a:ext uri="{FF2B5EF4-FFF2-40B4-BE49-F238E27FC236}">
                <a16:creationId xmlns:a16="http://schemas.microsoft.com/office/drawing/2014/main" id="{AB6C26EA-C4E8-DC40-9610-D7CAE8441BB0}"/>
              </a:ext>
            </a:extLst>
          </p:cNvPr>
          <p:cNvSpPr>
            <a:spLocks noGrp="1"/>
          </p:cNvSpPr>
          <p:nvPr>
            <p:ph type="ftr" sz="quarter" idx="11"/>
          </p:nvPr>
        </p:nvSpPr>
        <p:spPr/>
        <p:txBody>
          <a:bodyPr/>
          <a:lstStyle/>
          <a:p>
            <a:endParaRPr lang="es-MX" dirty="0"/>
          </a:p>
        </p:txBody>
      </p:sp>
      <p:sp>
        <p:nvSpPr>
          <p:cNvPr id="9" name="Marcador de posición de número de diapositiva 8">
            <a:extLst>
              <a:ext uri="{FF2B5EF4-FFF2-40B4-BE49-F238E27FC236}">
                <a16:creationId xmlns:a16="http://schemas.microsoft.com/office/drawing/2014/main" id="{53F2DA59-BA1A-6C48-9D54-C504D0E8CD3C}"/>
              </a:ext>
            </a:extLst>
          </p:cNvPr>
          <p:cNvSpPr>
            <a:spLocks noGrp="1"/>
          </p:cNvSpPr>
          <p:nvPr>
            <p:ph type="sldNum" sz="quarter" idx="12"/>
          </p:nvPr>
        </p:nvSpPr>
        <p:spPr/>
        <p:txBody>
          <a:bodyPr/>
          <a:lstStyle/>
          <a:p>
            <a:fld id="{A34124A6-4F7D-E041-9162-4668CB6DAA0B}" type="slidenum">
              <a:rPr lang="es-MX" smtClean="0"/>
              <a:t>‹Nº›</a:t>
            </a:fld>
            <a:endParaRPr lang="es-MX" dirty="0"/>
          </a:p>
        </p:txBody>
      </p:sp>
    </p:spTree>
    <p:extLst>
      <p:ext uri="{BB962C8B-B14F-4D97-AF65-F5344CB8AC3E}">
        <p14:creationId xmlns:p14="http://schemas.microsoft.com/office/powerpoint/2010/main" val="2189219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Parallelogram 6">
            <a:extLst>
              <a:ext uri="{FF2B5EF4-FFF2-40B4-BE49-F238E27FC236}">
                <a16:creationId xmlns:a16="http://schemas.microsoft.com/office/drawing/2014/main" id="{9225A50B-3498-6943-B6D3-0D655149D84A}"/>
              </a:ext>
            </a:extLst>
          </p:cNvPr>
          <p:cNvSpPr/>
          <p:nvPr userDrawn="1"/>
        </p:nvSpPr>
        <p:spPr>
          <a:xfrm>
            <a:off x="2622429" y="0"/>
            <a:ext cx="12553735" cy="6858000"/>
          </a:xfrm>
          <a:prstGeom prst="parallelogram">
            <a:avLst>
              <a:gd name="adj" fmla="val 10063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 name="Título 1">
            <a:extLst>
              <a:ext uri="{FF2B5EF4-FFF2-40B4-BE49-F238E27FC236}">
                <a16:creationId xmlns:a16="http://schemas.microsoft.com/office/drawing/2014/main" id="{93AF60AA-EAEB-F847-BBD9-D3EEA744EFEC}"/>
              </a:ext>
            </a:extLst>
          </p:cNvPr>
          <p:cNvSpPr>
            <a:spLocks noGrp="1"/>
          </p:cNvSpPr>
          <p:nvPr>
            <p:ph type="title"/>
          </p:nvPr>
        </p:nvSpPr>
        <p:spPr>
          <a:xfrm>
            <a:off x="919976" y="2296818"/>
            <a:ext cx="10015654" cy="1827949"/>
          </a:xfrm>
        </p:spPr>
        <p:txBody>
          <a:bodyPr/>
          <a:lstStyle>
            <a:lvl1pPr algn="l">
              <a:defRPr/>
            </a:lvl1pPr>
          </a:lstStyle>
          <a:p>
            <a:r>
              <a:rPr lang="es-ES" dirty="0"/>
              <a:t>Haga clic para modificar el estilo de título del patrón</a:t>
            </a:r>
            <a:endParaRPr lang="es-MX" dirty="0"/>
          </a:p>
        </p:txBody>
      </p:sp>
      <p:sp>
        <p:nvSpPr>
          <p:cNvPr id="3" name="Marcador de posición de fecha 2">
            <a:extLst>
              <a:ext uri="{FF2B5EF4-FFF2-40B4-BE49-F238E27FC236}">
                <a16:creationId xmlns:a16="http://schemas.microsoft.com/office/drawing/2014/main" id="{F79D5147-720D-374D-8C75-3AA286C68585}"/>
              </a:ext>
            </a:extLst>
          </p:cNvPr>
          <p:cNvSpPr>
            <a:spLocks noGrp="1"/>
          </p:cNvSpPr>
          <p:nvPr>
            <p:ph type="dt" sz="half" idx="10"/>
          </p:nvPr>
        </p:nvSpPr>
        <p:spPr/>
        <p:txBody>
          <a:bodyPr/>
          <a:lstStyle/>
          <a:p>
            <a:fld id="{65F893F1-0F7D-4E6C-99B6-F2132CC86B2E}" type="datetime1">
              <a:rPr lang="es-MX" smtClean="0"/>
              <a:t>25/05/2018</a:t>
            </a:fld>
            <a:endParaRPr lang="es-MX" dirty="0"/>
          </a:p>
        </p:txBody>
      </p:sp>
      <p:sp>
        <p:nvSpPr>
          <p:cNvPr id="4" name="Marcador de posición de pie de página 3">
            <a:extLst>
              <a:ext uri="{FF2B5EF4-FFF2-40B4-BE49-F238E27FC236}">
                <a16:creationId xmlns:a16="http://schemas.microsoft.com/office/drawing/2014/main" id="{3E978D0D-285D-9241-B29D-BE7C1E020DF9}"/>
              </a:ext>
            </a:extLst>
          </p:cNvPr>
          <p:cNvSpPr>
            <a:spLocks noGrp="1"/>
          </p:cNvSpPr>
          <p:nvPr>
            <p:ph type="ftr" sz="quarter" idx="11"/>
          </p:nvPr>
        </p:nvSpPr>
        <p:spPr/>
        <p:txBody>
          <a:bodyPr/>
          <a:lstStyle/>
          <a:p>
            <a:endParaRPr lang="es-MX" dirty="0"/>
          </a:p>
        </p:txBody>
      </p:sp>
      <p:sp>
        <p:nvSpPr>
          <p:cNvPr id="5" name="Marcador de posición de número de diapositiva 4">
            <a:extLst>
              <a:ext uri="{FF2B5EF4-FFF2-40B4-BE49-F238E27FC236}">
                <a16:creationId xmlns:a16="http://schemas.microsoft.com/office/drawing/2014/main" id="{B97096F5-6BF7-054D-AC06-6D5F708D0930}"/>
              </a:ext>
            </a:extLst>
          </p:cNvPr>
          <p:cNvSpPr>
            <a:spLocks noGrp="1"/>
          </p:cNvSpPr>
          <p:nvPr>
            <p:ph type="sldNum" sz="quarter" idx="12"/>
          </p:nvPr>
        </p:nvSpPr>
        <p:spPr/>
        <p:txBody>
          <a:bodyPr/>
          <a:lstStyle/>
          <a:p>
            <a:fld id="{A34124A6-4F7D-E041-9162-4668CB6DAA0B}" type="slidenum">
              <a:rPr lang="es-MX" smtClean="0"/>
              <a:t>‹Nº›</a:t>
            </a:fld>
            <a:endParaRPr lang="es-MX" dirty="0"/>
          </a:p>
        </p:txBody>
      </p:sp>
    </p:spTree>
    <p:extLst>
      <p:ext uri="{BB962C8B-B14F-4D97-AF65-F5344CB8AC3E}">
        <p14:creationId xmlns:p14="http://schemas.microsoft.com/office/powerpoint/2010/main" val="1393115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posición de fecha 1">
            <a:extLst>
              <a:ext uri="{FF2B5EF4-FFF2-40B4-BE49-F238E27FC236}">
                <a16:creationId xmlns:a16="http://schemas.microsoft.com/office/drawing/2014/main" id="{0281A8C6-BC49-9548-81C7-EDE2E36555E2}"/>
              </a:ext>
            </a:extLst>
          </p:cNvPr>
          <p:cNvSpPr>
            <a:spLocks noGrp="1"/>
          </p:cNvSpPr>
          <p:nvPr>
            <p:ph type="dt" sz="half" idx="10"/>
          </p:nvPr>
        </p:nvSpPr>
        <p:spPr/>
        <p:txBody>
          <a:bodyPr/>
          <a:lstStyle/>
          <a:p>
            <a:fld id="{0BF1EDAF-B810-440E-99D5-3A08B85926C3}" type="datetime1">
              <a:rPr lang="es-MX" smtClean="0"/>
              <a:t>25/05/2018</a:t>
            </a:fld>
            <a:endParaRPr lang="es-MX" dirty="0"/>
          </a:p>
        </p:txBody>
      </p:sp>
      <p:sp>
        <p:nvSpPr>
          <p:cNvPr id="3" name="Marcador de posición de pie de página 2">
            <a:extLst>
              <a:ext uri="{FF2B5EF4-FFF2-40B4-BE49-F238E27FC236}">
                <a16:creationId xmlns:a16="http://schemas.microsoft.com/office/drawing/2014/main" id="{6EA5A8A7-534B-8C46-A3D6-30C75E098935}"/>
              </a:ext>
            </a:extLst>
          </p:cNvPr>
          <p:cNvSpPr>
            <a:spLocks noGrp="1"/>
          </p:cNvSpPr>
          <p:nvPr>
            <p:ph type="ftr" sz="quarter" idx="11"/>
          </p:nvPr>
        </p:nvSpPr>
        <p:spPr/>
        <p:txBody>
          <a:bodyPr/>
          <a:lstStyle/>
          <a:p>
            <a:endParaRPr lang="es-MX" dirty="0"/>
          </a:p>
        </p:txBody>
      </p:sp>
      <p:sp>
        <p:nvSpPr>
          <p:cNvPr id="4" name="Marcador de posición de número de diapositiva 3">
            <a:extLst>
              <a:ext uri="{FF2B5EF4-FFF2-40B4-BE49-F238E27FC236}">
                <a16:creationId xmlns:a16="http://schemas.microsoft.com/office/drawing/2014/main" id="{C7D3737D-80C7-E643-9117-867D0F9F232E}"/>
              </a:ext>
            </a:extLst>
          </p:cNvPr>
          <p:cNvSpPr>
            <a:spLocks noGrp="1"/>
          </p:cNvSpPr>
          <p:nvPr>
            <p:ph type="sldNum" sz="quarter" idx="12"/>
          </p:nvPr>
        </p:nvSpPr>
        <p:spPr/>
        <p:txBody>
          <a:bodyPr/>
          <a:lstStyle/>
          <a:p>
            <a:fld id="{A34124A6-4F7D-E041-9162-4668CB6DAA0B}" type="slidenum">
              <a:rPr lang="es-MX" smtClean="0"/>
              <a:t>‹Nº›</a:t>
            </a:fld>
            <a:endParaRPr lang="es-MX" dirty="0"/>
          </a:p>
        </p:txBody>
      </p:sp>
    </p:spTree>
    <p:extLst>
      <p:ext uri="{BB962C8B-B14F-4D97-AF65-F5344CB8AC3E}">
        <p14:creationId xmlns:p14="http://schemas.microsoft.com/office/powerpoint/2010/main" val="32262604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ido con descrip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EFB1B8-98FE-164F-B0B5-F11E4C33BA0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340DB80D-7007-9B4D-8592-02999474D3CA}"/>
              </a:ext>
            </a:extLst>
          </p:cNvPr>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posición de texto 3">
            <a:extLst>
              <a:ext uri="{FF2B5EF4-FFF2-40B4-BE49-F238E27FC236}">
                <a16:creationId xmlns:a16="http://schemas.microsoft.com/office/drawing/2014/main" id="{271B4274-5474-E347-8672-C1BF9C0164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posición de fecha 4">
            <a:extLst>
              <a:ext uri="{FF2B5EF4-FFF2-40B4-BE49-F238E27FC236}">
                <a16:creationId xmlns:a16="http://schemas.microsoft.com/office/drawing/2014/main" id="{96AD7393-FF36-2E48-BC8F-926062A3ACF1}"/>
              </a:ext>
            </a:extLst>
          </p:cNvPr>
          <p:cNvSpPr>
            <a:spLocks noGrp="1"/>
          </p:cNvSpPr>
          <p:nvPr>
            <p:ph type="dt" sz="half" idx="10"/>
          </p:nvPr>
        </p:nvSpPr>
        <p:spPr/>
        <p:txBody>
          <a:bodyPr/>
          <a:lstStyle/>
          <a:p>
            <a:fld id="{1E396FE6-27E9-4E56-A4C2-D87E37C35BC6}" type="datetime1">
              <a:rPr lang="es-MX" smtClean="0"/>
              <a:t>25/05/2018</a:t>
            </a:fld>
            <a:endParaRPr lang="es-MX" dirty="0"/>
          </a:p>
        </p:txBody>
      </p:sp>
      <p:sp>
        <p:nvSpPr>
          <p:cNvPr id="6" name="Marcador de posición de pie de página 5">
            <a:extLst>
              <a:ext uri="{FF2B5EF4-FFF2-40B4-BE49-F238E27FC236}">
                <a16:creationId xmlns:a16="http://schemas.microsoft.com/office/drawing/2014/main" id="{36CB9F5D-A638-544E-9CEF-916130348872}"/>
              </a:ext>
            </a:extLst>
          </p:cNvPr>
          <p:cNvSpPr>
            <a:spLocks noGrp="1"/>
          </p:cNvSpPr>
          <p:nvPr>
            <p:ph type="ftr" sz="quarter" idx="11"/>
          </p:nvPr>
        </p:nvSpPr>
        <p:spPr/>
        <p:txBody>
          <a:bodyPr/>
          <a:lstStyle/>
          <a:p>
            <a:endParaRPr lang="es-MX" dirty="0"/>
          </a:p>
        </p:txBody>
      </p:sp>
      <p:sp>
        <p:nvSpPr>
          <p:cNvPr id="7" name="Marcador de posición de número de diapositiva 6">
            <a:extLst>
              <a:ext uri="{FF2B5EF4-FFF2-40B4-BE49-F238E27FC236}">
                <a16:creationId xmlns:a16="http://schemas.microsoft.com/office/drawing/2014/main" id="{67DE84A5-7974-E241-9F17-AD9CD926EB90}"/>
              </a:ext>
            </a:extLst>
          </p:cNvPr>
          <p:cNvSpPr>
            <a:spLocks noGrp="1"/>
          </p:cNvSpPr>
          <p:nvPr>
            <p:ph type="sldNum" sz="quarter" idx="12"/>
          </p:nvPr>
        </p:nvSpPr>
        <p:spPr/>
        <p:txBody>
          <a:bodyPr/>
          <a:lstStyle/>
          <a:p>
            <a:fld id="{A34124A6-4F7D-E041-9162-4668CB6DAA0B}" type="slidenum">
              <a:rPr lang="es-MX" smtClean="0"/>
              <a:t>‹Nº›</a:t>
            </a:fld>
            <a:endParaRPr lang="es-MX" dirty="0"/>
          </a:p>
        </p:txBody>
      </p:sp>
    </p:spTree>
    <p:extLst>
      <p:ext uri="{BB962C8B-B14F-4D97-AF65-F5344CB8AC3E}">
        <p14:creationId xmlns:p14="http://schemas.microsoft.com/office/powerpoint/2010/main" val="1164796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n con descrip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A56923-84B4-7044-8F91-C0A04EA80FD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2BB96792-50C8-D344-8F9F-BA5BA148C423}"/>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Marcador de posición de texto 3">
            <a:extLst>
              <a:ext uri="{FF2B5EF4-FFF2-40B4-BE49-F238E27FC236}">
                <a16:creationId xmlns:a16="http://schemas.microsoft.com/office/drawing/2014/main" id="{745CADBC-2695-874F-8D23-73527AA162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posición de fecha 4">
            <a:extLst>
              <a:ext uri="{FF2B5EF4-FFF2-40B4-BE49-F238E27FC236}">
                <a16:creationId xmlns:a16="http://schemas.microsoft.com/office/drawing/2014/main" id="{8C00D25E-5E07-5A47-ABDF-3C8781B618E9}"/>
              </a:ext>
            </a:extLst>
          </p:cNvPr>
          <p:cNvSpPr>
            <a:spLocks noGrp="1"/>
          </p:cNvSpPr>
          <p:nvPr>
            <p:ph type="dt" sz="half" idx="10"/>
          </p:nvPr>
        </p:nvSpPr>
        <p:spPr/>
        <p:txBody>
          <a:bodyPr/>
          <a:lstStyle/>
          <a:p>
            <a:fld id="{001D5E35-4A17-4529-8C22-A6CBAD7E1AE3}" type="datetime1">
              <a:rPr lang="es-MX" smtClean="0"/>
              <a:t>25/05/2018</a:t>
            </a:fld>
            <a:endParaRPr lang="es-MX" dirty="0"/>
          </a:p>
        </p:txBody>
      </p:sp>
      <p:sp>
        <p:nvSpPr>
          <p:cNvPr id="6" name="Marcador de posición de pie de página 5">
            <a:extLst>
              <a:ext uri="{FF2B5EF4-FFF2-40B4-BE49-F238E27FC236}">
                <a16:creationId xmlns:a16="http://schemas.microsoft.com/office/drawing/2014/main" id="{1F6D33CD-013A-FA46-8E98-C027B9225342}"/>
              </a:ext>
            </a:extLst>
          </p:cNvPr>
          <p:cNvSpPr>
            <a:spLocks noGrp="1"/>
          </p:cNvSpPr>
          <p:nvPr>
            <p:ph type="ftr" sz="quarter" idx="11"/>
          </p:nvPr>
        </p:nvSpPr>
        <p:spPr/>
        <p:txBody>
          <a:bodyPr/>
          <a:lstStyle/>
          <a:p>
            <a:endParaRPr lang="es-MX" dirty="0"/>
          </a:p>
        </p:txBody>
      </p:sp>
      <p:sp>
        <p:nvSpPr>
          <p:cNvPr id="7" name="Marcador de posición de número de diapositiva 6">
            <a:extLst>
              <a:ext uri="{FF2B5EF4-FFF2-40B4-BE49-F238E27FC236}">
                <a16:creationId xmlns:a16="http://schemas.microsoft.com/office/drawing/2014/main" id="{CE7AC27F-2D92-704F-975A-BEBB1BBEFB28}"/>
              </a:ext>
            </a:extLst>
          </p:cNvPr>
          <p:cNvSpPr>
            <a:spLocks noGrp="1"/>
          </p:cNvSpPr>
          <p:nvPr>
            <p:ph type="sldNum" sz="quarter" idx="12"/>
          </p:nvPr>
        </p:nvSpPr>
        <p:spPr/>
        <p:txBody>
          <a:bodyPr/>
          <a:lstStyle/>
          <a:p>
            <a:fld id="{A34124A6-4F7D-E041-9162-4668CB6DAA0B}" type="slidenum">
              <a:rPr lang="es-MX" smtClean="0"/>
              <a:t>‹Nº›</a:t>
            </a:fld>
            <a:endParaRPr lang="es-MX" dirty="0"/>
          </a:p>
        </p:txBody>
      </p:sp>
    </p:spTree>
    <p:extLst>
      <p:ext uri="{BB962C8B-B14F-4D97-AF65-F5344CB8AC3E}">
        <p14:creationId xmlns:p14="http://schemas.microsoft.com/office/powerpoint/2010/main" val="953457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IÑETAS">
    <p:spTree>
      <p:nvGrpSpPr>
        <p:cNvPr id="1" name=""/>
        <p:cNvGrpSpPr/>
        <p:nvPr/>
      </p:nvGrpSpPr>
      <p:grpSpPr>
        <a:xfrm>
          <a:off x="0" y="0"/>
          <a:ext cx="0" cy="0"/>
          <a:chOff x="0" y="0"/>
          <a:chExt cx="0" cy="0"/>
        </a:xfrm>
      </p:grpSpPr>
      <p:sp>
        <p:nvSpPr>
          <p:cNvPr id="3" name="Marcador de posición de fecha 2">
            <a:extLst>
              <a:ext uri="{FF2B5EF4-FFF2-40B4-BE49-F238E27FC236}">
                <a16:creationId xmlns:a16="http://schemas.microsoft.com/office/drawing/2014/main" id="{49D6DA0C-17A4-4C4D-A805-FBA3F4A7A8A9}"/>
              </a:ext>
            </a:extLst>
          </p:cNvPr>
          <p:cNvSpPr>
            <a:spLocks noGrp="1"/>
          </p:cNvSpPr>
          <p:nvPr>
            <p:ph type="dt" sz="half" idx="10"/>
          </p:nvPr>
        </p:nvSpPr>
        <p:spPr/>
        <p:txBody>
          <a:bodyPr/>
          <a:lstStyle/>
          <a:p>
            <a:fld id="{24673ECB-ADD2-439B-B006-20060F6F541B}" type="datetime1">
              <a:rPr lang="es-MX" smtClean="0"/>
              <a:t>25/05/2018</a:t>
            </a:fld>
            <a:endParaRPr lang="es-MX" dirty="0"/>
          </a:p>
        </p:txBody>
      </p:sp>
      <p:sp>
        <p:nvSpPr>
          <p:cNvPr id="4" name="Marcador de posición de pie de página 3">
            <a:extLst>
              <a:ext uri="{FF2B5EF4-FFF2-40B4-BE49-F238E27FC236}">
                <a16:creationId xmlns:a16="http://schemas.microsoft.com/office/drawing/2014/main" id="{6B4A2048-D45C-FD44-A7FF-3CDAC654F931}"/>
              </a:ext>
            </a:extLst>
          </p:cNvPr>
          <p:cNvSpPr>
            <a:spLocks noGrp="1"/>
          </p:cNvSpPr>
          <p:nvPr>
            <p:ph type="ftr" sz="quarter" idx="11"/>
          </p:nvPr>
        </p:nvSpPr>
        <p:spPr/>
        <p:txBody>
          <a:bodyPr/>
          <a:lstStyle/>
          <a:p>
            <a:endParaRPr lang="es-MX" dirty="0"/>
          </a:p>
        </p:txBody>
      </p:sp>
      <p:sp>
        <p:nvSpPr>
          <p:cNvPr id="5" name="Marcador de posición de número de diapositiva 4">
            <a:extLst>
              <a:ext uri="{FF2B5EF4-FFF2-40B4-BE49-F238E27FC236}">
                <a16:creationId xmlns:a16="http://schemas.microsoft.com/office/drawing/2014/main" id="{91A3D1DA-1EB4-0B49-A8A6-43E6157F17D8}"/>
              </a:ext>
            </a:extLst>
          </p:cNvPr>
          <p:cNvSpPr>
            <a:spLocks noGrp="1"/>
          </p:cNvSpPr>
          <p:nvPr>
            <p:ph type="sldNum" sz="quarter" idx="12"/>
          </p:nvPr>
        </p:nvSpPr>
        <p:spPr/>
        <p:txBody>
          <a:bodyPr/>
          <a:lstStyle/>
          <a:p>
            <a:fld id="{A34124A6-4F7D-E041-9162-4668CB6DAA0B}" type="slidenum">
              <a:rPr lang="es-MX" smtClean="0"/>
              <a:pPr/>
              <a:t>‹Nº›</a:t>
            </a:fld>
            <a:endParaRPr lang="es-MX" dirty="0"/>
          </a:p>
        </p:txBody>
      </p:sp>
      <p:sp>
        <p:nvSpPr>
          <p:cNvPr id="6" name="Picture Placeholder 11">
            <a:extLst>
              <a:ext uri="{FF2B5EF4-FFF2-40B4-BE49-F238E27FC236}">
                <a16:creationId xmlns:a16="http://schemas.microsoft.com/office/drawing/2014/main" id="{4CCCDCC3-3063-D741-815C-A439357F2AB7}"/>
              </a:ext>
            </a:extLst>
          </p:cNvPr>
          <p:cNvSpPr>
            <a:spLocks noGrp="1"/>
          </p:cNvSpPr>
          <p:nvPr>
            <p:ph type="pic" sz="quarter" idx="23"/>
          </p:nvPr>
        </p:nvSpPr>
        <p:spPr>
          <a:xfrm>
            <a:off x="0" y="0"/>
            <a:ext cx="6650443" cy="6858000"/>
          </a:xfrm>
          <a:custGeom>
            <a:avLst/>
            <a:gdLst>
              <a:gd name="connsiteX0" fmla="*/ 0 w 19393999"/>
              <a:gd name="connsiteY0" fmla="*/ 0 h 13715999"/>
              <a:gd name="connsiteX1" fmla="*/ 19393999 w 19393999"/>
              <a:gd name="connsiteY1" fmla="*/ 0 h 13715999"/>
              <a:gd name="connsiteX2" fmla="*/ 13782907 w 19393999"/>
              <a:gd name="connsiteY2" fmla="*/ 13715999 h 13715999"/>
              <a:gd name="connsiteX3" fmla="*/ 0 w 19393999"/>
              <a:gd name="connsiteY3" fmla="*/ 13715999 h 13715999"/>
            </a:gdLst>
            <a:ahLst/>
            <a:cxnLst>
              <a:cxn ang="0">
                <a:pos x="connsiteX0" y="connsiteY0"/>
              </a:cxn>
              <a:cxn ang="0">
                <a:pos x="connsiteX1" y="connsiteY1"/>
              </a:cxn>
              <a:cxn ang="0">
                <a:pos x="connsiteX2" y="connsiteY2"/>
              </a:cxn>
              <a:cxn ang="0">
                <a:pos x="connsiteX3" y="connsiteY3"/>
              </a:cxn>
            </a:cxnLst>
            <a:rect l="l" t="t" r="r" b="b"/>
            <a:pathLst>
              <a:path w="19393999" h="13715999">
                <a:moveTo>
                  <a:pt x="0" y="0"/>
                </a:moveTo>
                <a:lnTo>
                  <a:pt x="19393999" y="0"/>
                </a:lnTo>
                <a:lnTo>
                  <a:pt x="13782907" y="13715999"/>
                </a:lnTo>
                <a:lnTo>
                  <a:pt x="0" y="13715999"/>
                </a:lnTo>
                <a:close/>
              </a:path>
            </a:pathLst>
          </a:custGeom>
          <a:solidFill>
            <a:schemeClr val="bg1">
              <a:lumMod val="95000"/>
            </a:schemeClr>
          </a:solidFill>
          <a:effectLst/>
        </p:spPr>
        <p:txBody>
          <a:bodyPr wrap="square">
            <a:noAutofit/>
          </a:bodyPr>
          <a:lstStyle>
            <a:lvl1pPr marL="0" indent="0">
              <a:buNone/>
              <a:defRPr sz="1100" b="0" i="0">
                <a:ln>
                  <a:noFill/>
                </a:ln>
                <a:solidFill>
                  <a:schemeClr val="tx2"/>
                </a:solidFill>
                <a:latin typeface="Lato Regular" charset="0"/>
                <a:ea typeface="Lato Regular" charset="0"/>
                <a:cs typeface="Lato Regular" charset="0"/>
              </a:defRPr>
            </a:lvl1pPr>
          </a:lstStyle>
          <a:p>
            <a:endParaRPr lang="en-US" dirty="0"/>
          </a:p>
        </p:txBody>
      </p:sp>
      <p:sp>
        <p:nvSpPr>
          <p:cNvPr id="8" name="Marcador de posición de texto 7">
            <a:extLst>
              <a:ext uri="{FF2B5EF4-FFF2-40B4-BE49-F238E27FC236}">
                <a16:creationId xmlns:a16="http://schemas.microsoft.com/office/drawing/2014/main" id="{7002F8C5-AA65-224C-9D66-8182F44B0033}"/>
              </a:ext>
            </a:extLst>
          </p:cNvPr>
          <p:cNvSpPr>
            <a:spLocks noGrp="1"/>
          </p:cNvSpPr>
          <p:nvPr>
            <p:ph type="body" sz="quarter" idx="24"/>
          </p:nvPr>
        </p:nvSpPr>
        <p:spPr>
          <a:xfrm>
            <a:off x="6650038" y="1928190"/>
            <a:ext cx="5118100" cy="3875709"/>
          </a:xfrm>
        </p:spPr>
        <p:txBody>
          <a:body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MX" dirty="0"/>
          </a:p>
        </p:txBody>
      </p:sp>
      <p:sp>
        <p:nvSpPr>
          <p:cNvPr id="9" name="Título 1">
            <a:extLst>
              <a:ext uri="{FF2B5EF4-FFF2-40B4-BE49-F238E27FC236}">
                <a16:creationId xmlns:a16="http://schemas.microsoft.com/office/drawing/2014/main" id="{501B5A22-813A-E349-A87D-A8857E9FD0C3}"/>
              </a:ext>
            </a:extLst>
          </p:cNvPr>
          <p:cNvSpPr>
            <a:spLocks noGrp="1"/>
          </p:cNvSpPr>
          <p:nvPr>
            <p:ph type="title"/>
          </p:nvPr>
        </p:nvSpPr>
        <p:spPr>
          <a:xfrm>
            <a:off x="5770423" y="381443"/>
            <a:ext cx="6336807" cy="1270522"/>
          </a:xfrm>
        </p:spPr>
        <p:txBody>
          <a:bodyPr/>
          <a:lstStyle>
            <a:lvl1pPr algn="l">
              <a:defRPr sz="4000"/>
            </a:lvl1pPr>
          </a:lstStyle>
          <a:p>
            <a:r>
              <a:rPr lang="es-ES" dirty="0"/>
              <a:t>Haga clic para modificar el estilo de título del patrón</a:t>
            </a:r>
            <a:endParaRPr lang="es-MX" dirty="0"/>
          </a:p>
        </p:txBody>
      </p:sp>
    </p:spTree>
    <p:extLst>
      <p:ext uri="{BB962C8B-B14F-4D97-AF65-F5344CB8AC3E}">
        <p14:creationId xmlns:p14="http://schemas.microsoft.com/office/powerpoint/2010/main" val="20135849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VIÑETAS">
    <p:spTree>
      <p:nvGrpSpPr>
        <p:cNvPr id="1" name=""/>
        <p:cNvGrpSpPr/>
        <p:nvPr/>
      </p:nvGrpSpPr>
      <p:grpSpPr>
        <a:xfrm>
          <a:off x="0" y="0"/>
          <a:ext cx="0" cy="0"/>
          <a:chOff x="0" y="0"/>
          <a:chExt cx="0" cy="0"/>
        </a:xfrm>
      </p:grpSpPr>
      <p:sp>
        <p:nvSpPr>
          <p:cNvPr id="3" name="Marcador de posición de fecha 2">
            <a:extLst>
              <a:ext uri="{FF2B5EF4-FFF2-40B4-BE49-F238E27FC236}">
                <a16:creationId xmlns:a16="http://schemas.microsoft.com/office/drawing/2014/main" id="{49D6DA0C-17A4-4C4D-A805-FBA3F4A7A8A9}"/>
              </a:ext>
            </a:extLst>
          </p:cNvPr>
          <p:cNvSpPr>
            <a:spLocks noGrp="1"/>
          </p:cNvSpPr>
          <p:nvPr>
            <p:ph type="dt" sz="half" idx="10"/>
          </p:nvPr>
        </p:nvSpPr>
        <p:spPr/>
        <p:txBody>
          <a:bodyPr/>
          <a:lstStyle/>
          <a:p>
            <a:fld id="{C289D8FC-FBE8-4572-BA45-11147814D0F2}" type="datetime1">
              <a:rPr lang="es-MX" smtClean="0"/>
              <a:t>25/05/2018</a:t>
            </a:fld>
            <a:endParaRPr lang="es-MX" dirty="0"/>
          </a:p>
        </p:txBody>
      </p:sp>
      <p:sp>
        <p:nvSpPr>
          <p:cNvPr id="4" name="Marcador de posición de pie de página 3">
            <a:extLst>
              <a:ext uri="{FF2B5EF4-FFF2-40B4-BE49-F238E27FC236}">
                <a16:creationId xmlns:a16="http://schemas.microsoft.com/office/drawing/2014/main" id="{6B4A2048-D45C-FD44-A7FF-3CDAC654F931}"/>
              </a:ext>
            </a:extLst>
          </p:cNvPr>
          <p:cNvSpPr>
            <a:spLocks noGrp="1"/>
          </p:cNvSpPr>
          <p:nvPr>
            <p:ph type="ftr" sz="quarter" idx="11"/>
          </p:nvPr>
        </p:nvSpPr>
        <p:spPr/>
        <p:txBody>
          <a:bodyPr/>
          <a:lstStyle/>
          <a:p>
            <a:endParaRPr lang="es-MX" dirty="0"/>
          </a:p>
        </p:txBody>
      </p:sp>
      <p:sp>
        <p:nvSpPr>
          <p:cNvPr id="5" name="Marcador de posición de número de diapositiva 4">
            <a:extLst>
              <a:ext uri="{FF2B5EF4-FFF2-40B4-BE49-F238E27FC236}">
                <a16:creationId xmlns:a16="http://schemas.microsoft.com/office/drawing/2014/main" id="{91A3D1DA-1EB4-0B49-A8A6-43E6157F17D8}"/>
              </a:ext>
            </a:extLst>
          </p:cNvPr>
          <p:cNvSpPr>
            <a:spLocks noGrp="1"/>
          </p:cNvSpPr>
          <p:nvPr>
            <p:ph type="sldNum" sz="quarter" idx="12"/>
          </p:nvPr>
        </p:nvSpPr>
        <p:spPr/>
        <p:txBody>
          <a:bodyPr/>
          <a:lstStyle/>
          <a:p>
            <a:fld id="{A34124A6-4F7D-E041-9162-4668CB6DAA0B}" type="slidenum">
              <a:rPr lang="es-MX" smtClean="0"/>
              <a:pPr/>
              <a:t>‹Nº›</a:t>
            </a:fld>
            <a:endParaRPr lang="es-MX" dirty="0"/>
          </a:p>
        </p:txBody>
      </p:sp>
      <p:sp>
        <p:nvSpPr>
          <p:cNvPr id="6" name="Picture Placeholder 11">
            <a:extLst>
              <a:ext uri="{FF2B5EF4-FFF2-40B4-BE49-F238E27FC236}">
                <a16:creationId xmlns:a16="http://schemas.microsoft.com/office/drawing/2014/main" id="{4CCCDCC3-3063-D741-815C-A439357F2AB7}"/>
              </a:ext>
            </a:extLst>
          </p:cNvPr>
          <p:cNvSpPr>
            <a:spLocks noGrp="1"/>
          </p:cNvSpPr>
          <p:nvPr>
            <p:ph type="pic" sz="quarter" idx="23"/>
          </p:nvPr>
        </p:nvSpPr>
        <p:spPr>
          <a:xfrm>
            <a:off x="5918321" y="-8238"/>
            <a:ext cx="6289451" cy="6878451"/>
          </a:xfrm>
          <a:custGeom>
            <a:avLst/>
            <a:gdLst>
              <a:gd name="connsiteX0" fmla="*/ 0 w 19393999"/>
              <a:gd name="connsiteY0" fmla="*/ 0 h 13715999"/>
              <a:gd name="connsiteX1" fmla="*/ 19393999 w 19393999"/>
              <a:gd name="connsiteY1" fmla="*/ 0 h 13715999"/>
              <a:gd name="connsiteX2" fmla="*/ 13782907 w 19393999"/>
              <a:gd name="connsiteY2" fmla="*/ 13715999 h 13715999"/>
              <a:gd name="connsiteX3" fmla="*/ 0 w 19393999"/>
              <a:gd name="connsiteY3" fmla="*/ 13715999 h 13715999"/>
              <a:gd name="connsiteX0" fmla="*/ 35602316 w 35602316"/>
              <a:gd name="connsiteY0" fmla="*/ 0 h 13732475"/>
              <a:gd name="connsiteX1" fmla="*/ 19393999 w 35602316"/>
              <a:gd name="connsiteY1" fmla="*/ 16476 h 13732475"/>
              <a:gd name="connsiteX2" fmla="*/ 13782907 w 35602316"/>
              <a:gd name="connsiteY2" fmla="*/ 13732475 h 13732475"/>
              <a:gd name="connsiteX3" fmla="*/ 0 w 35602316"/>
              <a:gd name="connsiteY3" fmla="*/ 13732475 h 13732475"/>
              <a:gd name="connsiteX4" fmla="*/ 35602316 w 35602316"/>
              <a:gd name="connsiteY4" fmla="*/ 0 h 13732475"/>
              <a:gd name="connsiteX0" fmla="*/ 21819409 w 21819409"/>
              <a:gd name="connsiteY0" fmla="*/ 0 h 13748951"/>
              <a:gd name="connsiteX1" fmla="*/ 5611092 w 21819409"/>
              <a:gd name="connsiteY1" fmla="*/ 16476 h 13748951"/>
              <a:gd name="connsiteX2" fmla="*/ 0 w 21819409"/>
              <a:gd name="connsiteY2" fmla="*/ 13732475 h 13748951"/>
              <a:gd name="connsiteX3" fmla="*/ 21771362 w 21819409"/>
              <a:gd name="connsiteY3" fmla="*/ 13748951 h 13748951"/>
              <a:gd name="connsiteX4" fmla="*/ 21819409 w 21819409"/>
              <a:gd name="connsiteY4" fmla="*/ 0 h 13748951"/>
              <a:gd name="connsiteX0" fmla="*/ 11674850 w 21771362"/>
              <a:gd name="connsiteY0" fmla="*/ 0 h 13947733"/>
              <a:gd name="connsiteX1" fmla="*/ 5611092 w 21771362"/>
              <a:gd name="connsiteY1" fmla="*/ 215258 h 13947733"/>
              <a:gd name="connsiteX2" fmla="*/ 0 w 21771362"/>
              <a:gd name="connsiteY2" fmla="*/ 13931257 h 13947733"/>
              <a:gd name="connsiteX3" fmla="*/ 21771362 w 21771362"/>
              <a:gd name="connsiteY3" fmla="*/ 13947733 h 13947733"/>
              <a:gd name="connsiteX4" fmla="*/ 11674850 w 21771362"/>
              <a:gd name="connsiteY4" fmla="*/ 0 h 13947733"/>
              <a:gd name="connsiteX0" fmla="*/ 18341276 w 21771362"/>
              <a:gd name="connsiteY0" fmla="*/ 0 h 13748949"/>
              <a:gd name="connsiteX1" fmla="*/ 5611092 w 21771362"/>
              <a:gd name="connsiteY1" fmla="*/ 16474 h 13748949"/>
              <a:gd name="connsiteX2" fmla="*/ 0 w 21771362"/>
              <a:gd name="connsiteY2" fmla="*/ 13732473 h 13748949"/>
              <a:gd name="connsiteX3" fmla="*/ 21771362 w 21771362"/>
              <a:gd name="connsiteY3" fmla="*/ 13748949 h 13748949"/>
              <a:gd name="connsiteX4" fmla="*/ 18341276 w 21771362"/>
              <a:gd name="connsiteY4" fmla="*/ 0 h 13748949"/>
              <a:gd name="connsiteX0" fmla="*/ 18341276 w 18341276"/>
              <a:gd name="connsiteY0" fmla="*/ 0 h 13828463"/>
              <a:gd name="connsiteX1" fmla="*/ 5611092 w 18341276"/>
              <a:gd name="connsiteY1" fmla="*/ 16474 h 13828463"/>
              <a:gd name="connsiteX2" fmla="*/ 0 w 18341276"/>
              <a:gd name="connsiteY2" fmla="*/ 13732473 h 13828463"/>
              <a:gd name="connsiteX3" fmla="*/ 14409310 w 18341276"/>
              <a:gd name="connsiteY3" fmla="*/ 13828463 h 13828463"/>
              <a:gd name="connsiteX4" fmla="*/ 18341276 w 18341276"/>
              <a:gd name="connsiteY4" fmla="*/ 0 h 13828463"/>
              <a:gd name="connsiteX0" fmla="*/ 18341276 w 18341276"/>
              <a:gd name="connsiteY0" fmla="*/ 0 h 13732473"/>
              <a:gd name="connsiteX1" fmla="*/ 5611092 w 18341276"/>
              <a:gd name="connsiteY1" fmla="*/ 16474 h 13732473"/>
              <a:gd name="connsiteX2" fmla="*/ 0 w 18341276"/>
              <a:gd name="connsiteY2" fmla="*/ 13732473 h 13732473"/>
              <a:gd name="connsiteX3" fmla="*/ 18293229 w 18341276"/>
              <a:gd name="connsiteY3" fmla="*/ 13709193 h 13732473"/>
              <a:gd name="connsiteX4" fmla="*/ 18341276 w 18341276"/>
              <a:gd name="connsiteY4" fmla="*/ 0 h 13732473"/>
              <a:gd name="connsiteX0" fmla="*/ 18341276 w 18341276"/>
              <a:gd name="connsiteY0" fmla="*/ 0 h 13756901"/>
              <a:gd name="connsiteX1" fmla="*/ 5611092 w 18341276"/>
              <a:gd name="connsiteY1" fmla="*/ 16474 h 13756901"/>
              <a:gd name="connsiteX2" fmla="*/ 0 w 18341276"/>
              <a:gd name="connsiteY2" fmla="*/ 13732473 h 13756901"/>
              <a:gd name="connsiteX3" fmla="*/ 18293229 w 18341276"/>
              <a:gd name="connsiteY3" fmla="*/ 13756901 h 13756901"/>
              <a:gd name="connsiteX4" fmla="*/ 18341276 w 18341276"/>
              <a:gd name="connsiteY4" fmla="*/ 0 h 13756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41276" h="13756901">
                <a:moveTo>
                  <a:pt x="18341276" y="0"/>
                </a:moveTo>
                <a:lnTo>
                  <a:pt x="5611092" y="16474"/>
                </a:lnTo>
                <a:lnTo>
                  <a:pt x="0" y="13732473"/>
                </a:lnTo>
                <a:lnTo>
                  <a:pt x="18293229" y="13756901"/>
                </a:lnTo>
                <a:cubicBezTo>
                  <a:pt x="18293229" y="9184901"/>
                  <a:pt x="18341276" y="4572000"/>
                  <a:pt x="18341276" y="0"/>
                </a:cubicBezTo>
                <a:close/>
              </a:path>
            </a:pathLst>
          </a:custGeom>
          <a:solidFill>
            <a:schemeClr val="bg1">
              <a:lumMod val="95000"/>
            </a:schemeClr>
          </a:solidFill>
          <a:effectLst/>
        </p:spPr>
        <p:txBody>
          <a:bodyPr wrap="square">
            <a:noAutofit/>
          </a:bodyPr>
          <a:lstStyle>
            <a:lvl1pPr marL="0" indent="0">
              <a:buNone/>
              <a:defRPr sz="1100" b="0" i="0">
                <a:ln>
                  <a:noFill/>
                </a:ln>
                <a:solidFill>
                  <a:schemeClr val="tx2"/>
                </a:solidFill>
                <a:latin typeface="Lato Regular" charset="0"/>
                <a:ea typeface="Lato Regular" charset="0"/>
                <a:cs typeface="Lato Regular" charset="0"/>
              </a:defRPr>
            </a:lvl1pPr>
          </a:lstStyle>
          <a:p>
            <a:endParaRPr lang="en-US" dirty="0"/>
          </a:p>
        </p:txBody>
      </p:sp>
      <p:sp>
        <p:nvSpPr>
          <p:cNvPr id="8" name="Marcador de posición de texto 6">
            <a:extLst>
              <a:ext uri="{FF2B5EF4-FFF2-40B4-BE49-F238E27FC236}">
                <a16:creationId xmlns:a16="http://schemas.microsoft.com/office/drawing/2014/main" id="{7E599D3F-2BAC-2C47-861C-1F73DF314039}"/>
              </a:ext>
            </a:extLst>
          </p:cNvPr>
          <p:cNvSpPr>
            <a:spLocks noGrp="1"/>
          </p:cNvSpPr>
          <p:nvPr>
            <p:ph type="body" sz="quarter" idx="24"/>
          </p:nvPr>
        </p:nvSpPr>
        <p:spPr>
          <a:xfrm>
            <a:off x="380846" y="1769845"/>
            <a:ext cx="6332960" cy="4233263"/>
          </a:xfrm>
        </p:spPr>
        <p:txBody>
          <a:bodyPr/>
          <a:lstStyle>
            <a:lvl1pPr marL="0" indent="0">
              <a:buNone/>
              <a:defRPr>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MX" dirty="0"/>
          </a:p>
        </p:txBody>
      </p:sp>
      <p:sp>
        <p:nvSpPr>
          <p:cNvPr id="9" name="Título 1">
            <a:extLst>
              <a:ext uri="{FF2B5EF4-FFF2-40B4-BE49-F238E27FC236}">
                <a16:creationId xmlns:a16="http://schemas.microsoft.com/office/drawing/2014/main" id="{DE5E93BA-875F-F64E-A581-D5CBB442598C}"/>
              </a:ext>
            </a:extLst>
          </p:cNvPr>
          <p:cNvSpPr>
            <a:spLocks noGrp="1"/>
          </p:cNvSpPr>
          <p:nvPr>
            <p:ph type="title"/>
          </p:nvPr>
        </p:nvSpPr>
        <p:spPr>
          <a:xfrm>
            <a:off x="376999" y="345004"/>
            <a:ext cx="6336807" cy="1270522"/>
          </a:xfrm>
        </p:spPr>
        <p:txBody>
          <a:bodyPr/>
          <a:lstStyle>
            <a:lvl1pPr algn="l">
              <a:defRPr sz="4000"/>
            </a:lvl1pPr>
          </a:lstStyle>
          <a:p>
            <a:r>
              <a:rPr lang="es-ES" dirty="0"/>
              <a:t>Haga clic para modificar el estilo de título del patrón</a:t>
            </a:r>
            <a:endParaRPr lang="es-MX" dirty="0"/>
          </a:p>
        </p:txBody>
      </p:sp>
      <p:pic>
        <p:nvPicPr>
          <p:cNvPr id="10" name="Imagen 9" descr="LOGOFIRA.png">
            <a:extLst>
              <a:ext uri="{FF2B5EF4-FFF2-40B4-BE49-F238E27FC236}">
                <a16:creationId xmlns:a16="http://schemas.microsoft.com/office/drawing/2014/main" id="{3167B125-57D3-934F-BA00-EB7FA478637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18233" y="6110017"/>
            <a:ext cx="2127845" cy="623135"/>
          </a:xfrm>
          <a:prstGeom prst="rect">
            <a:avLst/>
          </a:prstGeom>
        </p:spPr>
      </p:pic>
    </p:spTree>
    <p:extLst>
      <p:ext uri="{BB962C8B-B14F-4D97-AF65-F5344CB8AC3E}">
        <p14:creationId xmlns:p14="http://schemas.microsoft.com/office/powerpoint/2010/main" val="41776523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85F4DA-CC96-764E-A557-B1931ABF97DF}"/>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posición de texto vertical 2">
            <a:extLst>
              <a:ext uri="{FF2B5EF4-FFF2-40B4-BE49-F238E27FC236}">
                <a16:creationId xmlns:a16="http://schemas.microsoft.com/office/drawing/2014/main" id="{193E3772-741C-9C40-9B28-1BD5FFF11D18}"/>
              </a:ext>
            </a:extLst>
          </p:cNvPr>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posición de fecha 3">
            <a:extLst>
              <a:ext uri="{FF2B5EF4-FFF2-40B4-BE49-F238E27FC236}">
                <a16:creationId xmlns:a16="http://schemas.microsoft.com/office/drawing/2014/main" id="{65798E4D-49A9-C042-A3FB-86DD1F3ACAF9}"/>
              </a:ext>
            </a:extLst>
          </p:cNvPr>
          <p:cNvSpPr>
            <a:spLocks noGrp="1"/>
          </p:cNvSpPr>
          <p:nvPr>
            <p:ph type="dt" sz="half" idx="10"/>
          </p:nvPr>
        </p:nvSpPr>
        <p:spPr/>
        <p:txBody>
          <a:bodyPr/>
          <a:lstStyle/>
          <a:p>
            <a:fld id="{BD2381C1-E25D-450D-B23A-068512D64B18}" type="datetime1">
              <a:rPr lang="es-MX" smtClean="0"/>
              <a:t>25/05/2018</a:t>
            </a:fld>
            <a:endParaRPr lang="es-MX" dirty="0"/>
          </a:p>
        </p:txBody>
      </p:sp>
      <p:sp>
        <p:nvSpPr>
          <p:cNvPr id="5" name="Marcador de posición de pie de página 4">
            <a:extLst>
              <a:ext uri="{FF2B5EF4-FFF2-40B4-BE49-F238E27FC236}">
                <a16:creationId xmlns:a16="http://schemas.microsoft.com/office/drawing/2014/main" id="{855E4C3C-F94C-CC43-9EEF-61956F1F91E5}"/>
              </a:ext>
            </a:extLst>
          </p:cNvPr>
          <p:cNvSpPr>
            <a:spLocks noGrp="1"/>
          </p:cNvSpPr>
          <p:nvPr>
            <p:ph type="ftr" sz="quarter" idx="11"/>
          </p:nvPr>
        </p:nvSpPr>
        <p:spPr/>
        <p:txBody>
          <a:bodyPr/>
          <a:lstStyle/>
          <a:p>
            <a:endParaRPr lang="es-MX" dirty="0"/>
          </a:p>
        </p:txBody>
      </p:sp>
      <p:sp>
        <p:nvSpPr>
          <p:cNvPr id="6" name="Marcador de posición de número de diapositiva 5">
            <a:extLst>
              <a:ext uri="{FF2B5EF4-FFF2-40B4-BE49-F238E27FC236}">
                <a16:creationId xmlns:a16="http://schemas.microsoft.com/office/drawing/2014/main" id="{781C904A-06DC-7A48-A28E-F00BA3C043F2}"/>
              </a:ext>
            </a:extLst>
          </p:cNvPr>
          <p:cNvSpPr>
            <a:spLocks noGrp="1"/>
          </p:cNvSpPr>
          <p:nvPr>
            <p:ph type="sldNum" sz="quarter" idx="12"/>
          </p:nvPr>
        </p:nvSpPr>
        <p:spPr/>
        <p:txBody>
          <a:bodyPr/>
          <a:lstStyle/>
          <a:p>
            <a:fld id="{A34124A6-4F7D-E041-9162-4668CB6DAA0B}" type="slidenum">
              <a:rPr lang="es-MX" smtClean="0"/>
              <a:t>‹Nº›</a:t>
            </a:fld>
            <a:endParaRPr lang="es-MX" dirty="0"/>
          </a:p>
        </p:txBody>
      </p:sp>
    </p:spTree>
    <p:extLst>
      <p:ext uri="{BB962C8B-B14F-4D97-AF65-F5344CB8AC3E}">
        <p14:creationId xmlns:p14="http://schemas.microsoft.com/office/powerpoint/2010/main" val="23016385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ntenido e Imagen">
    <p:spTree>
      <p:nvGrpSpPr>
        <p:cNvPr id="1" name=""/>
        <p:cNvGrpSpPr/>
        <p:nvPr/>
      </p:nvGrpSpPr>
      <p:grpSpPr>
        <a:xfrm>
          <a:off x="0" y="0"/>
          <a:ext cx="0" cy="0"/>
          <a:chOff x="0" y="0"/>
          <a:chExt cx="0" cy="0"/>
        </a:xfrm>
      </p:grpSpPr>
      <p:sp>
        <p:nvSpPr>
          <p:cNvPr id="7" name="Shape 122"/>
          <p:cNvSpPr/>
          <p:nvPr userDrawn="1"/>
        </p:nvSpPr>
        <p:spPr>
          <a:xfrm>
            <a:off x="-5884" y="-7988"/>
            <a:ext cx="6779325" cy="5053287"/>
          </a:xfrm>
          <a:custGeom>
            <a:avLst/>
            <a:gdLst/>
            <a:ahLst/>
            <a:cxnLst>
              <a:cxn ang="0">
                <a:pos x="wd2" y="hd2"/>
              </a:cxn>
              <a:cxn ang="5400000">
                <a:pos x="wd2" y="hd2"/>
              </a:cxn>
              <a:cxn ang="10800000">
                <a:pos x="wd2" y="hd2"/>
              </a:cxn>
              <a:cxn ang="16200000">
                <a:pos x="wd2" y="hd2"/>
              </a:cxn>
            </a:cxnLst>
            <a:rect l="0" t="0" r="r" b="b"/>
            <a:pathLst>
              <a:path w="21600" h="21600" extrusionOk="0">
                <a:moveTo>
                  <a:pt x="7" y="40"/>
                </a:moveTo>
                <a:lnTo>
                  <a:pt x="21600" y="0"/>
                </a:lnTo>
                <a:lnTo>
                  <a:pt x="0" y="21600"/>
                </a:lnTo>
                <a:lnTo>
                  <a:pt x="7" y="40"/>
                </a:lnTo>
                <a:close/>
              </a:path>
            </a:pathLst>
          </a:custGeom>
          <a:solidFill>
            <a:srgbClr val="DCDEE0">
              <a:alpha val="43000"/>
            </a:srgbClr>
          </a:solidFill>
          <a:ln w="12700">
            <a:miter lim="400000"/>
          </a:ln>
        </p:spPr>
        <p:txBody>
          <a:bodyPr lIns="25400" tIns="25400" rIns="25400" bIns="25400" anchor="ctr"/>
          <a:lstStyle/>
          <a:p>
            <a:pPr>
              <a:defRPr sz="3200"/>
            </a:pPr>
            <a:endParaRPr sz="4267" dirty="0"/>
          </a:p>
        </p:txBody>
      </p:sp>
      <p:sp>
        <p:nvSpPr>
          <p:cNvPr id="6" name="Shape 84"/>
          <p:cNvSpPr>
            <a:spLocks noGrp="1"/>
          </p:cNvSpPr>
          <p:nvPr>
            <p:ph type="pic" sz="quarter" idx="14"/>
          </p:nvPr>
        </p:nvSpPr>
        <p:spPr>
          <a:xfrm>
            <a:off x="5472051" y="1478724"/>
            <a:ext cx="6719947" cy="5396088"/>
          </a:xfrm>
          <a:custGeom>
            <a:avLst/>
            <a:gdLst>
              <a:gd name="connsiteX0" fmla="*/ 0 w 2776538"/>
              <a:gd name="connsiteY0" fmla="*/ 0 h 2081213"/>
              <a:gd name="connsiteX1" fmla="*/ 2776538 w 2776538"/>
              <a:gd name="connsiteY1" fmla="*/ 0 h 2081213"/>
              <a:gd name="connsiteX2" fmla="*/ 2776538 w 2776538"/>
              <a:gd name="connsiteY2" fmla="*/ 2081213 h 2081213"/>
              <a:gd name="connsiteX3" fmla="*/ 0 w 2776538"/>
              <a:gd name="connsiteY3" fmla="*/ 2081213 h 2081213"/>
              <a:gd name="connsiteX4" fmla="*/ 0 w 2776538"/>
              <a:gd name="connsiteY4" fmla="*/ 0 h 2081213"/>
              <a:gd name="connsiteX0" fmla="*/ 0 w 2776538"/>
              <a:gd name="connsiteY0" fmla="*/ 1964266 h 4045479"/>
              <a:gd name="connsiteX1" fmla="*/ 2776538 w 2776538"/>
              <a:gd name="connsiteY1" fmla="*/ 0 h 4045479"/>
              <a:gd name="connsiteX2" fmla="*/ 2776538 w 2776538"/>
              <a:gd name="connsiteY2" fmla="*/ 4045479 h 4045479"/>
              <a:gd name="connsiteX3" fmla="*/ 0 w 2776538"/>
              <a:gd name="connsiteY3" fmla="*/ 4045479 h 4045479"/>
              <a:gd name="connsiteX4" fmla="*/ 0 w 2776538"/>
              <a:gd name="connsiteY4" fmla="*/ 1964266 h 4045479"/>
              <a:gd name="connsiteX0" fmla="*/ 0 w 5039960"/>
              <a:gd name="connsiteY0" fmla="*/ 4047066 h 4047066"/>
              <a:gd name="connsiteX1" fmla="*/ 5039960 w 5039960"/>
              <a:gd name="connsiteY1" fmla="*/ 0 h 4047066"/>
              <a:gd name="connsiteX2" fmla="*/ 5039960 w 5039960"/>
              <a:gd name="connsiteY2" fmla="*/ 4045479 h 4047066"/>
              <a:gd name="connsiteX3" fmla="*/ 2263422 w 5039960"/>
              <a:gd name="connsiteY3" fmla="*/ 4045479 h 4047066"/>
              <a:gd name="connsiteX4" fmla="*/ 0 w 5039960"/>
              <a:gd name="connsiteY4" fmla="*/ 4047066 h 404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9960" h="4047066">
                <a:moveTo>
                  <a:pt x="0" y="4047066"/>
                </a:moveTo>
                <a:lnTo>
                  <a:pt x="5039960" y="0"/>
                </a:lnTo>
                <a:lnTo>
                  <a:pt x="5039960" y="4045479"/>
                </a:lnTo>
                <a:lnTo>
                  <a:pt x="2263422" y="4045479"/>
                </a:lnTo>
                <a:lnTo>
                  <a:pt x="0" y="4047066"/>
                </a:lnTo>
                <a:close/>
              </a:path>
            </a:pathLst>
          </a:custGeom>
          <a:ln w="12700">
            <a:miter lim="400000"/>
          </a:ln>
          <a:extLst>
            <a:ext uri="{C572A759-6A51-4108-AA02-DFA0A04FC94B}">
              <ma14:wrappingTextBoxFlag xmlns="" xmlns:ma14="http://schemas.microsoft.com/office/mac/drawingml/2011/main" val="1"/>
            </a:ext>
          </a:extLst>
        </p:spPr>
        <p:txBody>
          <a:bodyPr lIns="34290" tIns="17145" rIns="34290" bIns="17145" anchor="t">
            <a:noAutofit/>
          </a:bodyPr>
          <a:lstStyle>
            <a:lvl1pPr marL="0" indent="0" algn="ctr">
              <a:buNone/>
              <a:defRPr/>
            </a:lvl1pPr>
          </a:lstStyle>
          <a:p>
            <a:endParaRPr dirty="0"/>
          </a:p>
        </p:txBody>
      </p:sp>
      <p:sp>
        <p:nvSpPr>
          <p:cNvPr id="3" name="Marcador de número de diapositiva 2"/>
          <p:cNvSpPr>
            <a:spLocks noGrp="1"/>
          </p:cNvSpPr>
          <p:nvPr>
            <p:ph type="sldNum" sz="quarter" idx="10"/>
          </p:nvPr>
        </p:nvSpPr>
        <p:spPr>
          <a:xfrm>
            <a:off x="4451782" y="6563548"/>
            <a:ext cx="376148" cy="235963"/>
          </a:xfrm>
        </p:spPr>
        <p:txBody>
          <a:bodyPr/>
          <a:lstStyle/>
          <a:p>
            <a:fld id="{86CB4B4D-7CA3-9044-876B-883B54F8677D}" type="slidenum">
              <a:rPr lang="tr-TR" smtClean="0"/>
              <a:t>‹Nº›</a:t>
            </a:fld>
            <a:endParaRPr lang="tr-TR" dirty="0"/>
          </a:p>
        </p:txBody>
      </p:sp>
      <p:sp>
        <p:nvSpPr>
          <p:cNvPr id="4" name="Shape 121"/>
          <p:cNvSpPr/>
          <p:nvPr userDrawn="1"/>
        </p:nvSpPr>
        <p:spPr>
          <a:xfrm>
            <a:off x="4827930" y="4887526"/>
            <a:ext cx="3105572" cy="1985169"/>
          </a:xfrm>
          <a:custGeom>
            <a:avLst/>
            <a:gdLst/>
            <a:ahLst/>
            <a:cxnLst>
              <a:cxn ang="0">
                <a:pos x="wd2" y="hd2"/>
              </a:cxn>
              <a:cxn ang="5400000">
                <a:pos x="wd2" y="hd2"/>
              </a:cxn>
              <a:cxn ang="10800000">
                <a:pos x="wd2" y="hd2"/>
              </a:cxn>
              <a:cxn ang="16200000">
                <a:pos x="wd2" y="hd2"/>
              </a:cxn>
            </a:cxnLst>
            <a:rect l="0" t="0" r="r" b="b"/>
            <a:pathLst>
              <a:path w="21600" h="21600" extrusionOk="0">
                <a:moveTo>
                  <a:pt x="0" y="21531"/>
                </a:moveTo>
                <a:lnTo>
                  <a:pt x="4409" y="21600"/>
                </a:lnTo>
                <a:lnTo>
                  <a:pt x="21600" y="0"/>
                </a:lnTo>
                <a:lnTo>
                  <a:pt x="17358" y="33"/>
                </a:lnTo>
                <a:lnTo>
                  <a:pt x="0" y="21531"/>
                </a:lnTo>
                <a:close/>
              </a:path>
            </a:pathLst>
          </a:custGeom>
          <a:solidFill>
            <a:srgbClr val="86B722"/>
          </a:solidFill>
          <a:ln w="12700">
            <a:miter lim="400000"/>
          </a:ln>
        </p:spPr>
        <p:txBody>
          <a:bodyPr lIns="25400" tIns="25400" rIns="25400" bIns="25400" anchor="ctr"/>
          <a:lstStyle/>
          <a:p>
            <a:pPr>
              <a:defRPr sz="3200">
                <a:solidFill>
                  <a:srgbClr val="FFFFFF"/>
                </a:solidFill>
              </a:defRPr>
            </a:pPr>
            <a:endParaRPr sz="4267" dirty="0"/>
          </a:p>
        </p:txBody>
      </p:sp>
      <p:pic>
        <p:nvPicPr>
          <p:cNvPr id="9" name="Imagen 8" descr="LOGOFIRA.png"/>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13529" y="6090047"/>
            <a:ext cx="2127845" cy="623135"/>
          </a:xfrm>
          <a:prstGeom prst="rect">
            <a:avLst/>
          </a:prstGeom>
        </p:spPr>
      </p:pic>
      <p:sp>
        <p:nvSpPr>
          <p:cNvPr id="10" name="Text Placeholder 2"/>
          <p:cNvSpPr>
            <a:spLocks noGrp="1"/>
          </p:cNvSpPr>
          <p:nvPr>
            <p:ph type="body" sz="quarter" idx="11"/>
          </p:nvPr>
        </p:nvSpPr>
        <p:spPr>
          <a:xfrm>
            <a:off x="753039" y="415054"/>
            <a:ext cx="9438024" cy="1751676"/>
          </a:xfrm>
          <a:prstGeom prst="rect">
            <a:avLst/>
          </a:prstGeom>
        </p:spPr>
        <p:txBody>
          <a:bodyPr>
            <a:normAutofit/>
          </a:bodyPr>
          <a:lstStyle>
            <a:lvl1pPr marL="0" indent="0">
              <a:lnSpc>
                <a:spcPct val="100000"/>
              </a:lnSpc>
              <a:spcBef>
                <a:spcPts val="0"/>
              </a:spcBef>
              <a:buNone/>
              <a:defRPr sz="5400" b="1">
                <a:solidFill>
                  <a:schemeClr val="tx2"/>
                </a:solidFill>
                <a:latin typeface="+mj-lt"/>
              </a:defRPr>
            </a:lvl1pPr>
          </a:lstStyle>
          <a:p>
            <a:pPr lvl="0"/>
            <a:endParaRPr lang="id-ID" dirty="0"/>
          </a:p>
        </p:txBody>
      </p:sp>
      <p:sp>
        <p:nvSpPr>
          <p:cNvPr id="12" name="Marcador de posición de texto 11">
            <a:extLst>
              <a:ext uri="{FF2B5EF4-FFF2-40B4-BE49-F238E27FC236}">
                <a16:creationId xmlns:a16="http://schemas.microsoft.com/office/drawing/2014/main" id="{5CD6D6ED-D335-0D4A-BA8B-DE98AF985730}"/>
              </a:ext>
            </a:extLst>
          </p:cNvPr>
          <p:cNvSpPr>
            <a:spLocks noGrp="1"/>
          </p:cNvSpPr>
          <p:nvPr>
            <p:ph type="body" sz="quarter" idx="15"/>
          </p:nvPr>
        </p:nvSpPr>
        <p:spPr>
          <a:xfrm>
            <a:off x="752475" y="2166938"/>
            <a:ext cx="8748713" cy="3438525"/>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13" name="Right Triangle 101">
            <a:extLst>
              <a:ext uri="{FF2B5EF4-FFF2-40B4-BE49-F238E27FC236}">
                <a16:creationId xmlns:a16="http://schemas.microsoft.com/office/drawing/2014/main" id="{CB861B40-3B20-8C43-BB71-9F6C2B8C2A56}"/>
              </a:ext>
            </a:extLst>
          </p:cNvPr>
          <p:cNvSpPr/>
          <p:nvPr userDrawn="1"/>
        </p:nvSpPr>
        <p:spPr>
          <a:xfrm rot="10800000" flipH="1">
            <a:off x="0" y="-1"/>
            <a:ext cx="1012419" cy="963607"/>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275473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nodePh="1">
                                  <p:stCondLst>
                                    <p:cond delay="25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ppt_y"/>
                                          </p:val>
                                        </p:tav>
                                        <p:tav tm="100000">
                                          <p:val>
                                            <p:strVal val="#ppt_y"/>
                                          </p:val>
                                        </p:tav>
                                      </p:tavLst>
                                    </p:anim>
                                  </p:childTnLst>
                                </p:cTn>
                              </p:par>
                              <p:par>
                                <p:cTn id="9" presetID="22" presetClass="entr" presetSubtype="2"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10" grpId="0" build="p">
        <p:tmplLst>
          <p:tmpl lvl="1">
            <p:tnLst>
              <p:par>
                <p:cTn presetID="2" presetClass="entr" presetSubtype="8" decel="100000" fill="hold" nodeType="withEffect" nodePh="1">
                  <p:stCondLst>
                    <p:cond delay="25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0-#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
            <p:tnLst>
              <p:par>
                <p:cTn presetID="2" presetClass="entr" presetSubtype="8" decel="100000" fill="hold" nodeType="withEffect">
                  <p:stCondLst>
                    <p:cond delay="25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0-#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80A2F79-E128-F94F-AFCF-7C6610218E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posición de texto vertical 2">
            <a:extLst>
              <a:ext uri="{FF2B5EF4-FFF2-40B4-BE49-F238E27FC236}">
                <a16:creationId xmlns:a16="http://schemas.microsoft.com/office/drawing/2014/main" id="{B9E64B90-28E5-F44A-ABCF-F456D132E0A8}"/>
              </a:ext>
            </a:extLst>
          </p:cNvPr>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posición de fecha 3">
            <a:extLst>
              <a:ext uri="{FF2B5EF4-FFF2-40B4-BE49-F238E27FC236}">
                <a16:creationId xmlns:a16="http://schemas.microsoft.com/office/drawing/2014/main" id="{556F1357-46DB-814E-9409-B25A4CFB77AE}"/>
              </a:ext>
            </a:extLst>
          </p:cNvPr>
          <p:cNvSpPr>
            <a:spLocks noGrp="1"/>
          </p:cNvSpPr>
          <p:nvPr>
            <p:ph type="dt" sz="half" idx="10"/>
          </p:nvPr>
        </p:nvSpPr>
        <p:spPr/>
        <p:txBody>
          <a:bodyPr/>
          <a:lstStyle/>
          <a:p>
            <a:fld id="{73686BC6-ABE0-4B9A-A766-F08243378503}" type="datetime1">
              <a:rPr lang="es-MX" smtClean="0"/>
              <a:t>25/05/2018</a:t>
            </a:fld>
            <a:endParaRPr lang="es-MX" dirty="0"/>
          </a:p>
        </p:txBody>
      </p:sp>
      <p:sp>
        <p:nvSpPr>
          <p:cNvPr id="5" name="Marcador de posición de pie de página 4">
            <a:extLst>
              <a:ext uri="{FF2B5EF4-FFF2-40B4-BE49-F238E27FC236}">
                <a16:creationId xmlns:a16="http://schemas.microsoft.com/office/drawing/2014/main" id="{C5DCE06F-B780-8048-B182-2D414EFA517C}"/>
              </a:ext>
            </a:extLst>
          </p:cNvPr>
          <p:cNvSpPr>
            <a:spLocks noGrp="1"/>
          </p:cNvSpPr>
          <p:nvPr>
            <p:ph type="ftr" sz="quarter" idx="11"/>
          </p:nvPr>
        </p:nvSpPr>
        <p:spPr/>
        <p:txBody>
          <a:bodyPr/>
          <a:lstStyle/>
          <a:p>
            <a:endParaRPr lang="es-MX" dirty="0"/>
          </a:p>
        </p:txBody>
      </p:sp>
      <p:sp>
        <p:nvSpPr>
          <p:cNvPr id="6" name="Marcador de posición de número de diapositiva 5">
            <a:extLst>
              <a:ext uri="{FF2B5EF4-FFF2-40B4-BE49-F238E27FC236}">
                <a16:creationId xmlns:a16="http://schemas.microsoft.com/office/drawing/2014/main" id="{0AD99267-8C6C-384A-B874-4222F95955C8}"/>
              </a:ext>
            </a:extLst>
          </p:cNvPr>
          <p:cNvSpPr>
            <a:spLocks noGrp="1"/>
          </p:cNvSpPr>
          <p:nvPr>
            <p:ph type="sldNum" sz="quarter" idx="12"/>
          </p:nvPr>
        </p:nvSpPr>
        <p:spPr/>
        <p:txBody>
          <a:bodyPr/>
          <a:lstStyle/>
          <a:p>
            <a:fld id="{A34124A6-4F7D-E041-9162-4668CB6DAA0B}" type="slidenum">
              <a:rPr lang="es-MX" smtClean="0"/>
              <a:t>‹Nº›</a:t>
            </a:fld>
            <a:endParaRPr lang="es-MX" dirty="0"/>
          </a:p>
        </p:txBody>
      </p:sp>
    </p:spTree>
    <p:extLst>
      <p:ext uri="{BB962C8B-B14F-4D97-AF65-F5344CB8AC3E}">
        <p14:creationId xmlns:p14="http://schemas.microsoft.com/office/powerpoint/2010/main" val="3308782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ORTADA 2">
    <p:spTree>
      <p:nvGrpSpPr>
        <p:cNvPr id="1" name=""/>
        <p:cNvGrpSpPr/>
        <p:nvPr/>
      </p:nvGrpSpPr>
      <p:grpSpPr>
        <a:xfrm>
          <a:off x="0" y="0"/>
          <a:ext cx="0" cy="0"/>
          <a:chOff x="0" y="0"/>
          <a:chExt cx="0" cy="0"/>
        </a:xfrm>
      </p:grpSpPr>
      <p:sp>
        <p:nvSpPr>
          <p:cNvPr id="7" name="Shape 122"/>
          <p:cNvSpPr/>
          <p:nvPr userDrawn="1"/>
        </p:nvSpPr>
        <p:spPr>
          <a:xfrm>
            <a:off x="-5884" y="-7988"/>
            <a:ext cx="6779325" cy="5053287"/>
          </a:xfrm>
          <a:custGeom>
            <a:avLst/>
            <a:gdLst/>
            <a:ahLst/>
            <a:cxnLst>
              <a:cxn ang="0">
                <a:pos x="wd2" y="hd2"/>
              </a:cxn>
              <a:cxn ang="5400000">
                <a:pos x="wd2" y="hd2"/>
              </a:cxn>
              <a:cxn ang="10800000">
                <a:pos x="wd2" y="hd2"/>
              </a:cxn>
              <a:cxn ang="16200000">
                <a:pos x="wd2" y="hd2"/>
              </a:cxn>
            </a:cxnLst>
            <a:rect l="0" t="0" r="r" b="b"/>
            <a:pathLst>
              <a:path w="21600" h="21600" extrusionOk="0">
                <a:moveTo>
                  <a:pt x="7" y="40"/>
                </a:moveTo>
                <a:lnTo>
                  <a:pt x="21600" y="0"/>
                </a:lnTo>
                <a:lnTo>
                  <a:pt x="0" y="21600"/>
                </a:lnTo>
                <a:lnTo>
                  <a:pt x="7" y="40"/>
                </a:lnTo>
                <a:close/>
              </a:path>
            </a:pathLst>
          </a:custGeom>
          <a:solidFill>
            <a:srgbClr val="DCDEE0">
              <a:alpha val="43000"/>
            </a:srgbClr>
          </a:solidFill>
          <a:ln w="12700">
            <a:miter lim="400000"/>
          </a:ln>
        </p:spPr>
        <p:txBody>
          <a:bodyPr lIns="25400" tIns="25400" rIns="25400" bIns="25400" anchor="ctr"/>
          <a:lstStyle/>
          <a:p>
            <a:pPr>
              <a:defRPr sz="3200"/>
            </a:pPr>
            <a:endParaRPr sz="4267" dirty="0"/>
          </a:p>
        </p:txBody>
      </p:sp>
      <p:sp>
        <p:nvSpPr>
          <p:cNvPr id="6" name="Shape 84"/>
          <p:cNvSpPr>
            <a:spLocks noGrp="1"/>
          </p:cNvSpPr>
          <p:nvPr>
            <p:ph type="pic" sz="quarter" idx="14"/>
          </p:nvPr>
        </p:nvSpPr>
        <p:spPr>
          <a:xfrm>
            <a:off x="5472051" y="1478724"/>
            <a:ext cx="6719947" cy="5396088"/>
          </a:xfrm>
          <a:custGeom>
            <a:avLst/>
            <a:gdLst>
              <a:gd name="connsiteX0" fmla="*/ 0 w 2776538"/>
              <a:gd name="connsiteY0" fmla="*/ 0 h 2081213"/>
              <a:gd name="connsiteX1" fmla="*/ 2776538 w 2776538"/>
              <a:gd name="connsiteY1" fmla="*/ 0 h 2081213"/>
              <a:gd name="connsiteX2" fmla="*/ 2776538 w 2776538"/>
              <a:gd name="connsiteY2" fmla="*/ 2081213 h 2081213"/>
              <a:gd name="connsiteX3" fmla="*/ 0 w 2776538"/>
              <a:gd name="connsiteY3" fmla="*/ 2081213 h 2081213"/>
              <a:gd name="connsiteX4" fmla="*/ 0 w 2776538"/>
              <a:gd name="connsiteY4" fmla="*/ 0 h 2081213"/>
              <a:gd name="connsiteX0" fmla="*/ 0 w 2776538"/>
              <a:gd name="connsiteY0" fmla="*/ 1964266 h 4045479"/>
              <a:gd name="connsiteX1" fmla="*/ 2776538 w 2776538"/>
              <a:gd name="connsiteY1" fmla="*/ 0 h 4045479"/>
              <a:gd name="connsiteX2" fmla="*/ 2776538 w 2776538"/>
              <a:gd name="connsiteY2" fmla="*/ 4045479 h 4045479"/>
              <a:gd name="connsiteX3" fmla="*/ 0 w 2776538"/>
              <a:gd name="connsiteY3" fmla="*/ 4045479 h 4045479"/>
              <a:gd name="connsiteX4" fmla="*/ 0 w 2776538"/>
              <a:gd name="connsiteY4" fmla="*/ 1964266 h 4045479"/>
              <a:gd name="connsiteX0" fmla="*/ 0 w 5039960"/>
              <a:gd name="connsiteY0" fmla="*/ 4047066 h 4047066"/>
              <a:gd name="connsiteX1" fmla="*/ 5039960 w 5039960"/>
              <a:gd name="connsiteY1" fmla="*/ 0 h 4047066"/>
              <a:gd name="connsiteX2" fmla="*/ 5039960 w 5039960"/>
              <a:gd name="connsiteY2" fmla="*/ 4045479 h 4047066"/>
              <a:gd name="connsiteX3" fmla="*/ 2263422 w 5039960"/>
              <a:gd name="connsiteY3" fmla="*/ 4045479 h 4047066"/>
              <a:gd name="connsiteX4" fmla="*/ 0 w 5039960"/>
              <a:gd name="connsiteY4" fmla="*/ 4047066 h 404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9960" h="4047066">
                <a:moveTo>
                  <a:pt x="0" y="4047066"/>
                </a:moveTo>
                <a:lnTo>
                  <a:pt x="5039960" y="0"/>
                </a:lnTo>
                <a:lnTo>
                  <a:pt x="5039960" y="4045479"/>
                </a:lnTo>
                <a:lnTo>
                  <a:pt x="2263422" y="4045479"/>
                </a:lnTo>
                <a:lnTo>
                  <a:pt x="0" y="4047066"/>
                </a:lnTo>
                <a:close/>
              </a:path>
            </a:pathLst>
          </a:custGeom>
          <a:ln w="12700">
            <a:miter lim="400000"/>
          </a:ln>
          <a:extLst>
            <a:ext uri="{C572A759-6A51-4108-AA02-DFA0A04FC94B}">
              <ma14:wrappingTextBoxFlag xmlns="" xmlns:ma14="http://schemas.microsoft.com/office/mac/drawingml/2011/main" val="1"/>
            </a:ext>
          </a:extLst>
        </p:spPr>
        <p:txBody>
          <a:bodyPr lIns="34290" tIns="17145" rIns="34290" bIns="17145" anchor="t">
            <a:noAutofit/>
          </a:bodyPr>
          <a:lstStyle>
            <a:lvl1pPr marL="0" indent="0" algn="ctr">
              <a:buNone/>
              <a:defRPr/>
            </a:lvl1pPr>
          </a:lstStyle>
          <a:p>
            <a:endParaRPr dirty="0"/>
          </a:p>
        </p:txBody>
      </p:sp>
      <p:sp>
        <p:nvSpPr>
          <p:cNvPr id="3" name="Marcador de número de diapositiva 2"/>
          <p:cNvSpPr>
            <a:spLocks noGrp="1"/>
          </p:cNvSpPr>
          <p:nvPr>
            <p:ph type="sldNum" sz="quarter" idx="10"/>
          </p:nvPr>
        </p:nvSpPr>
        <p:spPr>
          <a:xfrm>
            <a:off x="4451782" y="6563548"/>
            <a:ext cx="376148" cy="235963"/>
          </a:xfrm>
        </p:spPr>
        <p:txBody>
          <a:bodyPr/>
          <a:lstStyle/>
          <a:p>
            <a:fld id="{86CB4B4D-7CA3-9044-876B-883B54F8677D}" type="slidenum">
              <a:rPr lang="tr-TR" smtClean="0"/>
              <a:t>‹Nº›</a:t>
            </a:fld>
            <a:endParaRPr lang="tr-TR" dirty="0"/>
          </a:p>
        </p:txBody>
      </p:sp>
      <p:sp>
        <p:nvSpPr>
          <p:cNvPr id="4" name="Shape 121"/>
          <p:cNvSpPr/>
          <p:nvPr userDrawn="1"/>
        </p:nvSpPr>
        <p:spPr>
          <a:xfrm>
            <a:off x="4827930" y="4887526"/>
            <a:ext cx="3105572" cy="1985169"/>
          </a:xfrm>
          <a:custGeom>
            <a:avLst/>
            <a:gdLst/>
            <a:ahLst/>
            <a:cxnLst>
              <a:cxn ang="0">
                <a:pos x="wd2" y="hd2"/>
              </a:cxn>
              <a:cxn ang="5400000">
                <a:pos x="wd2" y="hd2"/>
              </a:cxn>
              <a:cxn ang="10800000">
                <a:pos x="wd2" y="hd2"/>
              </a:cxn>
              <a:cxn ang="16200000">
                <a:pos x="wd2" y="hd2"/>
              </a:cxn>
            </a:cxnLst>
            <a:rect l="0" t="0" r="r" b="b"/>
            <a:pathLst>
              <a:path w="21600" h="21600" extrusionOk="0">
                <a:moveTo>
                  <a:pt x="0" y="21531"/>
                </a:moveTo>
                <a:lnTo>
                  <a:pt x="4409" y="21600"/>
                </a:lnTo>
                <a:lnTo>
                  <a:pt x="21600" y="0"/>
                </a:lnTo>
                <a:lnTo>
                  <a:pt x="17358" y="33"/>
                </a:lnTo>
                <a:lnTo>
                  <a:pt x="0" y="21531"/>
                </a:lnTo>
                <a:close/>
              </a:path>
            </a:pathLst>
          </a:custGeom>
          <a:solidFill>
            <a:srgbClr val="86B722"/>
          </a:solidFill>
          <a:ln w="12700">
            <a:miter lim="400000"/>
          </a:ln>
        </p:spPr>
        <p:txBody>
          <a:bodyPr lIns="25400" tIns="25400" rIns="25400" bIns="25400" anchor="ctr"/>
          <a:lstStyle/>
          <a:p>
            <a:pPr>
              <a:defRPr sz="3200">
                <a:solidFill>
                  <a:srgbClr val="FFFFFF"/>
                </a:solidFill>
              </a:defRPr>
            </a:pPr>
            <a:endParaRPr sz="4267" dirty="0"/>
          </a:p>
        </p:txBody>
      </p:sp>
      <p:pic>
        <p:nvPicPr>
          <p:cNvPr id="8" name="Imagen 7" descr="Recurso 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31532" y="267357"/>
            <a:ext cx="4143037" cy="485857"/>
          </a:xfrm>
          <a:prstGeom prst="rect">
            <a:avLst/>
          </a:prstGeom>
        </p:spPr>
      </p:pic>
      <p:pic>
        <p:nvPicPr>
          <p:cNvPr id="9" name="Imagen 8" descr="LOGOFIRA.png"/>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13529" y="5837307"/>
            <a:ext cx="2990887" cy="875875"/>
          </a:xfrm>
          <a:prstGeom prst="rect">
            <a:avLst/>
          </a:prstGeom>
        </p:spPr>
      </p:pic>
      <p:sp>
        <p:nvSpPr>
          <p:cNvPr id="10" name="Text Placeholder 2"/>
          <p:cNvSpPr>
            <a:spLocks noGrp="1"/>
          </p:cNvSpPr>
          <p:nvPr>
            <p:ph type="body" sz="quarter" idx="11"/>
          </p:nvPr>
        </p:nvSpPr>
        <p:spPr>
          <a:xfrm>
            <a:off x="998062" y="864005"/>
            <a:ext cx="6907440" cy="3470102"/>
          </a:xfrm>
          <a:prstGeom prst="rect">
            <a:avLst/>
          </a:prstGeom>
        </p:spPr>
        <p:txBody>
          <a:bodyPr>
            <a:normAutofit/>
          </a:bodyPr>
          <a:lstStyle>
            <a:lvl1pPr marL="0" indent="0">
              <a:lnSpc>
                <a:spcPct val="100000"/>
              </a:lnSpc>
              <a:spcBef>
                <a:spcPts val="0"/>
              </a:spcBef>
              <a:buNone/>
              <a:defRPr sz="5400" b="1">
                <a:solidFill>
                  <a:schemeClr val="tx2"/>
                </a:solidFill>
                <a:latin typeface="+mj-lt"/>
              </a:defRPr>
            </a:lvl1pPr>
          </a:lstStyle>
          <a:p>
            <a:pPr lvl="0"/>
            <a:endParaRPr lang="id-ID" dirty="0"/>
          </a:p>
        </p:txBody>
      </p:sp>
    </p:spTree>
    <p:extLst>
      <p:ext uri="{BB962C8B-B14F-4D97-AF65-F5344CB8AC3E}">
        <p14:creationId xmlns:p14="http://schemas.microsoft.com/office/powerpoint/2010/main" val="766168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nodePh="1">
                                  <p:stCondLst>
                                    <p:cond delay="25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ppt_y"/>
                                          </p:val>
                                        </p:tav>
                                        <p:tav tm="100000">
                                          <p:val>
                                            <p:strVal val="#ppt_y"/>
                                          </p:val>
                                        </p:tav>
                                      </p:tavLst>
                                    </p:anim>
                                  </p:childTnLst>
                                </p:cTn>
                              </p:par>
                              <p:par>
                                <p:cTn id="9" presetID="22" presetClass="entr" presetSubtype="2"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10" grpId="0" build="p">
        <p:tmplLst>
          <p:tmpl lvl="1">
            <p:tnLst>
              <p:par>
                <p:cTn presetID="2" presetClass="entr" presetSubtype="8" decel="100000" fill="hold" nodeType="withEffect" nodePh="1">
                  <p:stCondLst>
                    <p:cond delay="25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0-#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
            <p:tnLst>
              <p:par>
                <p:cTn presetID="2" presetClass="entr" presetSubtype="8" decel="100000" fill="hold" nodeType="withEffect">
                  <p:stCondLst>
                    <p:cond delay="25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0-#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ORTADA 3">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2021013" y="0"/>
            <a:ext cx="12946744" cy="6858000"/>
          </a:xfrm>
          <a:custGeom>
            <a:avLst/>
            <a:gdLst>
              <a:gd name="connsiteX0" fmla="*/ 6901685 w 12946744"/>
              <a:gd name="connsiteY0" fmla="*/ 0 h 6858000"/>
              <a:gd name="connsiteX1" fmla="*/ 12946744 w 12946744"/>
              <a:gd name="connsiteY1" fmla="*/ 0 h 6858000"/>
              <a:gd name="connsiteX2" fmla="*/ 6045059 w 12946744"/>
              <a:gd name="connsiteY2" fmla="*/ 6858000 h 6858000"/>
              <a:gd name="connsiteX3" fmla="*/ 0 w 1294674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946744" h="6858000">
                <a:moveTo>
                  <a:pt x="6901685" y="0"/>
                </a:moveTo>
                <a:lnTo>
                  <a:pt x="12946744" y="0"/>
                </a:lnTo>
                <a:lnTo>
                  <a:pt x="6045059" y="6858000"/>
                </a:lnTo>
                <a:lnTo>
                  <a:pt x="0" y="6858000"/>
                </a:lnTo>
                <a:close/>
              </a:path>
            </a:pathLst>
          </a:custGeom>
        </p:spPr>
        <p:txBody>
          <a:bodyPr wrap="square">
            <a:noAutofit/>
          </a:bodyPr>
          <a:lstStyle>
            <a:lvl1pPr marL="0" indent="0" algn="ctr">
              <a:buNone/>
              <a:defRPr>
                <a:solidFill>
                  <a:schemeClr val="tx1">
                    <a:lumMod val="50000"/>
                    <a:lumOff val="50000"/>
                  </a:schemeClr>
                </a:solidFill>
              </a:defRPr>
            </a:lvl1pPr>
          </a:lstStyle>
          <a:p>
            <a:endParaRPr lang="id-ID" dirty="0"/>
          </a:p>
        </p:txBody>
      </p:sp>
      <p:sp>
        <p:nvSpPr>
          <p:cNvPr id="6" name="Text Placeholder 2"/>
          <p:cNvSpPr>
            <a:spLocks noGrp="1"/>
          </p:cNvSpPr>
          <p:nvPr>
            <p:ph type="body" sz="quarter" idx="11"/>
          </p:nvPr>
        </p:nvSpPr>
        <p:spPr>
          <a:xfrm>
            <a:off x="691376" y="856570"/>
            <a:ext cx="5501267" cy="2905107"/>
          </a:xfrm>
          <a:prstGeom prst="rect">
            <a:avLst/>
          </a:prstGeom>
        </p:spPr>
        <p:txBody>
          <a:bodyPr>
            <a:normAutofit/>
          </a:bodyPr>
          <a:lstStyle>
            <a:lvl1pPr marL="0" indent="0">
              <a:lnSpc>
                <a:spcPct val="100000"/>
              </a:lnSpc>
              <a:spcBef>
                <a:spcPts val="0"/>
              </a:spcBef>
              <a:buNone/>
              <a:defRPr sz="5400" b="1">
                <a:solidFill>
                  <a:schemeClr val="tx2"/>
                </a:solidFill>
                <a:latin typeface="+mj-lt"/>
              </a:defRPr>
            </a:lvl1pPr>
          </a:lstStyle>
          <a:p>
            <a:pPr lvl="0"/>
            <a:endParaRPr lang="id-ID" dirty="0"/>
          </a:p>
        </p:txBody>
      </p:sp>
    </p:spTree>
    <p:extLst>
      <p:ext uri="{BB962C8B-B14F-4D97-AF65-F5344CB8AC3E}">
        <p14:creationId xmlns:p14="http://schemas.microsoft.com/office/powerpoint/2010/main" val="3179005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nodePh="1">
                                  <p:stCondLst>
                                    <p:cond delay="25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nodePh="1">
                                  <p:stCondLst>
                                    <p:cond delay="1000"/>
                                  </p:stCondLst>
                                  <p:endCondLst>
                                    <p:cond evt="begin" delay="0">
                                      <p:tn val="9"/>
                                    </p:cond>
                                  </p:end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1+#ppt_w/2"/>
                                          </p:val>
                                        </p:tav>
                                        <p:tav tm="100000">
                                          <p:val>
                                            <p:strVal val="#ppt_x"/>
                                          </p:val>
                                        </p:tav>
                                      </p:tavLst>
                                    </p:anim>
                                    <p:anim calcmode="lin" valueType="num">
                                      <p:cBhvr additive="base">
                                        <p:cTn id="12"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p">
        <p:tmplLst>
          <p:tmpl lvl="1">
            <p:tnLst>
              <p:par>
                <p:cTn presetID="2" presetClass="entr" presetSubtype="8" decel="100000" fill="hold" nodeType="withEffect" nodePh="1">
                  <p:stCondLst>
                    <p:cond delay="250"/>
                  </p:stCondLst>
                  <p:endCondLst>
                    <p:cond delay="0"/>
                  </p:end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p:tnLst>
              <p:par>
                <p:cTn presetID="2" presetClass="entr" presetSubtype="8" decel="100000" fill="hold" nodeType="withEffect">
                  <p:stCondLst>
                    <p:cond delay="25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ORTADAPROMOCIONAL">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9832" y="-4216"/>
            <a:ext cx="10944847" cy="6884688"/>
          </a:xfrm>
          <a:custGeom>
            <a:avLst/>
            <a:gdLst>
              <a:gd name="connsiteX0" fmla="*/ 6901685 w 12946744"/>
              <a:gd name="connsiteY0" fmla="*/ 0 h 6858000"/>
              <a:gd name="connsiteX1" fmla="*/ 12946744 w 12946744"/>
              <a:gd name="connsiteY1" fmla="*/ 0 h 6858000"/>
              <a:gd name="connsiteX2" fmla="*/ 6045059 w 12946744"/>
              <a:gd name="connsiteY2" fmla="*/ 6858000 h 6858000"/>
              <a:gd name="connsiteX3" fmla="*/ 0 w 12946744"/>
              <a:gd name="connsiteY3" fmla="*/ 6858000 h 6858000"/>
              <a:gd name="connsiteX0" fmla="*/ 10727241 w 16772300"/>
              <a:gd name="connsiteY0" fmla="*/ 0 h 6873680"/>
              <a:gd name="connsiteX1" fmla="*/ 16772300 w 16772300"/>
              <a:gd name="connsiteY1" fmla="*/ 0 h 6873680"/>
              <a:gd name="connsiteX2" fmla="*/ 9870615 w 16772300"/>
              <a:gd name="connsiteY2" fmla="*/ 6858000 h 6873680"/>
              <a:gd name="connsiteX3" fmla="*/ 0 w 16772300"/>
              <a:gd name="connsiteY3" fmla="*/ 6873680 h 6873680"/>
              <a:gd name="connsiteX4" fmla="*/ 10727241 w 16772300"/>
              <a:gd name="connsiteY4" fmla="*/ 0 h 6873680"/>
              <a:gd name="connsiteX0" fmla="*/ 4926192 w 16772300"/>
              <a:gd name="connsiteY0" fmla="*/ 0 h 6873680"/>
              <a:gd name="connsiteX1" fmla="*/ 16772300 w 16772300"/>
              <a:gd name="connsiteY1" fmla="*/ 0 h 6873680"/>
              <a:gd name="connsiteX2" fmla="*/ 9870615 w 16772300"/>
              <a:gd name="connsiteY2" fmla="*/ 6858000 h 6873680"/>
              <a:gd name="connsiteX3" fmla="*/ 0 w 16772300"/>
              <a:gd name="connsiteY3" fmla="*/ 6873680 h 6873680"/>
              <a:gd name="connsiteX4" fmla="*/ 4926192 w 16772300"/>
              <a:gd name="connsiteY4" fmla="*/ 0 h 6873680"/>
              <a:gd name="connsiteX0" fmla="*/ 4926192 w 16772300"/>
              <a:gd name="connsiteY0" fmla="*/ 0 h 6873680"/>
              <a:gd name="connsiteX1" fmla="*/ 16772300 w 16772300"/>
              <a:gd name="connsiteY1" fmla="*/ 0 h 6873680"/>
              <a:gd name="connsiteX2" fmla="*/ 9870615 w 16772300"/>
              <a:gd name="connsiteY2" fmla="*/ 6858000 h 6873680"/>
              <a:gd name="connsiteX3" fmla="*/ 0 w 16772300"/>
              <a:gd name="connsiteY3" fmla="*/ 6873680 h 6873680"/>
              <a:gd name="connsiteX4" fmla="*/ 4926192 w 16772300"/>
              <a:gd name="connsiteY4" fmla="*/ 0 h 6873680"/>
              <a:gd name="connsiteX0" fmla="*/ 34497 w 16772300"/>
              <a:gd name="connsiteY0" fmla="*/ 0 h 6889360"/>
              <a:gd name="connsiteX1" fmla="*/ 16772300 w 16772300"/>
              <a:gd name="connsiteY1" fmla="*/ 15680 h 6889360"/>
              <a:gd name="connsiteX2" fmla="*/ 9870615 w 16772300"/>
              <a:gd name="connsiteY2" fmla="*/ 6873680 h 6889360"/>
              <a:gd name="connsiteX3" fmla="*/ 0 w 16772300"/>
              <a:gd name="connsiteY3" fmla="*/ 6889360 h 6889360"/>
              <a:gd name="connsiteX4" fmla="*/ 34497 w 16772300"/>
              <a:gd name="connsiteY4" fmla="*/ 0 h 6889360"/>
              <a:gd name="connsiteX0" fmla="*/ 34497 w 16772300"/>
              <a:gd name="connsiteY0" fmla="*/ 0 h 6889360"/>
              <a:gd name="connsiteX1" fmla="*/ 16772300 w 16772300"/>
              <a:gd name="connsiteY1" fmla="*/ 15680 h 6889360"/>
              <a:gd name="connsiteX2" fmla="*/ 9870615 w 16772300"/>
              <a:gd name="connsiteY2" fmla="*/ 6873680 h 6889360"/>
              <a:gd name="connsiteX3" fmla="*/ 0 w 16772300"/>
              <a:gd name="connsiteY3" fmla="*/ 6889360 h 6889360"/>
              <a:gd name="connsiteX4" fmla="*/ 34497 w 16772300"/>
              <a:gd name="connsiteY4" fmla="*/ 0 h 6889360"/>
              <a:gd name="connsiteX0" fmla="*/ 3141 w 16772300"/>
              <a:gd name="connsiteY0" fmla="*/ 0 h 6897200"/>
              <a:gd name="connsiteX1" fmla="*/ 16772300 w 16772300"/>
              <a:gd name="connsiteY1" fmla="*/ 23520 h 6897200"/>
              <a:gd name="connsiteX2" fmla="*/ 9870615 w 16772300"/>
              <a:gd name="connsiteY2" fmla="*/ 6881520 h 6897200"/>
              <a:gd name="connsiteX3" fmla="*/ 0 w 16772300"/>
              <a:gd name="connsiteY3" fmla="*/ 6897200 h 6897200"/>
              <a:gd name="connsiteX4" fmla="*/ 3141 w 16772300"/>
              <a:gd name="connsiteY4" fmla="*/ 0 h 6897200"/>
              <a:gd name="connsiteX0" fmla="*/ 3141 w 16772300"/>
              <a:gd name="connsiteY0" fmla="*/ 0 h 6897200"/>
              <a:gd name="connsiteX1" fmla="*/ 16772300 w 16772300"/>
              <a:gd name="connsiteY1" fmla="*/ 23520 h 6897200"/>
              <a:gd name="connsiteX2" fmla="*/ 10271661 w 16772300"/>
              <a:gd name="connsiteY2" fmla="*/ 6874093 h 6897200"/>
              <a:gd name="connsiteX3" fmla="*/ 0 w 16772300"/>
              <a:gd name="connsiteY3" fmla="*/ 6897200 h 6897200"/>
              <a:gd name="connsiteX4" fmla="*/ 3141 w 16772300"/>
              <a:gd name="connsiteY4" fmla="*/ 0 h 6897200"/>
              <a:gd name="connsiteX0" fmla="*/ 3141 w 16772300"/>
              <a:gd name="connsiteY0" fmla="*/ 0 h 6897200"/>
              <a:gd name="connsiteX1" fmla="*/ 16772300 w 16772300"/>
              <a:gd name="connsiteY1" fmla="*/ 23520 h 6897200"/>
              <a:gd name="connsiteX2" fmla="*/ 10271661 w 16772300"/>
              <a:gd name="connsiteY2" fmla="*/ 6874093 h 6897200"/>
              <a:gd name="connsiteX3" fmla="*/ 0 w 16772300"/>
              <a:gd name="connsiteY3" fmla="*/ 6897200 h 6897200"/>
              <a:gd name="connsiteX4" fmla="*/ 3141 w 16772300"/>
              <a:gd name="connsiteY4" fmla="*/ 0 h 6897200"/>
              <a:gd name="connsiteX0" fmla="*/ 3141 w 12288247"/>
              <a:gd name="connsiteY0" fmla="*/ 0 h 6897200"/>
              <a:gd name="connsiteX1" fmla="*/ 12288247 w 12288247"/>
              <a:gd name="connsiteY1" fmla="*/ 23520 h 6897200"/>
              <a:gd name="connsiteX2" fmla="*/ 10271661 w 12288247"/>
              <a:gd name="connsiteY2" fmla="*/ 6874093 h 6897200"/>
              <a:gd name="connsiteX3" fmla="*/ 0 w 12288247"/>
              <a:gd name="connsiteY3" fmla="*/ 6897200 h 6897200"/>
              <a:gd name="connsiteX4" fmla="*/ 3141 w 12288247"/>
              <a:gd name="connsiteY4" fmla="*/ 0 h 6897200"/>
              <a:gd name="connsiteX0" fmla="*/ 3141 w 10271662"/>
              <a:gd name="connsiteY0" fmla="*/ 0 h 6897200"/>
              <a:gd name="connsiteX1" fmla="*/ 7271124 w 10271662"/>
              <a:gd name="connsiteY1" fmla="*/ 7840 h 6897200"/>
              <a:gd name="connsiteX2" fmla="*/ 10271661 w 10271662"/>
              <a:gd name="connsiteY2" fmla="*/ 6874093 h 6897200"/>
              <a:gd name="connsiteX3" fmla="*/ 0 w 10271662"/>
              <a:gd name="connsiteY3" fmla="*/ 6897200 h 6897200"/>
              <a:gd name="connsiteX4" fmla="*/ 3141 w 10271662"/>
              <a:gd name="connsiteY4" fmla="*/ 0 h 6897200"/>
              <a:gd name="connsiteX0" fmla="*/ 18818 w 10287338"/>
              <a:gd name="connsiteY0" fmla="*/ 0 h 6897200"/>
              <a:gd name="connsiteX1" fmla="*/ 7286801 w 10287338"/>
              <a:gd name="connsiteY1" fmla="*/ 7840 h 6897200"/>
              <a:gd name="connsiteX2" fmla="*/ 10287338 w 10287338"/>
              <a:gd name="connsiteY2" fmla="*/ 6874093 h 6897200"/>
              <a:gd name="connsiteX3" fmla="*/ 0 w 10287338"/>
              <a:gd name="connsiteY3" fmla="*/ 6897200 h 6897200"/>
              <a:gd name="connsiteX4" fmla="*/ 18818 w 10287338"/>
              <a:gd name="connsiteY4" fmla="*/ 0 h 6897200"/>
              <a:gd name="connsiteX0" fmla="*/ 18818 w 10287338"/>
              <a:gd name="connsiteY0" fmla="*/ 0 h 6897200"/>
              <a:gd name="connsiteX1" fmla="*/ 7286801 w 10287338"/>
              <a:gd name="connsiteY1" fmla="*/ 7840 h 6897200"/>
              <a:gd name="connsiteX2" fmla="*/ 10287338 w 10287338"/>
              <a:gd name="connsiteY2" fmla="*/ 6874093 h 6897200"/>
              <a:gd name="connsiteX3" fmla="*/ 0 w 10287338"/>
              <a:gd name="connsiteY3" fmla="*/ 6897200 h 6897200"/>
              <a:gd name="connsiteX4" fmla="*/ 18818 w 10287338"/>
              <a:gd name="connsiteY4" fmla="*/ 0 h 6897200"/>
              <a:gd name="connsiteX0" fmla="*/ 18818 w 12780221"/>
              <a:gd name="connsiteY0" fmla="*/ 0 h 6905453"/>
              <a:gd name="connsiteX1" fmla="*/ 7286801 w 12780221"/>
              <a:gd name="connsiteY1" fmla="*/ 7840 h 6905453"/>
              <a:gd name="connsiteX2" fmla="*/ 12780221 w 12780221"/>
              <a:gd name="connsiteY2" fmla="*/ 6905453 h 6905453"/>
              <a:gd name="connsiteX3" fmla="*/ 0 w 12780221"/>
              <a:gd name="connsiteY3" fmla="*/ 6897200 h 6905453"/>
              <a:gd name="connsiteX4" fmla="*/ 18818 w 12780221"/>
              <a:gd name="connsiteY4" fmla="*/ 0 h 6905453"/>
              <a:gd name="connsiteX0" fmla="*/ 18818 w 12780221"/>
              <a:gd name="connsiteY0" fmla="*/ 0 h 6905453"/>
              <a:gd name="connsiteX1" fmla="*/ 5292559 w 12780221"/>
              <a:gd name="connsiteY1" fmla="*/ 844 h 6905453"/>
              <a:gd name="connsiteX2" fmla="*/ 12780221 w 12780221"/>
              <a:gd name="connsiteY2" fmla="*/ 6905453 h 6905453"/>
              <a:gd name="connsiteX3" fmla="*/ 0 w 12780221"/>
              <a:gd name="connsiteY3" fmla="*/ 6897200 h 6905453"/>
              <a:gd name="connsiteX4" fmla="*/ 18818 w 12780221"/>
              <a:gd name="connsiteY4" fmla="*/ 0 h 6905453"/>
              <a:gd name="connsiteX0" fmla="*/ 18818 w 10973998"/>
              <a:gd name="connsiteY0" fmla="*/ 0 h 6897200"/>
              <a:gd name="connsiteX1" fmla="*/ 5292559 w 10973998"/>
              <a:gd name="connsiteY1" fmla="*/ 844 h 6897200"/>
              <a:gd name="connsiteX2" fmla="*/ 10973998 w 10973998"/>
              <a:gd name="connsiteY2" fmla="*/ 6885532 h 6897200"/>
              <a:gd name="connsiteX3" fmla="*/ 0 w 10973998"/>
              <a:gd name="connsiteY3" fmla="*/ 6897200 h 6897200"/>
              <a:gd name="connsiteX4" fmla="*/ 18818 w 10973998"/>
              <a:gd name="connsiteY4" fmla="*/ 0 h 6897200"/>
              <a:gd name="connsiteX0" fmla="*/ 52020 w 10973998"/>
              <a:gd name="connsiteY0" fmla="*/ 0 h 6897200"/>
              <a:gd name="connsiteX1" fmla="*/ 5292559 w 10973998"/>
              <a:gd name="connsiteY1" fmla="*/ 844 h 6897200"/>
              <a:gd name="connsiteX2" fmla="*/ 10973998 w 10973998"/>
              <a:gd name="connsiteY2" fmla="*/ 6885532 h 6897200"/>
              <a:gd name="connsiteX3" fmla="*/ 0 w 10973998"/>
              <a:gd name="connsiteY3" fmla="*/ 6897200 h 6897200"/>
              <a:gd name="connsiteX4" fmla="*/ 52020 w 10973998"/>
              <a:gd name="connsiteY4" fmla="*/ 0 h 6897200"/>
              <a:gd name="connsiteX0" fmla="*/ 404 w 10922382"/>
              <a:gd name="connsiteY0" fmla="*/ 0 h 6885532"/>
              <a:gd name="connsiteX1" fmla="*/ 5240943 w 10922382"/>
              <a:gd name="connsiteY1" fmla="*/ 844 h 6885532"/>
              <a:gd name="connsiteX2" fmla="*/ 10922382 w 10922382"/>
              <a:gd name="connsiteY2" fmla="*/ 6885532 h 6885532"/>
              <a:gd name="connsiteX3" fmla="*/ 160880 w 10922382"/>
              <a:gd name="connsiteY3" fmla="*/ 6830795 h 6885532"/>
              <a:gd name="connsiteX4" fmla="*/ 404 w 10922382"/>
              <a:gd name="connsiteY4" fmla="*/ 0 h 6885532"/>
              <a:gd name="connsiteX0" fmla="*/ 5537 w 10927515"/>
              <a:gd name="connsiteY0" fmla="*/ 0 h 6885532"/>
              <a:gd name="connsiteX1" fmla="*/ 5246076 w 10927515"/>
              <a:gd name="connsiteY1" fmla="*/ 844 h 6885532"/>
              <a:gd name="connsiteX2" fmla="*/ 10927515 w 10927515"/>
              <a:gd name="connsiteY2" fmla="*/ 6885532 h 6885532"/>
              <a:gd name="connsiteX3" fmla="*/ 0 w 10927515"/>
              <a:gd name="connsiteY3" fmla="*/ 6863997 h 6885532"/>
              <a:gd name="connsiteX4" fmla="*/ 5537 w 10927515"/>
              <a:gd name="connsiteY4" fmla="*/ 0 h 6885532"/>
              <a:gd name="connsiteX0" fmla="*/ 7093 w 10929071"/>
              <a:gd name="connsiteY0" fmla="*/ 0 h 6885532"/>
              <a:gd name="connsiteX1" fmla="*/ 5247632 w 10929071"/>
              <a:gd name="connsiteY1" fmla="*/ 844 h 6885532"/>
              <a:gd name="connsiteX2" fmla="*/ 10929071 w 10929071"/>
              <a:gd name="connsiteY2" fmla="*/ 6885532 h 6885532"/>
              <a:gd name="connsiteX3" fmla="*/ 1556 w 10929071"/>
              <a:gd name="connsiteY3" fmla="*/ 6863997 h 6885532"/>
              <a:gd name="connsiteX4" fmla="*/ 7093 w 10929071"/>
              <a:gd name="connsiteY4" fmla="*/ 0 h 6885532"/>
              <a:gd name="connsiteX0" fmla="*/ 98505 w 10927516"/>
              <a:gd name="connsiteY0" fmla="*/ 92124 h 6884688"/>
              <a:gd name="connsiteX1" fmla="*/ 5246077 w 10927516"/>
              <a:gd name="connsiteY1" fmla="*/ 0 h 6884688"/>
              <a:gd name="connsiteX2" fmla="*/ 10927516 w 10927516"/>
              <a:gd name="connsiteY2" fmla="*/ 6884688 h 6884688"/>
              <a:gd name="connsiteX3" fmla="*/ 1 w 10927516"/>
              <a:gd name="connsiteY3" fmla="*/ 6863153 h 6884688"/>
              <a:gd name="connsiteX4" fmla="*/ 98505 w 10927516"/>
              <a:gd name="connsiteY4" fmla="*/ 92124 h 6884688"/>
              <a:gd name="connsiteX0" fmla="*/ 12179 w 10927516"/>
              <a:gd name="connsiteY0" fmla="*/ 5797 h 6884688"/>
              <a:gd name="connsiteX1" fmla="*/ 5246077 w 10927516"/>
              <a:gd name="connsiteY1" fmla="*/ 0 h 6884688"/>
              <a:gd name="connsiteX2" fmla="*/ 10927516 w 10927516"/>
              <a:gd name="connsiteY2" fmla="*/ 6884688 h 6884688"/>
              <a:gd name="connsiteX3" fmla="*/ 1 w 10927516"/>
              <a:gd name="connsiteY3" fmla="*/ 6863153 h 6884688"/>
              <a:gd name="connsiteX4" fmla="*/ 12179 w 10927516"/>
              <a:gd name="connsiteY4" fmla="*/ 5797 h 6884688"/>
              <a:gd name="connsiteX0" fmla="*/ 2948 w 10944847"/>
              <a:gd name="connsiteY0" fmla="*/ 5797 h 6884688"/>
              <a:gd name="connsiteX1" fmla="*/ 5263408 w 10944847"/>
              <a:gd name="connsiteY1" fmla="*/ 0 h 6884688"/>
              <a:gd name="connsiteX2" fmla="*/ 10944847 w 10944847"/>
              <a:gd name="connsiteY2" fmla="*/ 6884688 h 6884688"/>
              <a:gd name="connsiteX3" fmla="*/ 17332 w 10944847"/>
              <a:gd name="connsiteY3" fmla="*/ 6863153 h 6884688"/>
              <a:gd name="connsiteX4" fmla="*/ 2948 w 10944847"/>
              <a:gd name="connsiteY4" fmla="*/ 5797 h 6884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4847" h="6884688">
                <a:moveTo>
                  <a:pt x="2948" y="5797"/>
                </a:moveTo>
                <a:lnTo>
                  <a:pt x="5263408" y="0"/>
                </a:lnTo>
                <a:lnTo>
                  <a:pt x="10944847" y="6884688"/>
                </a:lnTo>
                <a:lnTo>
                  <a:pt x="17332" y="6863153"/>
                </a:lnTo>
                <a:cubicBezTo>
                  <a:pt x="17301" y="6742468"/>
                  <a:pt x="-8551" y="10370"/>
                  <a:pt x="2948" y="5797"/>
                </a:cubicBezTo>
                <a:close/>
              </a:path>
            </a:pathLst>
          </a:custGeom>
          <a:ln w="12700">
            <a:miter lim="400000"/>
          </a:ln>
          <a:extLst>
            <a:ext uri="{C572A759-6A51-4108-AA02-DFA0A04FC94B}">
              <ma14:wrappingTextBoxFlag xmlns="" xmlns:ma14="http://schemas.microsoft.com/office/mac/drawingml/2011/main" val="1"/>
            </a:ext>
          </a:extLst>
        </p:spPr>
        <p:txBody>
          <a:bodyPr wrap="square">
            <a:noAutofit/>
          </a:bodyPr>
          <a:lstStyle>
            <a:lvl1pPr marL="0" indent="0" algn="ctr">
              <a:buNone/>
              <a:defRPr>
                <a:solidFill>
                  <a:schemeClr val="tx1">
                    <a:lumMod val="50000"/>
                    <a:lumOff val="50000"/>
                  </a:schemeClr>
                </a:solidFill>
              </a:defRPr>
            </a:lvl1pPr>
          </a:lstStyle>
          <a:p>
            <a:endParaRPr lang="id-ID" dirty="0"/>
          </a:p>
        </p:txBody>
      </p:sp>
      <p:sp>
        <p:nvSpPr>
          <p:cNvPr id="8" name="Picture Placeholder 6"/>
          <p:cNvSpPr>
            <a:spLocks noGrp="1"/>
          </p:cNvSpPr>
          <p:nvPr>
            <p:ph type="pic" sz="quarter" idx="17"/>
          </p:nvPr>
        </p:nvSpPr>
        <p:spPr>
          <a:xfrm>
            <a:off x="321410" y="4139496"/>
            <a:ext cx="6192244" cy="2718504"/>
          </a:xfrm>
          <a:custGeom>
            <a:avLst/>
            <a:gdLst>
              <a:gd name="connsiteX0" fmla="*/ 2419818 w 5963377"/>
              <a:gd name="connsiteY0" fmla="*/ 0 h 6706612"/>
              <a:gd name="connsiteX1" fmla="*/ 5963377 w 5963377"/>
              <a:gd name="connsiteY1" fmla="*/ 0 h 6706612"/>
              <a:gd name="connsiteX2" fmla="*/ 3543559 w 5963377"/>
              <a:gd name="connsiteY2" fmla="*/ 6706612 h 6706612"/>
              <a:gd name="connsiteX3" fmla="*/ 0 w 5963377"/>
              <a:gd name="connsiteY3" fmla="*/ 6706612 h 6706612"/>
              <a:gd name="connsiteX0" fmla="*/ 2419818 w 4525139"/>
              <a:gd name="connsiteY0" fmla="*/ 0 h 6706612"/>
              <a:gd name="connsiteX1" fmla="*/ 4525139 w 4525139"/>
              <a:gd name="connsiteY1" fmla="*/ 0 h 6706612"/>
              <a:gd name="connsiteX2" fmla="*/ 3543559 w 4525139"/>
              <a:gd name="connsiteY2" fmla="*/ 6706612 h 6706612"/>
              <a:gd name="connsiteX3" fmla="*/ 0 w 4525139"/>
              <a:gd name="connsiteY3" fmla="*/ 6706612 h 6706612"/>
              <a:gd name="connsiteX4" fmla="*/ 2419818 w 4525139"/>
              <a:gd name="connsiteY4" fmla="*/ 0 h 6706612"/>
              <a:gd name="connsiteX0" fmla="*/ 2419818 w 4525139"/>
              <a:gd name="connsiteY0" fmla="*/ 0 h 6706612"/>
              <a:gd name="connsiteX1" fmla="*/ 4525139 w 4525139"/>
              <a:gd name="connsiteY1" fmla="*/ 0 h 6706612"/>
              <a:gd name="connsiteX2" fmla="*/ 2078185 w 4525139"/>
              <a:gd name="connsiteY2" fmla="*/ 6688290 h 6706612"/>
              <a:gd name="connsiteX3" fmla="*/ 0 w 4525139"/>
              <a:gd name="connsiteY3" fmla="*/ 6706612 h 6706612"/>
              <a:gd name="connsiteX4" fmla="*/ 2419818 w 4525139"/>
              <a:gd name="connsiteY4" fmla="*/ 0 h 6706612"/>
              <a:gd name="connsiteX0" fmla="*/ 2474091 w 4525139"/>
              <a:gd name="connsiteY0" fmla="*/ 18322 h 6706612"/>
              <a:gd name="connsiteX1" fmla="*/ 4525139 w 4525139"/>
              <a:gd name="connsiteY1" fmla="*/ 0 h 6706612"/>
              <a:gd name="connsiteX2" fmla="*/ 2078185 w 4525139"/>
              <a:gd name="connsiteY2" fmla="*/ 6688290 h 6706612"/>
              <a:gd name="connsiteX3" fmla="*/ 0 w 4525139"/>
              <a:gd name="connsiteY3" fmla="*/ 6706612 h 6706612"/>
              <a:gd name="connsiteX4" fmla="*/ 2474091 w 4525139"/>
              <a:gd name="connsiteY4" fmla="*/ 18322 h 6706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5139" h="6706612">
                <a:moveTo>
                  <a:pt x="2474091" y="18322"/>
                </a:moveTo>
                <a:lnTo>
                  <a:pt x="4525139" y="0"/>
                </a:lnTo>
                <a:lnTo>
                  <a:pt x="2078185" y="6688290"/>
                </a:lnTo>
                <a:lnTo>
                  <a:pt x="0" y="6706612"/>
                </a:lnTo>
                <a:lnTo>
                  <a:pt x="2474091" y="18322"/>
                </a:lnTo>
                <a:close/>
              </a:path>
            </a:pathLst>
          </a:custGeom>
          <a:ln>
            <a:solidFill>
              <a:srgbClr val="FFFFFF"/>
            </a:solidFill>
          </a:ln>
          <a:effectLst/>
        </p:spPr>
        <p:txBody>
          <a:bodyPr wrap="square">
            <a:noAutofit/>
          </a:bodyPr>
          <a:lstStyle>
            <a:lvl1pPr marL="0" indent="0">
              <a:buNone/>
              <a:defRPr sz="1333" b="0" i="0">
                <a:ln>
                  <a:noFill/>
                </a:ln>
                <a:solidFill>
                  <a:schemeClr val="bg1">
                    <a:lumMod val="85000"/>
                  </a:schemeClr>
                </a:solidFill>
                <a:latin typeface="Lato Regular" charset="0"/>
                <a:ea typeface="Lato Regular" charset="0"/>
                <a:cs typeface="Lato Regular" charset="0"/>
              </a:defRPr>
            </a:lvl1pPr>
          </a:lstStyle>
          <a:p>
            <a:endParaRPr lang="en-US" dirty="0"/>
          </a:p>
        </p:txBody>
      </p:sp>
      <p:sp>
        <p:nvSpPr>
          <p:cNvPr id="13" name="Picture Placeholder 6"/>
          <p:cNvSpPr>
            <a:spLocks noGrp="1"/>
          </p:cNvSpPr>
          <p:nvPr>
            <p:ph type="pic" sz="quarter" idx="18"/>
          </p:nvPr>
        </p:nvSpPr>
        <p:spPr>
          <a:xfrm>
            <a:off x="3157947" y="4139496"/>
            <a:ext cx="6192244" cy="2718504"/>
          </a:xfrm>
          <a:custGeom>
            <a:avLst/>
            <a:gdLst>
              <a:gd name="connsiteX0" fmla="*/ 2419818 w 5963377"/>
              <a:gd name="connsiteY0" fmla="*/ 0 h 6706612"/>
              <a:gd name="connsiteX1" fmla="*/ 5963377 w 5963377"/>
              <a:gd name="connsiteY1" fmla="*/ 0 h 6706612"/>
              <a:gd name="connsiteX2" fmla="*/ 3543559 w 5963377"/>
              <a:gd name="connsiteY2" fmla="*/ 6706612 h 6706612"/>
              <a:gd name="connsiteX3" fmla="*/ 0 w 5963377"/>
              <a:gd name="connsiteY3" fmla="*/ 6706612 h 6706612"/>
              <a:gd name="connsiteX0" fmla="*/ 2419818 w 4525139"/>
              <a:gd name="connsiteY0" fmla="*/ 0 h 6706612"/>
              <a:gd name="connsiteX1" fmla="*/ 4525139 w 4525139"/>
              <a:gd name="connsiteY1" fmla="*/ 0 h 6706612"/>
              <a:gd name="connsiteX2" fmla="*/ 3543559 w 4525139"/>
              <a:gd name="connsiteY2" fmla="*/ 6706612 h 6706612"/>
              <a:gd name="connsiteX3" fmla="*/ 0 w 4525139"/>
              <a:gd name="connsiteY3" fmla="*/ 6706612 h 6706612"/>
              <a:gd name="connsiteX4" fmla="*/ 2419818 w 4525139"/>
              <a:gd name="connsiteY4" fmla="*/ 0 h 6706612"/>
              <a:gd name="connsiteX0" fmla="*/ 2419818 w 4525139"/>
              <a:gd name="connsiteY0" fmla="*/ 0 h 6706612"/>
              <a:gd name="connsiteX1" fmla="*/ 4525139 w 4525139"/>
              <a:gd name="connsiteY1" fmla="*/ 0 h 6706612"/>
              <a:gd name="connsiteX2" fmla="*/ 2078185 w 4525139"/>
              <a:gd name="connsiteY2" fmla="*/ 6688290 h 6706612"/>
              <a:gd name="connsiteX3" fmla="*/ 0 w 4525139"/>
              <a:gd name="connsiteY3" fmla="*/ 6706612 h 6706612"/>
              <a:gd name="connsiteX4" fmla="*/ 2419818 w 4525139"/>
              <a:gd name="connsiteY4" fmla="*/ 0 h 6706612"/>
              <a:gd name="connsiteX0" fmla="*/ 2474091 w 4525139"/>
              <a:gd name="connsiteY0" fmla="*/ 18322 h 6706612"/>
              <a:gd name="connsiteX1" fmla="*/ 4525139 w 4525139"/>
              <a:gd name="connsiteY1" fmla="*/ 0 h 6706612"/>
              <a:gd name="connsiteX2" fmla="*/ 2078185 w 4525139"/>
              <a:gd name="connsiteY2" fmla="*/ 6688290 h 6706612"/>
              <a:gd name="connsiteX3" fmla="*/ 0 w 4525139"/>
              <a:gd name="connsiteY3" fmla="*/ 6706612 h 6706612"/>
              <a:gd name="connsiteX4" fmla="*/ 2474091 w 4525139"/>
              <a:gd name="connsiteY4" fmla="*/ 18322 h 6706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5139" h="6706612">
                <a:moveTo>
                  <a:pt x="2474091" y="18322"/>
                </a:moveTo>
                <a:lnTo>
                  <a:pt x="4525139" y="0"/>
                </a:lnTo>
                <a:lnTo>
                  <a:pt x="2078185" y="6688290"/>
                </a:lnTo>
                <a:lnTo>
                  <a:pt x="0" y="6706612"/>
                </a:lnTo>
                <a:lnTo>
                  <a:pt x="2474091" y="18322"/>
                </a:lnTo>
                <a:close/>
              </a:path>
            </a:pathLst>
          </a:custGeom>
          <a:ln>
            <a:solidFill>
              <a:schemeClr val="bg2"/>
            </a:solidFill>
          </a:ln>
          <a:effectLst/>
        </p:spPr>
        <p:txBody>
          <a:bodyPr wrap="square">
            <a:noAutofit/>
          </a:bodyPr>
          <a:lstStyle>
            <a:lvl1pPr marL="0" indent="0">
              <a:buNone/>
              <a:defRPr sz="1333" b="0" i="0">
                <a:ln>
                  <a:noFill/>
                </a:ln>
                <a:solidFill>
                  <a:schemeClr val="bg1">
                    <a:lumMod val="85000"/>
                  </a:schemeClr>
                </a:solidFill>
                <a:latin typeface="Lato Regular" charset="0"/>
                <a:ea typeface="Lato Regular" charset="0"/>
                <a:cs typeface="Lato Regular" charset="0"/>
              </a:defRPr>
            </a:lvl1pPr>
          </a:lstStyle>
          <a:p>
            <a:endParaRPr lang="en-US" dirty="0"/>
          </a:p>
        </p:txBody>
      </p:sp>
      <p:sp>
        <p:nvSpPr>
          <p:cNvPr id="15" name="Picture Placeholder 6"/>
          <p:cNvSpPr>
            <a:spLocks noGrp="1"/>
          </p:cNvSpPr>
          <p:nvPr>
            <p:ph type="pic" sz="quarter" idx="19"/>
          </p:nvPr>
        </p:nvSpPr>
        <p:spPr>
          <a:xfrm>
            <a:off x="5999757" y="4139496"/>
            <a:ext cx="6192244" cy="2718504"/>
          </a:xfrm>
          <a:custGeom>
            <a:avLst/>
            <a:gdLst>
              <a:gd name="connsiteX0" fmla="*/ 2419818 w 5963377"/>
              <a:gd name="connsiteY0" fmla="*/ 0 h 6706612"/>
              <a:gd name="connsiteX1" fmla="*/ 5963377 w 5963377"/>
              <a:gd name="connsiteY1" fmla="*/ 0 h 6706612"/>
              <a:gd name="connsiteX2" fmla="*/ 3543559 w 5963377"/>
              <a:gd name="connsiteY2" fmla="*/ 6706612 h 6706612"/>
              <a:gd name="connsiteX3" fmla="*/ 0 w 5963377"/>
              <a:gd name="connsiteY3" fmla="*/ 6706612 h 6706612"/>
              <a:gd name="connsiteX0" fmla="*/ 2419818 w 4525139"/>
              <a:gd name="connsiteY0" fmla="*/ 0 h 6706612"/>
              <a:gd name="connsiteX1" fmla="*/ 4525139 w 4525139"/>
              <a:gd name="connsiteY1" fmla="*/ 0 h 6706612"/>
              <a:gd name="connsiteX2" fmla="*/ 3543559 w 4525139"/>
              <a:gd name="connsiteY2" fmla="*/ 6706612 h 6706612"/>
              <a:gd name="connsiteX3" fmla="*/ 0 w 4525139"/>
              <a:gd name="connsiteY3" fmla="*/ 6706612 h 6706612"/>
              <a:gd name="connsiteX4" fmla="*/ 2419818 w 4525139"/>
              <a:gd name="connsiteY4" fmla="*/ 0 h 6706612"/>
              <a:gd name="connsiteX0" fmla="*/ 2419818 w 4525139"/>
              <a:gd name="connsiteY0" fmla="*/ 0 h 6706612"/>
              <a:gd name="connsiteX1" fmla="*/ 4525139 w 4525139"/>
              <a:gd name="connsiteY1" fmla="*/ 0 h 6706612"/>
              <a:gd name="connsiteX2" fmla="*/ 2078185 w 4525139"/>
              <a:gd name="connsiteY2" fmla="*/ 6688290 h 6706612"/>
              <a:gd name="connsiteX3" fmla="*/ 0 w 4525139"/>
              <a:gd name="connsiteY3" fmla="*/ 6706612 h 6706612"/>
              <a:gd name="connsiteX4" fmla="*/ 2419818 w 4525139"/>
              <a:gd name="connsiteY4" fmla="*/ 0 h 6706612"/>
              <a:gd name="connsiteX0" fmla="*/ 2474091 w 4525139"/>
              <a:gd name="connsiteY0" fmla="*/ 18322 h 6706612"/>
              <a:gd name="connsiteX1" fmla="*/ 4525139 w 4525139"/>
              <a:gd name="connsiteY1" fmla="*/ 0 h 6706612"/>
              <a:gd name="connsiteX2" fmla="*/ 2078185 w 4525139"/>
              <a:gd name="connsiteY2" fmla="*/ 6688290 h 6706612"/>
              <a:gd name="connsiteX3" fmla="*/ 0 w 4525139"/>
              <a:gd name="connsiteY3" fmla="*/ 6706612 h 6706612"/>
              <a:gd name="connsiteX4" fmla="*/ 2474091 w 4525139"/>
              <a:gd name="connsiteY4" fmla="*/ 18322 h 6706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5139" h="6706612">
                <a:moveTo>
                  <a:pt x="2474091" y="18322"/>
                </a:moveTo>
                <a:lnTo>
                  <a:pt x="4525139" y="0"/>
                </a:lnTo>
                <a:lnTo>
                  <a:pt x="2078185" y="6688290"/>
                </a:lnTo>
                <a:lnTo>
                  <a:pt x="0" y="6706612"/>
                </a:lnTo>
                <a:lnTo>
                  <a:pt x="2474091" y="18322"/>
                </a:lnTo>
                <a:close/>
              </a:path>
            </a:pathLst>
          </a:custGeom>
          <a:ln>
            <a:solidFill>
              <a:srgbClr val="FFFFFF"/>
            </a:solidFill>
          </a:ln>
          <a:effectLst/>
        </p:spPr>
        <p:txBody>
          <a:bodyPr wrap="square">
            <a:noAutofit/>
          </a:bodyPr>
          <a:lstStyle>
            <a:lvl1pPr marL="0" indent="0">
              <a:buNone/>
              <a:defRPr sz="1333" b="0" i="0">
                <a:ln>
                  <a:noFill/>
                </a:ln>
                <a:solidFill>
                  <a:schemeClr val="bg1">
                    <a:lumMod val="85000"/>
                  </a:schemeClr>
                </a:solidFill>
                <a:latin typeface="Lato Regular" charset="0"/>
                <a:ea typeface="Lato Regular" charset="0"/>
                <a:cs typeface="Lato Regular" charset="0"/>
              </a:defRPr>
            </a:lvl1pPr>
          </a:lstStyle>
          <a:p>
            <a:endParaRPr lang="en-US" dirty="0"/>
          </a:p>
        </p:txBody>
      </p:sp>
      <p:sp>
        <p:nvSpPr>
          <p:cNvPr id="9" name="Picture Placeholder 6"/>
          <p:cNvSpPr>
            <a:spLocks noGrp="1"/>
          </p:cNvSpPr>
          <p:nvPr>
            <p:ph type="pic" sz="quarter" idx="20"/>
          </p:nvPr>
        </p:nvSpPr>
        <p:spPr>
          <a:xfrm>
            <a:off x="8840680" y="4146923"/>
            <a:ext cx="3368609" cy="2717644"/>
          </a:xfrm>
          <a:custGeom>
            <a:avLst/>
            <a:gdLst>
              <a:gd name="connsiteX0" fmla="*/ 2419818 w 5963377"/>
              <a:gd name="connsiteY0" fmla="*/ 0 h 6706612"/>
              <a:gd name="connsiteX1" fmla="*/ 5963377 w 5963377"/>
              <a:gd name="connsiteY1" fmla="*/ 0 h 6706612"/>
              <a:gd name="connsiteX2" fmla="*/ 3543559 w 5963377"/>
              <a:gd name="connsiteY2" fmla="*/ 6706612 h 6706612"/>
              <a:gd name="connsiteX3" fmla="*/ 0 w 5963377"/>
              <a:gd name="connsiteY3" fmla="*/ 6706612 h 6706612"/>
              <a:gd name="connsiteX0" fmla="*/ 2419818 w 4525139"/>
              <a:gd name="connsiteY0" fmla="*/ 0 h 6706612"/>
              <a:gd name="connsiteX1" fmla="*/ 4525139 w 4525139"/>
              <a:gd name="connsiteY1" fmla="*/ 0 h 6706612"/>
              <a:gd name="connsiteX2" fmla="*/ 3543559 w 4525139"/>
              <a:gd name="connsiteY2" fmla="*/ 6706612 h 6706612"/>
              <a:gd name="connsiteX3" fmla="*/ 0 w 4525139"/>
              <a:gd name="connsiteY3" fmla="*/ 6706612 h 6706612"/>
              <a:gd name="connsiteX4" fmla="*/ 2419818 w 4525139"/>
              <a:gd name="connsiteY4" fmla="*/ 0 h 6706612"/>
              <a:gd name="connsiteX0" fmla="*/ 2419818 w 4525139"/>
              <a:gd name="connsiteY0" fmla="*/ 0 h 6706612"/>
              <a:gd name="connsiteX1" fmla="*/ 4525139 w 4525139"/>
              <a:gd name="connsiteY1" fmla="*/ 0 h 6706612"/>
              <a:gd name="connsiteX2" fmla="*/ 2078185 w 4525139"/>
              <a:gd name="connsiteY2" fmla="*/ 6688290 h 6706612"/>
              <a:gd name="connsiteX3" fmla="*/ 0 w 4525139"/>
              <a:gd name="connsiteY3" fmla="*/ 6706612 h 6706612"/>
              <a:gd name="connsiteX4" fmla="*/ 2419818 w 4525139"/>
              <a:gd name="connsiteY4" fmla="*/ 0 h 6706612"/>
              <a:gd name="connsiteX0" fmla="*/ 2474091 w 4525139"/>
              <a:gd name="connsiteY0" fmla="*/ 18322 h 6706612"/>
              <a:gd name="connsiteX1" fmla="*/ 4525139 w 4525139"/>
              <a:gd name="connsiteY1" fmla="*/ 0 h 6706612"/>
              <a:gd name="connsiteX2" fmla="*/ 2078185 w 4525139"/>
              <a:gd name="connsiteY2" fmla="*/ 6688290 h 6706612"/>
              <a:gd name="connsiteX3" fmla="*/ 0 w 4525139"/>
              <a:gd name="connsiteY3" fmla="*/ 6706612 h 6706612"/>
              <a:gd name="connsiteX4" fmla="*/ 2474091 w 4525139"/>
              <a:gd name="connsiteY4" fmla="*/ 18322 h 6706612"/>
              <a:gd name="connsiteX0" fmla="*/ 2474091 w 4525139"/>
              <a:gd name="connsiteY0" fmla="*/ 18322 h 6706612"/>
              <a:gd name="connsiteX1" fmla="*/ 4525139 w 4525139"/>
              <a:gd name="connsiteY1" fmla="*/ 0 h 6706612"/>
              <a:gd name="connsiteX2" fmla="*/ 2446356 w 4525139"/>
              <a:gd name="connsiteY2" fmla="*/ 6671028 h 6706612"/>
              <a:gd name="connsiteX3" fmla="*/ 0 w 4525139"/>
              <a:gd name="connsiteY3" fmla="*/ 6706612 h 6706612"/>
              <a:gd name="connsiteX4" fmla="*/ 2474091 w 4525139"/>
              <a:gd name="connsiteY4" fmla="*/ 18322 h 6706612"/>
              <a:gd name="connsiteX0" fmla="*/ 2474091 w 4525139"/>
              <a:gd name="connsiteY0" fmla="*/ 18322 h 6722812"/>
              <a:gd name="connsiteX1" fmla="*/ 4525139 w 4525139"/>
              <a:gd name="connsiteY1" fmla="*/ 0 h 6722812"/>
              <a:gd name="connsiteX2" fmla="*/ 2415675 w 4525139"/>
              <a:gd name="connsiteY2" fmla="*/ 6722812 h 6722812"/>
              <a:gd name="connsiteX3" fmla="*/ 0 w 4525139"/>
              <a:gd name="connsiteY3" fmla="*/ 6706612 h 6722812"/>
              <a:gd name="connsiteX4" fmla="*/ 2474091 w 4525139"/>
              <a:gd name="connsiteY4" fmla="*/ 18322 h 6722812"/>
              <a:gd name="connsiteX0" fmla="*/ 2417843 w 4468891"/>
              <a:gd name="connsiteY0" fmla="*/ 18322 h 6741137"/>
              <a:gd name="connsiteX1" fmla="*/ 4468891 w 4468891"/>
              <a:gd name="connsiteY1" fmla="*/ 0 h 6741137"/>
              <a:gd name="connsiteX2" fmla="*/ 2359427 w 4468891"/>
              <a:gd name="connsiteY2" fmla="*/ 6722812 h 6741137"/>
              <a:gd name="connsiteX3" fmla="*/ 0 w 4468891"/>
              <a:gd name="connsiteY3" fmla="*/ 6741137 h 6741137"/>
              <a:gd name="connsiteX4" fmla="*/ 2417843 w 4468891"/>
              <a:gd name="connsiteY4" fmla="*/ 18322 h 6741137"/>
              <a:gd name="connsiteX0" fmla="*/ 2484318 w 4535366"/>
              <a:gd name="connsiteY0" fmla="*/ 18322 h 6722812"/>
              <a:gd name="connsiteX1" fmla="*/ 4535366 w 4535366"/>
              <a:gd name="connsiteY1" fmla="*/ 0 h 6722812"/>
              <a:gd name="connsiteX2" fmla="*/ 2425902 w 4535366"/>
              <a:gd name="connsiteY2" fmla="*/ 6722812 h 6722812"/>
              <a:gd name="connsiteX3" fmla="*/ 0 w 4535366"/>
              <a:gd name="connsiteY3" fmla="*/ 6706615 h 6722812"/>
              <a:gd name="connsiteX4" fmla="*/ 2484318 w 4535366"/>
              <a:gd name="connsiteY4" fmla="*/ 18322 h 6722812"/>
              <a:gd name="connsiteX0" fmla="*/ 2453638 w 4535366"/>
              <a:gd name="connsiteY0" fmla="*/ 18322 h 6722812"/>
              <a:gd name="connsiteX1" fmla="*/ 4535366 w 4535366"/>
              <a:gd name="connsiteY1" fmla="*/ 0 h 6722812"/>
              <a:gd name="connsiteX2" fmla="*/ 2425902 w 4535366"/>
              <a:gd name="connsiteY2" fmla="*/ 6722812 h 6722812"/>
              <a:gd name="connsiteX3" fmla="*/ 0 w 4535366"/>
              <a:gd name="connsiteY3" fmla="*/ 6706615 h 6722812"/>
              <a:gd name="connsiteX4" fmla="*/ 2453638 w 4535366"/>
              <a:gd name="connsiteY4" fmla="*/ 18322 h 6722812"/>
              <a:gd name="connsiteX0" fmla="*/ 2453638 w 2454176"/>
              <a:gd name="connsiteY0" fmla="*/ 0 h 6704490"/>
              <a:gd name="connsiteX1" fmla="*/ 2454176 w 2454176"/>
              <a:gd name="connsiteY1" fmla="*/ 3347753 h 6704490"/>
              <a:gd name="connsiteX2" fmla="*/ 2425902 w 2454176"/>
              <a:gd name="connsiteY2" fmla="*/ 6704490 h 6704490"/>
              <a:gd name="connsiteX3" fmla="*/ 0 w 2454176"/>
              <a:gd name="connsiteY3" fmla="*/ 6688293 h 6704490"/>
              <a:gd name="connsiteX4" fmla="*/ 2453638 w 2454176"/>
              <a:gd name="connsiteY4" fmla="*/ 0 h 6704490"/>
              <a:gd name="connsiteX0" fmla="*/ 2453638 w 2461696"/>
              <a:gd name="connsiteY0" fmla="*/ 0 h 6704490"/>
              <a:gd name="connsiteX1" fmla="*/ 2454176 w 2461696"/>
              <a:gd name="connsiteY1" fmla="*/ 3347753 h 6704490"/>
              <a:gd name="connsiteX2" fmla="*/ 2461696 w 2461696"/>
              <a:gd name="connsiteY2" fmla="*/ 6704490 h 6704490"/>
              <a:gd name="connsiteX3" fmla="*/ 0 w 2461696"/>
              <a:gd name="connsiteY3" fmla="*/ 6688293 h 6704490"/>
              <a:gd name="connsiteX4" fmla="*/ 2453638 w 2461696"/>
              <a:gd name="connsiteY4" fmla="*/ 0 h 6704490"/>
              <a:gd name="connsiteX0" fmla="*/ 2453638 w 2461696"/>
              <a:gd name="connsiteY0" fmla="*/ 0 h 6704490"/>
              <a:gd name="connsiteX1" fmla="*/ 2454176 w 2461696"/>
              <a:gd name="connsiteY1" fmla="*/ 3347753 h 6704490"/>
              <a:gd name="connsiteX2" fmla="*/ 2461696 w 2461696"/>
              <a:gd name="connsiteY2" fmla="*/ 6704490 h 6704490"/>
              <a:gd name="connsiteX3" fmla="*/ 0 w 2461696"/>
              <a:gd name="connsiteY3" fmla="*/ 6688293 h 6704490"/>
              <a:gd name="connsiteX4" fmla="*/ 2453638 w 2461696"/>
              <a:gd name="connsiteY4" fmla="*/ 0 h 6704490"/>
              <a:gd name="connsiteX0" fmla="*/ 2453638 w 2461696"/>
              <a:gd name="connsiteY0" fmla="*/ 0 h 6704490"/>
              <a:gd name="connsiteX1" fmla="*/ 2454176 w 2461696"/>
              <a:gd name="connsiteY1" fmla="*/ 3347753 h 6704490"/>
              <a:gd name="connsiteX2" fmla="*/ 2461696 w 2461696"/>
              <a:gd name="connsiteY2" fmla="*/ 6704490 h 6704490"/>
              <a:gd name="connsiteX3" fmla="*/ 0 w 2461696"/>
              <a:gd name="connsiteY3" fmla="*/ 6688293 h 6704490"/>
              <a:gd name="connsiteX4" fmla="*/ 2453638 w 2461696"/>
              <a:gd name="connsiteY4" fmla="*/ 0 h 6704490"/>
              <a:gd name="connsiteX0" fmla="*/ 2453638 w 2461696"/>
              <a:gd name="connsiteY0" fmla="*/ 0 h 6704490"/>
              <a:gd name="connsiteX1" fmla="*/ 2454176 w 2461696"/>
              <a:gd name="connsiteY1" fmla="*/ 3347753 h 6704490"/>
              <a:gd name="connsiteX2" fmla="*/ 2461696 w 2461696"/>
              <a:gd name="connsiteY2" fmla="*/ 6704490 h 6704490"/>
              <a:gd name="connsiteX3" fmla="*/ 0 w 2461696"/>
              <a:gd name="connsiteY3" fmla="*/ 6688293 h 6704490"/>
              <a:gd name="connsiteX4" fmla="*/ 2453638 w 2461696"/>
              <a:gd name="connsiteY4" fmla="*/ 0 h 6704490"/>
              <a:gd name="connsiteX0" fmla="*/ 2453638 w 2461696"/>
              <a:gd name="connsiteY0" fmla="*/ 0 h 6704490"/>
              <a:gd name="connsiteX1" fmla="*/ 2449062 w 2461696"/>
              <a:gd name="connsiteY1" fmla="*/ 3365016 h 6704490"/>
              <a:gd name="connsiteX2" fmla="*/ 2461696 w 2461696"/>
              <a:gd name="connsiteY2" fmla="*/ 6704490 h 6704490"/>
              <a:gd name="connsiteX3" fmla="*/ 0 w 2461696"/>
              <a:gd name="connsiteY3" fmla="*/ 6688293 h 6704490"/>
              <a:gd name="connsiteX4" fmla="*/ 2453638 w 2461696"/>
              <a:gd name="connsiteY4" fmla="*/ 0 h 6704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1696" h="6704490">
                <a:moveTo>
                  <a:pt x="2453638" y="0"/>
                </a:moveTo>
                <a:cubicBezTo>
                  <a:pt x="2453817" y="1115918"/>
                  <a:pt x="2459110" y="3371125"/>
                  <a:pt x="2449062" y="3365016"/>
                </a:cubicBezTo>
                <a:cubicBezTo>
                  <a:pt x="2446455" y="3379167"/>
                  <a:pt x="2459189" y="5585578"/>
                  <a:pt x="2461696" y="6704490"/>
                </a:cubicBezTo>
                <a:lnTo>
                  <a:pt x="0" y="6688293"/>
                </a:lnTo>
                <a:lnTo>
                  <a:pt x="2453638" y="0"/>
                </a:lnTo>
                <a:close/>
              </a:path>
            </a:pathLst>
          </a:custGeom>
          <a:ln w="12700">
            <a:solidFill>
              <a:srgbClr val="FFFFFF"/>
            </a:solidFill>
            <a:miter lim="400000"/>
          </a:ln>
          <a:effectLst/>
          <a:extLst>
            <a:ext uri="{C572A759-6A51-4108-AA02-DFA0A04FC94B}">
              <ma14:wrappingTextBoxFlag xmlns="" xmlns:ma14="http://schemas.microsoft.com/office/mac/drawingml/2011/main" val="1"/>
            </a:ext>
          </a:extLst>
        </p:spPr>
        <p:txBody>
          <a:bodyPr wrap="square">
            <a:noAutofit/>
          </a:bodyPr>
          <a:lstStyle>
            <a:lvl1pPr marL="0" indent="0">
              <a:buNone/>
              <a:defRPr sz="1333" b="0" i="0">
                <a:ln>
                  <a:noFill/>
                </a:ln>
                <a:solidFill>
                  <a:schemeClr val="bg1">
                    <a:lumMod val="85000"/>
                  </a:schemeClr>
                </a:solidFill>
                <a:latin typeface="Lato Regular" charset="0"/>
                <a:ea typeface="Lato Regular" charset="0"/>
                <a:cs typeface="Lato Regular" charset="0"/>
              </a:defRPr>
            </a:lvl1pPr>
          </a:lstStyle>
          <a:p>
            <a:endParaRPr lang="en-US" dirty="0"/>
          </a:p>
        </p:txBody>
      </p:sp>
      <p:pic>
        <p:nvPicPr>
          <p:cNvPr id="10" name="Imagen 9" descr="Recurso 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07167" y="1837326"/>
            <a:ext cx="4143037" cy="485857"/>
          </a:xfrm>
          <a:prstGeom prst="rect">
            <a:avLst/>
          </a:prstGeom>
        </p:spPr>
      </p:pic>
      <p:pic>
        <p:nvPicPr>
          <p:cNvPr id="14" name="Imagen 13" descr="LOGOFIRA.png"/>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183243" y="708468"/>
            <a:ext cx="2990887" cy="875875"/>
          </a:xfrm>
          <a:prstGeom prst="rect">
            <a:avLst/>
          </a:prstGeom>
        </p:spPr>
      </p:pic>
    </p:spTree>
    <p:extLst>
      <p:ext uri="{BB962C8B-B14F-4D97-AF65-F5344CB8AC3E}">
        <p14:creationId xmlns:p14="http://schemas.microsoft.com/office/powerpoint/2010/main" val="361997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1+#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25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75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10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3" grpId="0" animBg="1"/>
      <p:bldP spid="15" grpId="0" animBg="1"/>
      <p:bldP spid="9"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BF5076-51AD-B24B-8DD2-E2AEF45FDBB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696BD5EC-5504-E743-9DA5-BA03075A1A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MX"/>
          </a:p>
        </p:txBody>
      </p:sp>
      <p:sp>
        <p:nvSpPr>
          <p:cNvPr id="4" name="Marcador de posición de fecha 3">
            <a:extLst>
              <a:ext uri="{FF2B5EF4-FFF2-40B4-BE49-F238E27FC236}">
                <a16:creationId xmlns:a16="http://schemas.microsoft.com/office/drawing/2014/main" id="{3DC855DC-35B8-2C44-9866-63ACCE97BB4C}"/>
              </a:ext>
            </a:extLst>
          </p:cNvPr>
          <p:cNvSpPr>
            <a:spLocks noGrp="1"/>
          </p:cNvSpPr>
          <p:nvPr>
            <p:ph type="dt" sz="half" idx="10"/>
          </p:nvPr>
        </p:nvSpPr>
        <p:spPr/>
        <p:txBody>
          <a:bodyPr/>
          <a:lstStyle/>
          <a:p>
            <a:fld id="{D443C126-A490-4346-B938-8026E9DFF2A4}" type="datetime1">
              <a:rPr lang="es-MX" smtClean="0"/>
              <a:t>25/05/2018</a:t>
            </a:fld>
            <a:endParaRPr lang="es-MX" dirty="0"/>
          </a:p>
        </p:txBody>
      </p:sp>
      <p:sp>
        <p:nvSpPr>
          <p:cNvPr id="5" name="Marcador de posición de pie de página 4">
            <a:extLst>
              <a:ext uri="{FF2B5EF4-FFF2-40B4-BE49-F238E27FC236}">
                <a16:creationId xmlns:a16="http://schemas.microsoft.com/office/drawing/2014/main" id="{2DD7A894-BBD7-BA42-9168-441B38A6E46A}"/>
              </a:ext>
            </a:extLst>
          </p:cNvPr>
          <p:cNvSpPr>
            <a:spLocks noGrp="1"/>
          </p:cNvSpPr>
          <p:nvPr>
            <p:ph type="ftr" sz="quarter" idx="11"/>
          </p:nvPr>
        </p:nvSpPr>
        <p:spPr/>
        <p:txBody>
          <a:bodyPr/>
          <a:lstStyle/>
          <a:p>
            <a:endParaRPr lang="es-MX" dirty="0"/>
          </a:p>
        </p:txBody>
      </p:sp>
      <p:sp>
        <p:nvSpPr>
          <p:cNvPr id="6" name="Marcador de posición de número de diapositiva 5">
            <a:extLst>
              <a:ext uri="{FF2B5EF4-FFF2-40B4-BE49-F238E27FC236}">
                <a16:creationId xmlns:a16="http://schemas.microsoft.com/office/drawing/2014/main" id="{32EB263E-07D1-4D43-A6FD-DA9C3B44AB62}"/>
              </a:ext>
            </a:extLst>
          </p:cNvPr>
          <p:cNvSpPr>
            <a:spLocks noGrp="1"/>
          </p:cNvSpPr>
          <p:nvPr>
            <p:ph type="sldNum" sz="quarter" idx="12"/>
          </p:nvPr>
        </p:nvSpPr>
        <p:spPr/>
        <p:txBody>
          <a:bodyPr/>
          <a:lstStyle/>
          <a:p>
            <a:fld id="{A34124A6-4F7D-E041-9162-4668CB6DAA0B}" type="slidenum">
              <a:rPr lang="es-MX" smtClean="0"/>
              <a:t>‹Nº›</a:t>
            </a:fld>
            <a:endParaRPr lang="es-MX" dirty="0"/>
          </a:p>
        </p:txBody>
      </p:sp>
    </p:spTree>
    <p:extLst>
      <p:ext uri="{BB962C8B-B14F-4D97-AF65-F5344CB8AC3E}">
        <p14:creationId xmlns:p14="http://schemas.microsoft.com/office/powerpoint/2010/main" val="1687788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E391B1-BE4B-1340-B7D6-CB4FC052BA04}"/>
              </a:ext>
            </a:extLst>
          </p:cNvPr>
          <p:cNvSpPr>
            <a:spLocks noGrp="1"/>
          </p:cNvSpPr>
          <p:nvPr>
            <p:ph type="title"/>
          </p:nvPr>
        </p:nvSpPr>
        <p:spPr/>
        <p:txBody>
          <a:bodyPr/>
          <a:lstStyle/>
          <a:p>
            <a:r>
              <a:rPr lang="es-ES" dirty="0"/>
              <a:t>Haga clic para modificar el estilo de título del patrón</a:t>
            </a:r>
            <a:endParaRPr lang="es-MX" dirty="0"/>
          </a:p>
        </p:txBody>
      </p:sp>
      <p:sp>
        <p:nvSpPr>
          <p:cNvPr id="3" name="Marcador de contenido 2">
            <a:extLst>
              <a:ext uri="{FF2B5EF4-FFF2-40B4-BE49-F238E27FC236}">
                <a16:creationId xmlns:a16="http://schemas.microsoft.com/office/drawing/2014/main" id="{F9138B4B-7500-0441-9884-77981902DA78}"/>
              </a:ext>
            </a:extLst>
          </p:cNvPr>
          <p:cNvSpPr>
            <a:spLocks noGrp="1"/>
          </p:cNvSpPr>
          <p:nvPr>
            <p:ph idx="1"/>
          </p:nvPr>
        </p:nvSpPr>
        <p:spPr/>
        <p:txBody>
          <a:bodyPr/>
          <a:lstStyle>
            <a:lvl1pPr>
              <a:defRPr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MX" dirty="0"/>
          </a:p>
        </p:txBody>
      </p:sp>
      <p:sp>
        <p:nvSpPr>
          <p:cNvPr id="4" name="Marcador de posición de fecha 3">
            <a:extLst>
              <a:ext uri="{FF2B5EF4-FFF2-40B4-BE49-F238E27FC236}">
                <a16:creationId xmlns:a16="http://schemas.microsoft.com/office/drawing/2014/main" id="{1293A5E8-9BCB-7C49-B4FF-2F15C31C811A}"/>
              </a:ext>
            </a:extLst>
          </p:cNvPr>
          <p:cNvSpPr>
            <a:spLocks noGrp="1"/>
          </p:cNvSpPr>
          <p:nvPr>
            <p:ph type="dt" sz="half" idx="10"/>
          </p:nvPr>
        </p:nvSpPr>
        <p:spPr/>
        <p:txBody>
          <a:bodyPr/>
          <a:lstStyle/>
          <a:p>
            <a:fld id="{D4CB86B1-208E-478B-9C32-5F8E9CC58035}" type="datetime1">
              <a:rPr lang="es-MX" smtClean="0"/>
              <a:t>25/05/2018</a:t>
            </a:fld>
            <a:endParaRPr lang="es-MX" dirty="0"/>
          </a:p>
        </p:txBody>
      </p:sp>
      <p:sp>
        <p:nvSpPr>
          <p:cNvPr id="5" name="Marcador de posición de pie de página 4">
            <a:extLst>
              <a:ext uri="{FF2B5EF4-FFF2-40B4-BE49-F238E27FC236}">
                <a16:creationId xmlns:a16="http://schemas.microsoft.com/office/drawing/2014/main" id="{DAA69AEF-D3A2-464C-99E1-A97203808A32}"/>
              </a:ext>
            </a:extLst>
          </p:cNvPr>
          <p:cNvSpPr>
            <a:spLocks noGrp="1"/>
          </p:cNvSpPr>
          <p:nvPr>
            <p:ph type="ftr" sz="quarter" idx="11"/>
          </p:nvPr>
        </p:nvSpPr>
        <p:spPr/>
        <p:txBody>
          <a:bodyPr/>
          <a:lstStyle/>
          <a:p>
            <a:endParaRPr lang="es-MX" dirty="0"/>
          </a:p>
        </p:txBody>
      </p:sp>
      <p:sp>
        <p:nvSpPr>
          <p:cNvPr id="6" name="Marcador de posición de número de diapositiva 5">
            <a:extLst>
              <a:ext uri="{FF2B5EF4-FFF2-40B4-BE49-F238E27FC236}">
                <a16:creationId xmlns:a16="http://schemas.microsoft.com/office/drawing/2014/main" id="{71A8A746-FBD4-3A4A-96A4-9660B72F3F4E}"/>
              </a:ext>
            </a:extLst>
          </p:cNvPr>
          <p:cNvSpPr>
            <a:spLocks noGrp="1"/>
          </p:cNvSpPr>
          <p:nvPr>
            <p:ph type="sldNum" sz="quarter" idx="12"/>
          </p:nvPr>
        </p:nvSpPr>
        <p:spPr/>
        <p:txBody>
          <a:bodyPr/>
          <a:lstStyle/>
          <a:p>
            <a:fld id="{A34124A6-4F7D-E041-9162-4668CB6DAA0B}" type="slidenum">
              <a:rPr lang="es-MX" smtClean="0"/>
              <a:t>‹Nº›</a:t>
            </a:fld>
            <a:endParaRPr lang="es-MX" dirty="0"/>
          </a:p>
        </p:txBody>
      </p:sp>
    </p:spTree>
    <p:extLst>
      <p:ext uri="{BB962C8B-B14F-4D97-AF65-F5344CB8AC3E}">
        <p14:creationId xmlns:p14="http://schemas.microsoft.com/office/powerpoint/2010/main" val="1883474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ítulo y Contenido con Líne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07385F-2BF3-4E40-9BAF-0DF0CBF791B3}"/>
              </a:ext>
            </a:extLst>
          </p:cNvPr>
          <p:cNvSpPr>
            <a:spLocks noGrp="1"/>
          </p:cNvSpPr>
          <p:nvPr>
            <p:ph type="title"/>
          </p:nvPr>
        </p:nvSpPr>
        <p:spPr/>
        <p:txBody>
          <a:bodyPr/>
          <a:lstStyle/>
          <a:p>
            <a:r>
              <a:rPr lang="es-ES" dirty="0"/>
              <a:t>Haga clic para modificar el estilo de título del patrón</a:t>
            </a:r>
            <a:endParaRPr lang="es-MX" dirty="0"/>
          </a:p>
        </p:txBody>
      </p:sp>
      <p:sp>
        <p:nvSpPr>
          <p:cNvPr id="3" name="Marcador de posición de fecha 2">
            <a:extLst>
              <a:ext uri="{FF2B5EF4-FFF2-40B4-BE49-F238E27FC236}">
                <a16:creationId xmlns:a16="http://schemas.microsoft.com/office/drawing/2014/main" id="{DECC242B-6C81-9647-A4CB-59433BEA4162}"/>
              </a:ext>
            </a:extLst>
          </p:cNvPr>
          <p:cNvSpPr>
            <a:spLocks noGrp="1"/>
          </p:cNvSpPr>
          <p:nvPr>
            <p:ph type="dt" sz="half" idx="10"/>
          </p:nvPr>
        </p:nvSpPr>
        <p:spPr/>
        <p:txBody>
          <a:bodyPr/>
          <a:lstStyle/>
          <a:p>
            <a:fld id="{1C5186BA-AAC0-4EA2-8D24-DA398FAFB267}" type="datetime1">
              <a:rPr lang="es-MX" smtClean="0"/>
              <a:t>25/05/2018</a:t>
            </a:fld>
            <a:endParaRPr lang="es-MX" dirty="0"/>
          </a:p>
        </p:txBody>
      </p:sp>
      <p:sp>
        <p:nvSpPr>
          <p:cNvPr id="4" name="Marcador de posición de pie de página 3">
            <a:extLst>
              <a:ext uri="{FF2B5EF4-FFF2-40B4-BE49-F238E27FC236}">
                <a16:creationId xmlns:a16="http://schemas.microsoft.com/office/drawing/2014/main" id="{FE667112-F911-6543-A737-7F2470595792}"/>
              </a:ext>
            </a:extLst>
          </p:cNvPr>
          <p:cNvSpPr>
            <a:spLocks noGrp="1"/>
          </p:cNvSpPr>
          <p:nvPr>
            <p:ph type="ftr" sz="quarter" idx="11"/>
          </p:nvPr>
        </p:nvSpPr>
        <p:spPr/>
        <p:txBody>
          <a:bodyPr/>
          <a:lstStyle/>
          <a:p>
            <a:endParaRPr lang="es-MX" dirty="0"/>
          </a:p>
        </p:txBody>
      </p:sp>
      <p:sp>
        <p:nvSpPr>
          <p:cNvPr id="5" name="Marcador de posición de número de diapositiva 4">
            <a:extLst>
              <a:ext uri="{FF2B5EF4-FFF2-40B4-BE49-F238E27FC236}">
                <a16:creationId xmlns:a16="http://schemas.microsoft.com/office/drawing/2014/main" id="{BC2C83C9-9719-1341-9740-AC1F17EFA9FF}"/>
              </a:ext>
            </a:extLst>
          </p:cNvPr>
          <p:cNvSpPr>
            <a:spLocks noGrp="1"/>
          </p:cNvSpPr>
          <p:nvPr>
            <p:ph type="sldNum" sz="quarter" idx="12"/>
          </p:nvPr>
        </p:nvSpPr>
        <p:spPr/>
        <p:txBody>
          <a:bodyPr/>
          <a:lstStyle/>
          <a:p>
            <a:fld id="{A34124A6-4F7D-E041-9162-4668CB6DAA0B}" type="slidenum">
              <a:rPr lang="es-MX" smtClean="0"/>
              <a:pPr/>
              <a:t>‹Nº›</a:t>
            </a:fld>
            <a:endParaRPr lang="es-MX" dirty="0"/>
          </a:p>
        </p:txBody>
      </p:sp>
      <p:sp>
        <p:nvSpPr>
          <p:cNvPr id="7" name="Marcador de contenido 6">
            <a:extLst>
              <a:ext uri="{FF2B5EF4-FFF2-40B4-BE49-F238E27FC236}">
                <a16:creationId xmlns:a16="http://schemas.microsoft.com/office/drawing/2014/main" id="{0248974D-9ADD-0D44-9E05-89ACBD07BF9F}"/>
              </a:ext>
            </a:extLst>
          </p:cNvPr>
          <p:cNvSpPr>
            <a:spLocks noGrp="1"/>
          </p:cNvSpPr>
          <p:nvPr>
            <p:ph sz="quarter" idx="13"/>
          </p:nvPr>
        </p:nvSpPr>
        <p:spPr>
          <a:xfrm>
            <a:off x="838200" y="1820863"/>
            <a:ext cx="10515600" cy="4244975"/>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cxnSp>
        <p:nvCxnSpPr>
          <p:cNvPr id="9" name="Conector recto 8">
            <a:extLst>
              <a:ext uri="{FF2B5EF4-FFF2-40B4-BE49-F238E27FC236}">
                <a16:creationId xmlns:a16="http://schemas.microsoft.com/office/drawing/2014/main" id="{ED280624-0122-D642-AA1E-2F0F52F0F1B3}"/>
              </a:ext>
            </a:extLst>
          </p:cNvPr>
          <p:cNvCxnSpPr>
            <a:cxnSpLocks/>
          </p:cNvCxnSpPr>
          <p:nvPr userDrawn="1"/>
        </p:nvCxnSpPr>
        <p:spPr>
          <a:xfrm>
            <a:off x="823332" y="1754459"/>
            <a:ext cx="1054533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6866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5439E1-2DE9-5D46-B855-52BAEF4692B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posición de texto 2">
            <a:extLst>
              <a:ext uri="{FF2B5EF4-FFF2-40B4-BE49-F238E27FC236}">
                <a16:creationId xmlns:a16="http://schemas.microsoft.com/office/drawing/2014/main" id="{2B80182D-E2DC-AE4B-A67A-4E4C27C854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posición de fecha 3">
            <a:extLst>
              <a:ext uri="{FF2B5EF4-FFF2-40B4-BE49-F238E27FC236}">
                <a16:creationId xmlns:a16="http://schemas.microsoft.com/office/drawing/2014/main" id="{7B9810F4-8575-F74A-B8FD-282B58C5A3B2}"/>
              </a:ext>
            </a:extLst>
          </p:cNvPr>
          <p:cNvSpPr>
            <a:spLocks noGrp="1"/>
          </p:cNvSpPr>
          <p:nvPr>
            <p:ph type="dt" sz="half" idx="10"/>
          </p:nvPr>
        </p:nvSpPr>
        <p:spPr/>
        <p:txBody>
          <a:bodyPr/>
          <a:lstStyle/>
          <a:p>
            <a:fld id="{D2B830C1-F58C-4630-84F9-AB3BDE5DA7E4}" type="datetime1">
              <a:rPr lang="es-MX" smtClean="0"/>
              <a:t>25/05/2018</a:t>
            </a:fld>
            <a:endParaRPr lang="es-MX" dirty="0"/>
          </a:p>
        </p:txBody>
      </p:sp>
      <p:sp>
        <p:nvSpPr>
          <p:cNvPr id="5" name="Marcador de posición de pie de página 4">
            <a:extLst>
              <a:ext uri="{FF2B5EF4-FFF2-40B4-BE49-F238E27FC236}">
                <a16:creationId xmlns:a16="http://schemas.microsoft.com/office/drawing/2014/main" id="{DD3D9C71-E856-F04A-94ED-4D3989953398}"/>
              </a:ext>
            </a:extLst>
          </p:cNvPr>
          <p:cNvSpPr>
            <a:spLocks noGrp="1"/>
          </p:cNvSpPr>
          <p:nvPr>
            <p:ph type="ftr" sz="quarter" idx="11"/>
          </p:nvPr>
        </p:nvSpPr>
        <p:spPr/>
        <p:txBody>
          <a:bodyPr/>
          <a:lstStyle/>
          <a:p>
            <a:endParaRPr lang="es-MX" dirty="0"/>
          </a:p>
        </p:txBody>
      </p:sp>
      <p:sp>
        <p:nvSpPr>
          <p:cNvPr id="6" name="Marcador de posición de número de diapositiva 5">
            <a:extLst>
              <a:ext uri="{FF2B5EF4-FFF2-40B4-BE49-F238E27FC236}">
                <a16:creationId xmlns:a16="http://schemas.microsoft.com/office/drawing/2014/main" id="{44E9BA0C-9DA7-CC41-BDCE-F4594F352B06}"/>
              </a:ext>
            </a:extLst>
          </p:cNvPr>
          <p:cNvSpPr>
            <a:spLocks noGrp="1"/>
          </p:cNvSpPr>
          <p:nvPr>
            <p:ph type="sldNum" sz="quarter" idx="12"/>
          </p:nvPr>
        </p:nvSpPr>
        <p:spPr/>
        <p:txBody>
          <a:bodyPr/>
          <a:lstStyle/>
          <a:p>
            <a:fld id="{A34124A6-4F7D-E041-9162-4668CB6DAA0B}" type="slidenum">
              <a:rPr lang="es-MX" smtClean="0"/>
              <a:t>‹Nº›</a:t>
            </a:fld>
            <a:endParaRPr lang="es-MX" dirty="0"/>
          </a:p>
        </p:txBody>
      </p:sp>
    </p:spTree>
    <p:extLst>
      <p:ext uri="{BB962C8B-B14F-4D97-AF65-F5344CB8AC3E}">
        <p14:creationId xmlns:p14="http://schemas.microsoft.com/office/powerpoint/2010/main" val="1973356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os contenid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2AAB7C-07E4-4F4A-B5DA-2C1AAEA9E8DA}"/>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68B0BB6C-1AD0-974A-90D2-A9CE06B139B8}"/>
              </a:ext>
            </a:extLst>
          </p:cNvPr>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E3C4907E-97CA-8145-89D5-7AB926CCCB33}"/>
              </a:ext>
            </a:extLst>
          </p:cNvPr>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posición de fecha 4">
            <a:extLst>
              <a:ext uri="{FF2B5EF4-FFF2-40B4-BE49-F238E27FC236}">
                <a16:creationId xmlns:a16="http://schemas.microsoft.com/office/drawing/2014/main" id="{B3827630-F7E9-DB44-9679-AF88FA7C60D3}"/>
              </a:ext>
            </a:extLst>
          </p:cNvPr>
          <p:cNvSpPr>
            <a:spLocks noGrp="1"/>
          </p:cNvSpPr>
          <p:nvPr>
            <p:ph type="dt" sz="half" idx="10"/>
          </p:nvPr>
        </p:nvSpPr>
        <p:spPr/>
        <p:txBody>
          <a:bodyPr/>
          <a:lstStyle/>
          <a:p>
            <a:fld id="{75F943D9-A6E4-4A38-B750-F8D32D7F6944}" type="datetime1">
              <a:rPr lang="es-MX" smtClean="0"/>
              <a:t>25/05/2018</a:t>
            </a:fld>
            <a:endParaRPr lang="es-MX" dirty="0"/>
          </a:p>
        </p:txBody>
      </p:sp>
      <p:sp>
        <p:nvSpPr>
          <p:cNvPr id="6" name="Marcador de posición de pie de página 5">
            <a:extLst>
              <a:ext uri="{FF2B5EF4-FFF2-40B4-BE49-F238E27FC236}">
                <a16:creationId xmlns:a16="http://schemas.microsoft.com/office/drawing/2014/main" id="{72D3BD63-96AB-224A-B396-6765DBD9437A}"/>
              </a:ext>
            </a:extLst>
          </p:cNvPr>
          <p:cNvSpPr>
            <a:spLocks noGrp="1"/>
          </p:cNvSpPr>
          <p:nvPr>
            <p:ph type="ftr" sz="quarter" idx="11"/>
          </p:nvPr>
        </p:nvSpPr>
        <p:spPr/>
        <p:txBody>
          <a:bodyPr/>
          <a:lstStyle/>
          <a:p>
            <a:endParaRPr lang="es-MX" dirty="0"/>
          </a:p>
        </p:txBody>
      </p:sp>
      <p:sp>
        <p:nvSpPr>
          <p:cNvPr id="7" name="Marcador de posición de número de diapositiva 6">
            <a:extLst>
              <a:ext uri="{FF2B5EF4-FFF2-40B4-BE49-F238E27FC236}">
                <a16:creationId xmlns:a16="http://schemas.microsoft.com/office/drawing/2014/main" id="{5078C5CE-5B06-9A4D-8415-F5BED50956EF}"/>
              </a:ext>
            </a:extLst>
          </p:cNvPr>
          <p:cNvSpPr>
            <a:spLocks noGrp="1"/>
          </p:cNvSpPr>
          <p:nvPr>
            <p:ph type="sldNum" sz="quarter" idx="12"/>
          </p:nvPr>
        </p:nvSpPr>
        <p:spPr/>
        <p:txBody>
          <a:bodyPr/>
          <a:lstStyle/>
          <a:p>
            <a:fld id="{A34124A6-4F7D-E041-9162-4668CB6DAA0B}" type="slidenum">
              <a:rPr lang="es-MX" smtClean="0"/>
              <a:t>‹Nº›</a:t>
            </a:fld>
            <a:endParaRPr lang="es-MX" dirty="0"/>
          </a:p>
        </p:txBody>
      </p:sp>
    </p:spTree>
    <p:extLst>
      <p:ext uri="{BB962C8B-B14F-4D97-AF65-F5344CB8AC3E}">
        <p14:creationId xmlns:p14="http://schemas.microsoft.com/office/powerpoint/2010/main" val="1211988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título 1">
            <a:extLst>
              <a:ext uri="{FF2B5EF4-FFF2-40B4-BE49-F238E27FC236}">
                <a16:creationId xmlns:a16="http://schemas.microsoft.com/office/drawing/2014/main" id="{E07A0967-AB52-5843-8375-53B3085C2B41}"/>
              </a:ext>
            </a:extLst>
          </p:cNvPr>
          <p:cNvSpPr>
            <a:spLocks noGrp="1"/>
          </p:cNvSpPr>
          <p:nvPr>
            <p:ph type="title"/>
          </p:nvPr>
        </p:nvSpPr>
        <p:spPr>
          <a:xfrm>
            <a:off x="838200" y="129209"/>
            <a:ext cx="10515600" cy="1561479"/>
          </a:xfrm>
          <a:prstGeom prst="rect">
            <a:avLst/>
          </a:prstGeom>
        </p:spPr>
        <p:txBody>
          <a:bodyPr vert="horz" lIns="91440" tIns="45720" rIns="91440" bIns="45720" rtlCol="0" anchor="ctr">
            <a:noAutofit/>
          </a:bodyPr>
          <a:lstStyle/>
          <a:p>
            <a:r>
              <a:rPr lang="es-ES" dirty="0"/>
              <a:t>Haga clic para modificar el estilo de título del patrón</a:t>
            </a:r>
            <a:endParaRPr lang="es-MX" dirty="0"/>
          </a:p>
        </p:txBody>
      </p:sp>
      <p:sp>
        <p:nvSpPr>
          <p:cNvPr id="3" name="Marcador de posición de texto 2">
            <a:extLst>
              <a:ext uri="{FF2B5EF4-FFF2-40B4-BE49-F238E27FC236}">
                <a16:creationId xmlns:a16="http://schemas.microsoft.com/office/drawing/2014/main" id="{E5A2E47B-5656-E841-A92A-D83A23A9DD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MX" dirty="0"/>
          </a:p>
        </p:txBody>
      </p:sp>
      <p:sp>
        <p:nvSpPr>
          <p:cNvPr id="4" name="Marcador de posición de fecha 3">
            <a:extLst>
              <a:ext uri="{FF2B5EF4-FFF2-40B4-BE49-F238E27FC236}">
                <a16:creationId xmlns:a16="http://schemas.microsoft.com/office/drawing/2014/main" id="{BD023959-2EB0-BB4E-A8A2-A4421B006B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E13123-C603-4F06-BEA3-E8AC6964255E}" type="datetime1">
              <a:rPr lang="es-MX" smtClean="0"/>
              <a:t>25/05/2018</a:t>
            </a:fld>
            <a:endParaRPr lang="es-MX" dirty="0"/>
          </a:p>
        </p:txBody>
      </p:sp>
      <p:sp>
        <p:nvSpPr>
          <p:cNvPr id="5" name="Marcador de posición de pie de página 4">
            <a:extLst>
              <a:ext uri="{FF2B5EF4-FFF2-40B4-BE49-F238E27FC236}">
                <a16:creationId xmlns:a16="http://schemas.microsoft.com/office/drawing/2014/main" id="{3E28AC2E-5318-4041-BB9E-BE30DFAF21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7" name="Parallelogram 34">
            <a:extLst>
              <a:ext uri="{FF2B5EF4-FFF2-40B4-BE49-F238E27FC236}">
                <a16:creationId xmlns:a16="http://schemas.microsoft.com/office/drawing/2014/main" id="{9AD939F4-73D2-D54E-AC5D-D83F75AD23DB}"/>
              </a:ext>
            </a:extLst>
          </p:cNvPr>
          <p:cNvSpPr/>
          <p:nvPr userDrawn="1"/>
        </p:nvSpPr>
        <p:spPr>
          <a:xfrm>
            <a:off x="72362" y="0"/>
            <a:ext cx="1316071" cy="732662"/>
          </a:xfrm>
          <a:custGeom>
            <a:avLst/>
            <a:gdLst>
              <a:gd name="connsiteX0" fmla="*/ 0 w 1142960"/>
              <a:gd name="connsiteY0" fmla="*/ 663436 h 663436"/>
              <a:gd name="connsiteX1" fmla="*/ 664285 w 1142960"/>
              <a:gd name="connsiteY1" fmla="*/ 0 h 663436"/>
              <a:gd name="connsiteX2" fmla="*/ 1142960 w 1142960"/>
              <a:gd name="connsiteY2" fmla="*/ 0 h 663436"/>
              <a:gd name="connsiteX3" fmla="*/ 478675 w 1142960"/>
              <a:gd name="connsiteY3" fmla="*/ 663436 h 663436"/>
              <a:gd name="connsiteX4" fmla="*/ 0 w 1142960"/>
              <a:gd name="connsiteY4" fmla="*/ 663436 h 663436"/>
              <a:gd name="connsiteX0" fmla="*/ 0 w 1184260"/>
              <a:gd name="connsiteY0" fmla="*/ 663436 h 663436"/>
              <a:gd name="connsiteX1" fmla="*/ 705585 w 1184260"/>
              <a:gd name="connsiteY1" fmla="*/ 0 h 663436"/>
              <a:gd name="connsiteX2" fmla="*/ 1184260 w 1184260"/>
              <a:gd name="connsiteY2" fmla="*/ 0 h 663436"/>
              <a:gd name="connsiteX3" fmla="*/ 519975 w 1184260"/>
              <a:gd name="connsiteY3" fmla="*/ 663436 h 663436"/>
              <a:gd name="connsiteX4" fmla="*/ 0 w 1184260"/>
              <a:gd name="connsiteY4" fmla="*/ 663436 h 663436"/>
              <a:gd name="connsiteX0" fmla="*/ 0 w 1054063"/>
              <a:gd name="connsiteY0" fmla="*/ 669637 h 669637"/>
              <a:gd name="connsiteX1" fmla="*/ 575388 w 1054063"/>
              <a:gd name="connsiteY1" fmla="*/ 0 h 669637"/>
              <a:gd name="connsiteX2" fmla="*/ 1054063 w 1054063"/>
              <a:gd name="connsiteY2" fmla="*/ 0 h 669637"/>
              <a:gd name="connsiteX3" fmla="*/ 389778 w 1054063"/>
              <a:gd name="connsiteY3" fmla="*/ 663436 h 669637"/>
              <a:gd name="connsiteX4" fmla="*/ 0 w 1054063"/>
              <a:gd name="connsiteY4" fmla="*/ 669637 h 669637"/>
              <a:gd name="connsiteX0" fmla="*/ 0 w 1202860"/>
              <a:gd name="connsiteY0" fmla="*/ 669637 h 669637"/>
              <a:gd name="connsiteX1" fmla="*/ 724185 w 1202860"/>
              <a:gd name="connsiteY1" fmla="*/ 0 h 669637"/>
              <a:gd name="connsiteX2" fmla="*/ 1202860 w 1202860"/>
              <a:gd name="connsiteY2" fmla="*/ 0 h 669637"/>
              <a:gd name="connsiteX3" fmla="*/ 538575 w 1202860"/>
              <a:gd name="connsiteY3" fmla="*/ 663436 h 669637"/>
              <a:gd name="connsiteX4" fmla="*/ 0 w 1202860"/>
              <a:gd name="connsiteY4" fmla="*/ 669637 h 669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2860" h="669637">
                <a:moveTo>
                  <a:pt x="0" y="669637"/>
                </a:moveTo>
                <a:lnTo>
                  <a:pt x="724185" y="0"/>
                </a:lnTo>
                <a:lnTo>
                  <a:pt x="1202860" y="0"/>
                </a:lnTo>
                <a:lnTo>
                  <a:pt x="538575" y="663436"/>
                </a:lnTo>
                <a:lnTo>
                  <a:pt x="0" y="66963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dirty="0"/>
          </a:p>
        </p:txBody>
      </p:sp>
      <p:sp>
        <p:nvSpPr>
          <p:cNvPr id="9" name="Right Triangle 101">
            <a:extLst>
              <a:ext uri="{FF2B5EF4-FFF2-40B4-BE49-F238E27FC236}">
                <a16:creationId xmlns:a16="http://schemas.microsoft.com/office/drawing/2014/main" id="{660A1469-B1BE-4E43-95A5-A323A249D4B9}"/>
              </a:ext>
            </a:extLst>
          </p:cNvPr>
          <p:cNvSpPr/>
          <p:nvPr userDrawn="1"/>
        </p:nvSpPr>
        <p:spPr>
          <a:xfrm rot="10800000" flipH="1">
            <a:off x="0" y="-1"/>
            <a:ext cx="1012419" cy="963607"/>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Parallelogram 34">
            <a:extLst>
              <a:ext uri="{FF2B5EF4-FFF2-40B4-BE49-F238E27FC236}">
                <a16:creationId xmlns:a16="http://schemas.microsoft.com/office/drawing/2014/main" id="{8A969E13-07EE-894C-A13D-F78C8AA99754}"/>
              </a:ext>
            </a:extLst>
          </p:cNvPr>
          <p:cNvSpPr/>
          <p:nvPr userDrawn="1"/>
        </p:nvSpPr>
        <p:spPr>
          <a:xfrm>
            <a:off x="10788518" y="6098202"/>
            <a:ext cx="1302503" cy="759798"/>
          </a:xfrm>
          <a:custGeom>
            <a:avLst/>
            <a:gdLst>
              <a:gd name="connsiteX0" fmla="*/ 0 w 1142960"/>
              <a:gd name="connsiteY0" fmla="*/ 663436 h 663436"/>
              <a:gd name="connsiteX1" fmla="*/ 664285 w 1142960"/>
              <a:gd name="connsiteY1" fmla="*/ 0 h 663436"/>
              <a:gd name="connsiteX2" fmla="*/ 1142960 w 1142960"/>
              <a:gd name="connsiteY2" fmla="*/ 0 h 663436"/>
              <a:gd name="connsiteX3" fmla="*/ 478675 w 1142960"/>
              <a:gd name="connsiteY3" fmla="*/ 663436 h 663436"/>
              <a:gd name="connsiteX4" fmla="*/ 0 w 1142960"/>
              <a:gd name="connsiteY4" fmla="*/ 663436 h 663436"/>
              <a:gd name="connsiteX0" fmla="*/ 0 w 1184260"/>
              <a:gd name="connsiteY0" fmla="*/ 663436 h 663436"/>
              <a:gd name="connsiteX1" fmla="*/ 705585 w 1184260"/>
              <a:gd name="connsiteY1" fmla="*/ 0 h 663436"/>
              <a:gd name="connsiteX2" fmla="*/ 1184260 w 1184260"/>
              <a:gd name="connsiteY2" fmla="*/ 0 h 663436"/>
              <a:gd name="connsiteX3" fmla="*/ 519975 w 1184260"/>
              <a:gd name="connsiteY3" fmla="*/ 663436 h 663436"/>
              <a:gd name="connsiteX4" fmla="*/ 0 w 1184260"/>
              <a:gd name="connsiteY4" fmla="*/ 663436 h 663436"/>
              <a:gd name="connsiteX0" fmla="*/ 0 w 1054063"/>
              <a:gd name="connsiteY0" fmla="*/ 669637 h 669637"/>
              <a:gd name="connsiteX1" fmla="*/ 575388 w 1054063"/>
              <a:gd name="connsiteY1" fmla="*/ 0 h 669637"/>
              <a:gd name="connsiteX2" fmla="*/ 1054063 w 1054063"/>
              <a:gd name="connsiteY2" fmla="*/ 0 h 669637"/>
              <a:gd name="connsiteX3" fmla="*/ 389778 w 1054063"/>
              <a:gd name="connsiteY3" fmla="*/ 663436 h 669637"/>
              <a:gd name="connsiteX4" fmla="*/ 0 w 1054063"/>
              <a:gd name="connsiteY4" fmla="*/ 669637 h 669637"/>
              <a:gd name="connsiteX0" fmla="*/ 0 w 1202860"/>
              <a:gd name="connsiteY0" fmla="*/ 669637 h 669637"/>
              <a:gd name="connsiteX1" fmla="*/ 724185 w 1202860"/>
              <a:gd name="connsiteY1" fmla="*/ 0 h 669637"/>
              <a:gd name="connsiteX2" fmla="*/ 1202860 w 1202860"/>
              <a:gd name="connsiteY2" fmla="*/ 0 h 669637"/>
              <a:gd name="connsiteX3" fmla="*/ 538575 w 1202860"/>
              <a:gd name="connsiteY3" fmla="*/ 663436 h 669637"/>
              <a:gd name="connsiteX4" fmla="*/ 0 w 1202860"/>
              <a:gd name="connsiteY4" fmla="*/ 669637 h 669637"/>
              <a:gd name="connsiteX0" fmla="*/ 0 w 1202860"/>
              <a:gd name="connsiteY0" fmla="*/ 669637 h 675836"/>
              <a:gd name="connsiteX1" fmla="*/ 724185 w 1202860"/>
              <a:gd name="connsiteY1" fmla="*/ 0 h 675836"/>
              <a:gd name="connsiteX2" fmla="*/ 1202860 w 1202860"/>
              <a:gd name="connsiteY2" fmla="*/ 0 h 675836"/>
              <a:gd name="connsiteX3" fmla="*/ 526175 w 1202860"/>
              <a:gd name="connsiteY3" fmla="*/ 675836 h 675836"/>
              <a:gd name="connsiteX4" fmla="*/ 0 w 1202860"/>
              <a:gd name="connsiteY4" fmla="*/ 669637 h 675836"/>
              <a:gd name="connsiteX0" fmla="*/ 0 w 1202860"/>
              <a:gd name="connsiteY0" fmla="*/ 682038 h 682038"/>
              <a:gd name="connsiteX1" fmla="*/ 724185 w 1202860"/>
              <a:gd name="connsiteY1" fmla="*/ 0 h 682038"/>
              <a:gd name="connsiteX2" fmla="*/ 1202860 w 1202860"/>
              <a:gd name="connsiteY2" fmla="*/ 0 h 682038"/>
              <a:gd name="connsiteX3" fmla="*/ 526175 w 1202860"/>
              <a:gd name="connsiteY3" fmla="*/ 675836 h 682038"/>
              <a:gd name="connsiteX4" fmla="*/ 0 w 1202860"/>
              <a:gd name="connsiteY4" fmla="*/ 682038 h 682038"/>
              <a:gd name="connsiteX0" fmla="*/ 0 w 1202860"/>
              <a:gd name="connsiteY0" fmla="*/ 682038 h 682038"/>
              <a:gd name="connsiteX1" fmla="*/ 724185 w 1202860"/>
              <a:gd name="connsiteY1" fmla="*/ 0 h 682038"/>
              <a:gd name="connsiteX2" fmla="*/ 1202860 w 1202860"/>
              <a:gd name="connsiteY2" fmla="*/ 0 h 682038"/>
              <a:gd name="connsiteX3" fmla="*/ 526175 w 1202860"/>
              <a:gd name="connsiteY3" fmla="*/ 675836 h 682038"/>
              <a:gd name="connsiteX4" fmla="*/ 0 w 1202860"/>
              <a:gd name="connsiteY4" fmla="*/ 682038 h 682038"/>
              <a:gd name="connsiteX0" fmla="*/ 1 w 1078864"/>
              <a:gd name="connsiteY0" fmla="*/ 682038 h 682038"/>
              <a:gd name="connsiteX1" fmla="*/ 600189 w 1078864"/>
              <a:gd name="connsiteY1" fmla="*/ 0 h 682038"/>
              <a:gd name="connsiteX2" fmla="*/ 1078864 w 1078864"/>
              <a:gd name="connsiteY2" fmla="*/ 0 h 682038"/>
              <a:gd name="connsiteX3" fmla="*/ 402179 w 1078864"/>
              <a:gd name="connsiteY3" fmla="*/ 675836 h 682038"/>
              <a:gd name="connsiteX4" fmla="*/ 1 w 1078864"/>
              <a:gd name="connsiteY4" fmla="*/ 682038 h 682038"/>
              <a:gd name="connsiteX0" fmla="*/ 0 w 1178060"/>
              <a:gd name="connsiteY0" fmla="*/ 694439 h 694439"/>
              <a:gd name="connsiteX1" fmla="*/ 699385 w 1178060"/>
              <a:gd name="connsiteY1" fmla="*/ 0 h 694439"/>
              <a:gd name="connsiteX2" fmla="*/ 1178060 w 1178060"/>
              <a:gd name="connsiteY2" fmla="*/ 0 h 694439"/>
              <a:gd name="connsiteX3" fmla="*/ 501375 w 1178060"/>
              <a:gd name="connsiteY3" fmla="*/ 675836 h 694439"/>
              <a:gd name="connsiteX4" fmla="*/ 0 w 1178060"/>
              <a:gd name="connsiteY4" fmla="*/ 694439 h 694439"/>
              <a:gd name="connsiteX0" fmla="*/ 0 w 1178060"/>
              <a:gd name="connsiteY0" fmla="*/ 694439 h 694439"/>
              <a:gd name="connsiteX1" fmla="*/ 748985 w 1178060"/>
              <a:gd name="connsiteY1" fmla="*/ 0 h 694439"/>
              <a:gd name="connsiteX2" fmla="*/ 1178060 w 1178060"/>
              <a:gd name="connsiteY2" fmla="*/ 0 h 694439"/>
              <a:gd name="connsiteX3" fmla="*/ 501375 w 1178060"/>
              <a:gd name="connsiteY3" fmla="*/ 675836 h 694439"/>
              <a:gd name="connsiteX4" fmla="*/ 0 w 1178060"/>
              <a:gd name="connsiteY4" fmla="*/ 694439 h 694439"/>
              <a:gd name="connsiteX0" fmla="*/ 0 w 1178060"/>
              <a:gd name="connsiteY0" fmla="*/ 694439 h 694439"/>
              <a:gd name="connsiteX1" fmla="*/ 717984 w 1178060"/>
              <a:gd name="connsiteY1" fmla="*/ 0 h 694439"/>
              <a:gd name="connsiteX2" fmla="*/ 1178060 w 1178060"/>
              <a:gd name="connsiteY2" fmla="*/ 0 h 694439"/>
              <a:gd name="connsiteX3" fmla="*/ 501375 w 1178060"/>
              <a:gd name="connsiteY3" fmla="*/ 675836 h 694439"/>
              <a:gd name="connsiteX4" fmla="*/ 0 w 1178060"/>
              <a:gd name="connsiteY4" fmla="*/ 694439 h 694439"/>
              <a:gd name="connsiteX0" fmla="*/ 0 w 1178060"/>
              <a:gd name="connsiteY0" fmla="*/ 694439 h 694439"/>
              <a:gd name="connsiteX1" fmla="*/ 717984 w 1178060"/>
              <a:gd name="connsiteY1" fmla="*/ 0 h 694439"/>
              <a:gd name="connsiteX2" fmla="*/ 1178060 w 1178060"/>
              <a:gd name="connsiteY2" fmla="*/ 0 h 694439"/>
              <a:gd name="connsiteX3" fmla="*/ 457976 w 1178060"/>
              <a:gd name="connsiteY3" fmla="*/ 694437 h 694439"/>
              <a:gd name="connsiteX4" fmla="*/ 0 w 1178060"/>
              <a:gd name="connsiteY4" fmla="*/ 694439 h 694439"/>
              <a:gd name="connsiteX0" fmla="*/ 0 w 1190459"/>
              <a:gd name="connsiteY0" fmla="*/ 694439 h 694439"/>
              <a:gd name="connsiteX1" fmla="*/ 717984 w 1190459"/>
              <a:gd name="connsiteY1" fmla="*/ 0 h 694439"/>
              <a:gd name="connsiteX2" fmla="*/ 1190459 w 1190459"/>
              <a:gd name="connsiteY2" fmla="*/ 0 h 694439"/>
              <a:gd name="connsiteX3" fmla="*/ 457976 w 1190459"/>
              <a:gd name="connsiteY3" fmla="*/ 694437 h 694439"/>
              <a:gd name="connsiteX4" fmla="*/ 0 w 1190459"/>
              <a:gd name="connsiteY4" fmla="*/ 694439 h 694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459" h="694439">
                <a:moveTo>
                  <a:pt x="0" y="694439"/>
                </a:moveTo>
                <a:cubicBezTo>
                  <a:pt x="-400" y="677904"/>
                  <a:pt x="476589" y="227346"/>
                  <a:pt x="717984" y="0"/>
                </a:cubicBezTo>
                <a:lnTo>
                  <a:pt x="1190459" y="0"/>
                </a:lnTo>
                <a:lnTo>
                  <a:pt x="457976" y="694437"/>
                </a:lnTo>
                <a:lnTo>
                  <a:pt x="0" y="6944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dirty="0"/>
          </a:p>
        </p:txBody>
      </p:sp>
      <p:pic>
        <p:nvPicPr>
          <p:cNvPr id="11" name="Imagen 10" descr="LOGOTIPO-FIRA.png">
            <a:extLst>
              <a:ext uri="{FF2B5EF4-FFF2-40B4-BE49-F238E27FC236}">
                <a16:creationId xmlns:a16="http://schemas.microsoft.com/office/drawing/2014/main" id="{4FD99E42-1936-1243-9E1E-37831CDA9F58}"/>
              </a:ext>
            </a:extLst>
          </p:cNvPr>
          <p:cNvPicPr>
            <a:picLocks noChangeAspect="1"/>
          </p:cNvPicPr>
          <p:nvPr userDrawn="1"/>
        </p:nvPicPr>
        <p:blipFill>
          <a:blip r:embed="rId21" cstate="hqprint">
            <a:extLst>
              <a:ext uri="{28A0092B-C50C-407E-A947-70E740481C1C}">
                <a14:useLocalDpi xmlns:a14="http://schemas.microsoft.com/office/drawing/2010/main" val="0"/>
              </a:ext>
            </a:extLst>
          </a:blip>
          <a:stretch>
            <a:fillRect/>
          </a:stretch>
        </p:blipFill>
        <p:spPr>
          <a:xfrm>
            <a:off x="9101102" y="6176963"/>
            <a:ext cx="2078479" cy="609747"/>
          </a:xfrm>
          <a:prstGeom prst="rect">
            <a:avLst/>
          </a:prstGeom>
        </p:spPr>
      </p:pic>
      <p:sp>
        <p:nvSpPr>
          <p:cNvPr id="8" name="Right Triangle 101">
            <a:extLst>
              <a:ext uri="{FF2B5EF4-FFF2-40B4-BE49-F238E27FC236}">
                <a16:creationId xmlns:a16="http://schemas.microsoft.com/office/drawing/2014/main" id="{DA247181-176B-8244-A5F1-5F03A19BAE68}"/>
              </a:ext>
            </a:extLst>
          </p:cNvPr>
          <p:cNvSpPr/>
          <p:nvPr userDrawn="1"/>
        </p:nvSpPr>
        <p:spPr>
          <a:xfrm flipH="1">
            <a:off x="11179581" y="5894393"/>
            <a:ext cx="1012419" cy="963607"/>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6" name="Marcador de posición de número de diapositiva 5">
            <a:extLst>
              <a:ext uri="{FF2B5EF4-FFF2-40B4-BE49-F238E27FC236}">
                <a16:creationId xmlns:a16="http://schemas.microsoft.com/office/drawing/2014/main" id="{FA37273E-FD09-3149-8E87-6FA59479EDA3}"/>
              </a:ext>
            </a:extLst>
          </p:cNvPr>
          <p:cNvSpPr>
            <a:spLocks noGrp="1"/>
          </p:cNvSpPr>
          <p:nvPr>
            <p:ph type="sldNum" sz="quarter" idx="4"/>
          </p:nvPr>
        </p:nvSpPr>
        <p:spPr>
          <a:xfrm>
            <a:off x="9364030" y="6421585"/>
            <a:ext cx="2743200" cy="365125"/>
          </a:xfrm>
          <a:prstGeom prst="rect">
            <a:avLst/>
          </a:prstGeom>
        </p:spPr>
        <p:txBody>
          <a:bodyPr vert="horz" lIns="91440" tIns="45720" rIns="91440" bIns="45720" rtlCol="0" anchor="ctr"/>
          <a:lstStyle>
            <a:lvl1pPr algn="r">
              <a:defRPr sz="1200">
                <a:solidFill>
                  <a:schemeClr val="bg1"/>
                </a:solidFill>
              </a:defRPr>
            </a:lvl1pPr>
          </a:lstStyle>
          <a:p>
            <a:fld id="{A34124A6-4F7D-E041-9162-4668CB6DAA0B}" type="slidenum">
              <a:rPr lang="es-MX" smtClean="0"/>
              <a:pPr/>
              <a:t>‹Nº›</a:t>
            </a:fld>
            <a:endParaRPr lang="es-MX" dirty="0"/>
          </a:p>
        </p:txBody>
      </p:sp>
    </p:spTree>
    <p:extLst>
      <p:ext uri="{BB962C8B-B14F-4D97-AF65-F5344CB8AC3E}">
        <p14:creationId xmlns:p14="http://schemas.microsoft.com/office/powerpoint/2010/main" val="3675408640"/>
      </p:ext>
    </p:extLst>
  </p:cSld>
  <p:clrMap bg1="lt1" tx1="dk1" bg2="lt2" tx2="dk2" accent1="accent1" accent2="accent2" accent3="accent3" accent4="accent4" accent5="accent5" accent6="accent6" hlink="hlink" folHlink="folHlink"/>
  <p:sldLayoutIdLst>
    <p:sldLayoutId id="2147483665" r:id="rId1"/>
    <p:sldLayoutId id="2147483661" r:id="rId2"/>
    <p:sldLayoutId id="2147483662" r:id="rId3"/>
    <p:sldLayoutId id="2147483660" r:id="rId4"/>
    <p:sldLayoutId id="2147483649" r:id="rId5"/>
    <p:sldLayoutId id="2147483650" r:id="rId6"/>
    <p:sldLayoutId id="2147483664" r:id="rId7"/>
    <p:sldLayoutId id="2147483651" r:id="rId8"/>
    <p:sldLayoutId id="2147483652" r:id="rId9"/>
    <p:sldLayoutId id="2147483653" r:id="rId10"/>
    <p:sldLayoutId id="2147483654" r:id="rId11"/>
    <p:sldLayoutId id="2147483655" r:id="rId12"/>
    <p:sldLayoutId id="2147483656" r:id="rId13"/>
    <p:sldLayoutId id="2147483657" r:id="rId14"/>
    <p:sldLayoutId id="2147483663" r:id="rId15"/>
    <p:sldLayoutId id="2147483666" r:id="rId16"/>
    <p:sldLayoutId id="2147483658" r:id="rId17"/>
    <p:sldLayoutId id="2147483667" r:id="rId18"/>
    <p:sldLayoutId id="2147483659" r:id="rId19"/>
  </p:sldLayoutIdLst>
  <p:hf hdr="0" ftr="0" dt="0"/>
  <p:txStyles>
    <p:titleStyle>
      <a:lvl1pPr algn="l" defTabSz="914400" rtl="0" eaLnBrk="1" latinLnBrk="0" hangingPunct="1">
        <a:lnSpc>
          <a:spcPct val="90000"/>
        </a:lnSpc>
        <a:spcBef>
          <a:spcPct val="0"/>
        </a:spcBef>
        <a:buNone/>
        <a:defRPr sz="54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6.jpe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hyperlink" Target="http://www.ifc.org/wps/wcm/connect/55d37e804a5b586a908b9f8969adcc27/PS_Spanish_2012_Full-Document.pdf?MOD=AJPERES" TargetMode="External"/><Relationship Id="rId2" Type="http://schemas.openxmlformats.org/officeDocument/2006/relationships/hyperlink" Target="http://www.equator-principles.com/resources/equator_principles_spanish_2013.pdf"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27.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12.emf"/><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hyperlink" Target="http://iecc.inecc.gob.mx/efecto-cambio-climatico-en-mexico.php"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450376" y="2336834"/>
            <a:ext cx="11354937" cy="2806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095" tIns="41047" rIns="82095" bIns="41047">
            <a:spAutoFit/>
          </a:bodyPr>
          <a:lstStyle>
            <a:lvl1pPr defTabSz="1017588" eaLnBrk="0" hangingPunct="0">
              <a:defRPr sz="2000">
                <a:solidFill>
                  <a:schemeClr val="tx1"/>
                </a:solidFill>
                <a:latin typeface="Arial" charset="0"/>
              </a:defRPr>
            </a:lvl1pPr>
            <a:lvl2pPr marL="742950" indent="-285750" defTabSz="1017588" eaLnBrk="0" hangingPunct="0">
              <a:defRPr sz="2000">
                <a:solidFill>
                  <a:schemeClr val="tx1"/>
                </a:solidFill>
                <a:latin typeface="Arial" charset="0"/>
              </a:defRPr>
            </a:lvl2pPr>
            <a:lvl3pPr marL="1143000" indent="-228600" defTabSz="1017588" eaLnBrk="0" hangingPunct="0">
              <a:defRPr sz="2000">
                <a:solidFill>
                  <a:schemeClr val="tx1"/>
                </a:solidFill>
                <a:latin typeface="Arial" charset="0"/>
              </a:defRPr>
            </a:lvl3pPr>
            <a:lvl4pPr marL="1600200" indent="-228600" defTabSz="1017588" eaLnBrk="0" hangingPunct="0">
              <a:defRPr sz="2000">
                <a:solidFill>
                  <a:schemeClr val="tx1"/>
                </a:solidFill>
                <a:latin typeface="Arial" charset="0"/>
              </a:defRPr>
            </a:lvl4pPr>
            <a:lvl5pPr marL="2057400" indent="-228600" defTabSz="1017588" eaLnBrk="0" hangingPunct="0">
              <a:defRPr sz="2000">
                <a:solidFill>
                  <a:schemeClr val="tx1"/>
                </a:solidFill>
                <a:latin typeface="Arial" charset="0"/>
              </a:defRPr>
            </a:lvl5pPr>
            <a:lvl6pPr marL="2514600" indent="-228600" defTabSz="1017588" eaLnBrk="0" fontAlgn="base" hangingPunct="0">
              <a:spcBef>
                <a:spcPct val="0"/>
              </a:spcBef>
              <a:spcAft>
                <a:spcPct val="0"/>
              </a:spcAft>
              <a:defRPr sz="2000">
                <a:solidFill>
                  <a:schemeClr val="tx1"/>
                </a:solidFill>
                <a:latin typeface="Arial" charset="0"/>
              </a:defRPr>
            </a:lvl6pPr>
            <a:lvl7pPr marL="2971800" indent="-228600" defTabSz="1017588" eaLnBrk="0" fontAlgn="base" hangingPunct="0">
              <a:spcBef>
                <a:spcPct val="0"/>
              </a:spcBef>
              <a:spcAft>
                <a:spcPct val="0"/>
              </a:spcAft>
              <a:defRPr sz="2000">
                <a:solidFill>
                  <a:schemeClr val="tx1"/>
                </a:solidFill>
                <a:latin typeface="Arial" charset="0"/>
              </a:defRPr>
            </a:lvl7pPr>
            <a:lvl8pPr marL="3429000" indent="-228600" defTabSz="1017588" eaLnBrk="0" fontAlgn="base" hangingPunct="0">
              <a:spcBef>
                <a:spcPct val="0"/>
              </a:spcBef>
              <a:spcAft>
                <a:spcPct val="0"/>
              </a:spcAft>
              <a:defRPr sz="2000">
                <a:solidFill>
                  <a:schemeClr val="tx1"/>
                </a:solidFill>
                <a:latin typeface="Arial" charset="0"/>
              </a:defRPr>
            </a:lvl8pPr>
            <a:lvl9pPr marL="3886200" indent="-228600" defTabSz="1017588"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es-MX" sz="3600" b="1" dirty="0" smtClean="0">
                <a:solidFill>
                  <a:srgbClr val="10376A"/>
                </a:solidFill>
              </a:rPr>
              <a:t>Finanzas Sustentables MX 2018</a:t>
            </a:r>
          </a:p>
          <a:p>
            <a:pPr algn="ctr" eaLnBrk="1" hangingPunct="1">
              <a:spcBef>
                <a:spcPct val="50000"/>
              </a:spcBef>
            </a:pPr>
            <a:r>
              <a:rPr lang="es-MX" sz="4400" dirty="0" smtClean="0">
                <a:solidFill>
                  <a:srgbClr val="10376A"/>
                </a:solidFill>
              </a:rPr>
              <a:t>Financiamiento sustentable en la banca</a:t>
            </a:r>
          </a:p>
          <a:p>
            <a:pPr eaLnBrk="1" hangingPunct="1">
              <a:spcBef>
                <a:spcPct val="50000"/>
              </a:spcBef>
            </a:pPr>
            <a:endParaRPr lang="es-MX" sz="1800" dirty="0" smtClean="0">
              <a:solidFill>
                <a:srgbClr val="10376A"/>
              </a:solidFill>
            </a:endParaRPr>
          </a:p>
          <a:p>
            <a:pPr algn="ctr" eaLnBrk="1" hangingPunct="1">
              <a:spcBef>
                <a:spcPct val="50000"/>
              </a:spcBef>
            </a:pPr>
            <a:endParaRPr lang="es-MX" sz="3200" dirty="0">
              <a:solidFill>
                <a:srgbClr val="10376A"/>
              </a:solidFill>
            </a:endParaRPr>
          </a:p>
        </p:txBody>
      </p:sp>
      <p:sp>
        <p:nvSpPr>
          <p:cNvPr id="2" name="Marcador de número de diapositiva 1"/>
          <p:cNvSpPr>
            <a:spLocks noGrp="1"/>
          </p:cNvSpPr>
          <p:nvPr>
            <p:ph type="sldNum" sz="quarter" idx="12"/>
          </p:nvPr>
        </p:nvSpPr>
        <p:spPr/>
        <p:txBody>
          <a:bodyPr/>
          <a:lstStyle/>
          <a:p>
            <a:fld id="{A34124A6-4F7D-E041-9162-4668CB6DAA0B}" type="slidenum">
              <a:rPr lang="es-MX" smtClean="0"/>
              <a:t>1</a:t>
            </a:fld>
            <a:endParaRPr lang="es-MX" dirty="0"/>
          </a:p>
        </p:txBody>
      </p:sp>
      <p:pic>
        <p:nvPicPr>
          <p:cNvPr id="6" name="Imagen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9781" y="342899"/>
            <a:ext cx="4556125" cy="1247776"/>
          </a:xfrm>
          <a:prstGeom prst="rect">
            <a:avLst/>
          </a:prstGeom>
          <a:noFill/>
          <a:ln>
            <a:noFill/>
          </a:ln>
        </p:spPr>
      </p:pic>
    </p:spTree>
    <p:extLst>
      <p:ext uri="{BB962C8B-B14F-4D97-AF65-F5344CB8AC3E}">
        <p14:creationId xmlns:p14="http://schemas.microsoft.com/office/powerpoint/2010/main" val="41163350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92072" y="87321"/>
            <a:ext cx="10153934" cy="952500"/>
          </a:xfrm>
        </p:spPr>
        <p:txBody>
          <a:bodyPr>
            <a:noAutofit/>
          </a:bodyPr>
          <a:lstStyle/>
          <a:p>
            <a:pPr algn="l"/>
            <a:r>
              <a:rPr lang="es-MX" sz="2400" dirty="0" smtClean="0">
                <a:solidFill>
                  <a:srgbClr val="051954"/>
                </a:solidFill>
                <a:latin typeface="Calibri" panose="020F0502020204030204" pitchFamily="34" charset="0"/>
                <a:ea typeface="ＭＳ Ｐゴシック" charset="0"/>
                <a:cs typeface="Calibri" panose="020F0502020204030204" pitchFamily="34" charset="0"/>
              </a:rPr>
              <a:t>Se cuenta con diversos programas de apoyo para proyectos </a:t>
            </a:r>
            <a:r>
              <a:rPr lang="es-MX" sz="2400" dirty="0">
                <a:solidFill>
                  <a:srgbClr val="051954"/>
                </a:solidFill>
                <a:latin typeface="Calibri" panose="020F0502020204030204" pitchFamily="34" charset="0"/>
                <a:ea typeface="ＭＳ Ｐゴシック" charset="0"/>
                <a:cs typeface="Calibri" panose="020F0502020204030204" pitchFamily="34" charset="0"/>
              </a:rPr>
              <a:t>sostenibles</a:t>
            </a:r>
          </a:p>
        </p:txBody>
      </p:sp>
      <p:sp>
        <p:nvSpPr>
          <p:cNvPr id="14" name="CuadroTexto 13"/>
          <p:cNvSpPr txBox="1"/>
          <p:nvPr/>
        </p:nvSpPr>
        <p:spPr>
          <a:xfrm>
            <a:off x="363904" y="1253508"/>
            <a:ext cx="10951795" cy="5324535"/>
          </a:xfrm>
          <a:prstGeom prst="rect">
            <a:avLst/>
          </a:prstGeom>
          <a:noFill/>
        </p:spPr>
        <p:txBody>
          <a:bodyPr wrap="square" rtlCol="0">
            <a:spAutoFit/>
          </a:bodyPr>
          <a:lstStyle/>
          <a:p>
            <a:r>
              <a:rPr lang="es-MX" sz="2000" u="sng" kern="1500" dirty="0" smtClean="0">
                <a:latin typeface="Calibri" panose="020F0502020204030204" pitchFamily="34" charset="0"/>
                <a:cs typeface="Calibri" panose="020F0502020204030204" pitchFamily="34" charset="0"/>
              </a:rPr>
              <a:t>Proyectos en operación</a:t>
            </a:r>
          </a:p>
          <a:p>
            <a:pPr marL="285750" indent="-285750">
              <a:lnSpc>
                <a:spcPct val="200000"/>
              </a:lnSpc>
              <a:buFont typeface="Arial" panose="020B0604020202020204" pitchFamily="34" charset="0"/>
              <a:buChar char="•"/>
            </a:pPr>
            <a:r>
              <a:rPr lang="es-MX" sz="2000" kern="1500" dirty="0" smtClean="0">
                <a:latin typeface="Calibri" panose="020F0502020204030204" pitchFamily="34" charset="0"/>
                <a:cs typeface="Calibri" panose="020F0502020204030204" pitchFamily="34" charset="0"/>
              </a:rPr>
              <a:t>Programa de uso eficiente del agua y programa de </a:t>
            </a:r>
            <a:r>
              <a:rPr lang="es-MX" sz="2000" kern="1500" dirty="0">
                <a:latin typeface="Calibri" panose="020F0502020204030204" pitchFamily="34" charset="0"/>
                <a:cs typeface="Calibri" panose="020F0502020204030204" pitchFamily="34" charset="0"/>
              </a:rPr>
              <a:t>Eficiencia Energética</a:t>
            </a:r>
          </a:p>
          <a:p>
            <a:pPr marL="285750" lvl="1" indent="-285750">
              <a:lnSpc>
                <a:spcPct val="200000"/>
              </a:lnSpc>
              <a:buFont typeface="Arial" panose="020B0604020202020204" pitchFamily="34" charset="0"/>
              <a:buChar char="•"/>
            </a:pPr>
            <a:r>
              <a:rPr lang="es-MX" sz="2000" kern="1500" dirty="0" smtClean="0">
                <a:latin typeface="Calibri" panose="020F0502020204030204" pitchFamily="34" charset="0"/>
                <a:cs typeface="Calibri" panose="020F0502020204030204" pitchFamily="34" charset="0"/>
              </a:rPr>
              <a:t>Programa </a:t>
            </a:r>
            <a:r>
              <a:rPr lang="es-MX" sz="2000" kern="1500" dirty="0">
                <a:latin typeface="Calibri" panose="020F0502020204030204" pitchFamily="34" charset="0"/>
                <a:cs typeface="Calibri" panose="020F0502020204030204" pitchFamily="34" charset="0"/>
              </a:rPr>
              <a:t>de Apoyo a Proyectos Sostenibles</a:t>
            </a:r>
          </a:p>
          <a:p>
            <a:pPr marL="285750" lvl="1" indent="-285750">
              <a:lnSpc>
                <a:spcPct val="200000"/>
              </a:lnSpc>
              <a:buFont typeface="Arial" panose="020B0604020202020204" pitchFamily="34" charset="0"/>
              <a:buChar char="•"/>
            </a:pPr>
            <a:r>
              <a:rPr lang="es-MX" sz="2000" kern="1500" dirty="0">
                <a:latin typeface="Calibri" panose="020F0502020204030204" pitchFamily="34" charset="0"/>
                <a:cs typeface="Calibri" panose="020F0502020204030204" pitchFamily="34" charset="0"/>
              </a:rPr>
              <a:t>Fondo Nacional Forestal / Plantaciones forestales </a:t>
            </a:r>
            <a:r>
              <a:rPr lang="es-MX" sz="2000" kern="1500" dirty="0" smtClean="0">
                <a:latin typeface="Calibri" panose="020F0502020204030204" pitchFamily="34" charset="0"/>
                <a:cs typeface="Calibri" panose="020F0502020204030204" pitchFamily="34" charset="0"/>
              </a:rPr>
              <a:t>comerciales</a:t>
            </a:r>
          </a:p>
          <a:p>
            <a:pPr marL="285750" lvl="1" indent="-285750">
              <a:lnSpc>
                <a:spcPct val="200000"/>
              </a:lnSpc>
              <a:buFont typeface="Arial" panose="020B0604020202020204" pitchFamily="34" charset="0"/>
              <a:buChar char="•"/>
            </a:pPr>
            <a:r>
              <a:rPr lang="es-MX" sz="2000" kern="1500" dirty="0" smtClean="0">
                <a:latin typeface="Calibri" panose="020F0502020204030204" pitchFamily="34" charset="0"/>
                <a:cs typeface="Calibri" panose="020F0502020204030204" pitchFamily="34" charset="0"/>
              </a:rPr>
              <a:t>FONAGA </a:t>
            </a:r>
            <a:r>
              <a:rPr lang="es-MX" sz="2000" kern="1500" dirty="0">
                <a:latin typeface="Calibri" panose="020F0502020204030204" pitchFamily="34" charset="0"/>
                <a:cs typeface="Calibri" panose="020F0502020204030204" pitchFamily="34" charset="0"/>
              </a:rPr>
              <a:t>Verde, tecnificación de riego, Bioseguridad Pecuaria</a:t>
            </a:r>
          </a:p>
          <a:p>
            <a:pPr marL="285750" lvl="1" indent="-285750">
              <a:lnSpc>
                <a:spcPct val="200000"/>
              </a:lnSpc>
              <a:buFont typeface="Arial" panose="020B0604020202020204" pitchFamily="34" charset="0"/>
              <a:buChar char="•"/>
            </a:pPr>
            <a:r>
              <a:rPr lang="es-MX" sz="2000" kern="1500" dirty="0">
                <a:latin typeface="Calibri" panose="020F0502020204030204" pitchFamily="34" charset="0"/>
                <a:cs typeface="Calibri" panose="020F0502020204030204" pitchFamily="34" charset="0"/>
              </a:rPr>
              <a:t>Fomento a proyectos productivos en el campo mexicano</a:t>
            </a:r>
          </a:p>
          <a:p>
            <a:pPr marL="0" lvl="1">
              <a:lnSpc>
                <a:spcPct val="200000"/>
              </a:lnSpc>
            </a:pPr>
            <a:r>
              <a:rPr lang="es-MX" sz="2000" u="sng" kern="1500" dirty="0" smtClean="0">
                <a:latin typeface="Calibri" panose="020F0502020204030204" pitchFamily="34" charset="0"/>
                <a:cs typeface="Calibri" panose="020F0502020204030204" pitchFamily="34" charset="0"/>
              </a:rPr>
              <a:t>Proyectos en proceso</a:t>
            </a:r>
          </a:p>
          <a:p>
            <a:pPr marL="342900" lvl="1" indent="-342900">
              <a:lnSpc>
                <a:spcPct val="200000"/>
              </a:lnSpc>
              <a:buFont typeface="Arial" panose="020B0604020202020204" pitchFamily="34" charset="0"/>
              <a:buChar char="•"/>
            </a:pPr>
            <a:r>
              <a:rPr lang="es-MX" sz="2000" kern="1500" dirty="0" smtClean="0">
                <a:latin typeface="Calibri" panose="020F0502020204030204" pitchFamily="34" charset="0"/>
                <a:cs typeface="Calibri" panose="020F0502020204030204" pitchFamily="34" charset="0"/>
              </a:rPr>
              <a:t>Territorios </a:t>
            </a:r>
            <a:r>
              <a:rPr lang="es-MX" sz="2000" kern="1500" dirty="0">
                <a:latin typeface="Calibri" panose="020F0502020204030204" pitchFamily="34" charset="0"/>
                <a:cs typeface="Calibri" panose="020F0502020204030204" pitchFamily="34" charset="0"/>
              </a:rPr>
              <a:t>Productivos </a:t>
            </a:r>
            <a:r>
              <a:rPr lang="es-MX" sz="2000" kern="1500" dirty="0" smtClean="0">
                <a:latin typeface="Calibri" panose="020F0502020204030204" pitchFamily="34" charset="0"/>
                <a:cs typeface="Calibri" panose="020F0502020204030204" pitchFamily="34" charset="0"/>
              </a:rPr>
              <a:t>Sostenibles</a:t>
            </a:r>
          </a:p>
          <a:p>
            <a:pPr marL="342900" lvl="1" indent="-342900">
              <a:lnSpc>
                <a:spcPct val="200000"/>
              </a:lnSpc>
              <a:buFont typeface="Arial" panose="020B0604020202020204" pitchFamily="34" charset="0"/>
              <a:buChar char="•"/>
            </a:pPr>
            <a:r>
              <a:rPr lang="es-MX" sz="2000" kern="1500" dirty="0" smtClean="0">
                <a:latin typeface="Calibri" panose="020F0502020204030204" pitchFamily="34" charset="0"/>
                <a:cs typeface="Calibri" panose="020F0502020204030204" pitchFamily="34" charset="0"/>
              </a:rPr>
              <a:t>Manejo </a:t>
            </a:r>
            <a:r>
              <a:rPr lang="es-MX" sz="2000" kern="1500" dirty="0">
                <a:latin typeface="Calibri" panose="020F0502020204030204" pitchFamily="34" charset="0"/>
                <a:cs typeface="Calibri" panose="020F0502020204030204" pitchFamily="34" charset="0"/>
              </a:rPr>
              <a:t>Forestal Sostenible </a:t>
            </a:r>
          </a:p>
        </p:txBody>
      </p:sp>
      <p:pic>
        <p:nvPicPr>
          <p:cNvPr id="15" name="Imagen 14"/>
          <p:cNvPicPr>
            <a:picLocks noChangeAspect="1"/>
          </p:cNvPicPr>
          <p:nvPr/>
        </p:nvPicPr>
        <p:blipFill rotWithShape="1">
          <a:blip r:embed="rId3"/>
          <a:srcRect l="2687" b="3820"/>
          <a:stretch/>
        </p:blipFill>
        <p:spPr>
          <a:xfrm>
            <a:off x="8269367" y="1691484"/>
            <a:ext cx="1987383" cy="429353"/>
          </a:xfrm>
          <a:prstGeom prst="rect">
            <a:avLst/>
          </a:prstGeom>
          <a:solidFill>
            <a:schemeClr val="bg1"/>
          </a:solidFill>
        </p:spPr>
      </p:pic>
      <p:pic>
        <p:nvPicPr>
          <p:cNvPr id="18" name="Imagen 17"/>
          <p:cNvPicPr>
            <a:picLocks noChangeAspect="1"/>
          </p:cNvPicPr>
          <p:nvPr/>
        </p:nvPicPr>
        <p:blipFill>
          <a:blip r:embed="rId4"/>
          <a:stretch>
            <a:fillRect/>
          </a:stretch>
        </p:blipFill>
        <p:spPr>
          <a:xfrm>
            <a:off x="5303647" y="6120128"/>
            <a:ext cx="807078" cy="454459"/>
          </a:xfrm>
          <a:prstGeom prst="rect">
            <a:avLst/>
          </a:prstGeom>
          <a:solidFill>
            <a:schemeClr val="bg1"/>
          </a:solidFill>
        </p:spPr>
      </p:pic>
      <p:pic>
        <p:nvPicPr>
          <p:cNvPr id="21" name="Imagen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81943" y="2227681"/>
            <a:ext cx="639450" cy="569445"/>
          </a:xfrm>
          <a:prstGeom prst="rect">
            <a:avLst/>
          </a:prstGeom>
          <a:solidFill>
            <a:schemeClr val="bg1"/>
          </a:solidFill>
        </p:spPr>
      </p:pic>
      <p:sp>
        <p:nvSpPr>
          <p:cNvPr id="4" name="Rectángulo 3"/>
          <p:cNvSpPr/>
          <p:nvPr/>
        </p:nvSpPr>
        <p:spPr>
          <a:xfrm>
            <a:off x="9263059" y="3697203"/>
            <a:ext cx="1306130" cy="524655"/>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s-MX" dirty="0"/>
          </a:p>
        </p:txBody>
      </p:sp>
      <p:pic>
        <p:nvPicPr>
          <p:cNvPr id="12" name="Imagen 11"/>
          <p:cNvPicPr>
            <a:picLocks noChangeAspect="1"/>
          </p:cNvPicPr>
          <p:nvPr/>
        </p:nvPicPr>
        <p:blipFill>
          <a:blip r:embed="rId6"/>
          <a:stretch>
            <a:fillRect/>
          </a:stretch>
        </p:blipFill>
        <p:spPr>
          <a:xfrm>
            <a:off x="8281943" y="3676497"/>
            <a:ext cx="1524783" cy="484868"/>
          </a:xfrm>
          <a:prstGeom prst="rect">
            <a:avLst/>
          </a:prstGeom>
          <a:solidFill>
            <a:schemeClr val="bg1"/>
          </a:solidFill>
        </p:spPr>
      </p:pic>
      <p:pic>
        <p:nvPicPr>
          <p:cNvPr id="13" name="Imagen 12"/>
          <p:cNvPicPr>
            <a:picLocks noChangeAspect="1"/>
          </p:cNvPicPr>
          <p:nvPr/>
        </p:nvPicPr>
        <p:blipFill>
          <a:blip r:embed="rId7"/>
          <a:stretch>
            <a:fillRect/>
          </a:stretch>
        </p:blipFill>
        <p:spPr>
          <a:xfrm>
            <a:off x="8281943" y="2941439"/>
            <a:ext cx="1142612" cy="517130"/>
          </a:xfrm>
          <a:prstGeom prst="rect">
            <a:avLst/>
          </a:prstGeom>
          <a:solidFill>
            <a:schemeClr val="bg1"/>
          </a:solidFill>
        </p:spPr>
      </p:pic>
      <p:pic>
        <p:nvPicPr>
          <p:cNvPr id="11" name="Imagen 10"/>
          <p:cNvPicPr>
            <a:picLocks noChangeAspect="1"/>
          </p:cNvPicPr>
          <p:nvPr/>
        </p:nvPicPr>
        <p:blipFill rotWithShape="1">
          <a:blip r:embed="rId8" cstate="print">
            <a:extLst>
              <a:ext uri="{28A0092B-C50C-407E-A947-70E740481C1C}">
                <a14:useLocalDpi xmlns:a14="http://schemas.microsoft.com/office/drawing/2010/main" val="0"/>
              </a:ext>
            </a:extLst>
          </a:blip>
          <a:srcRect t="3420" r="7628" b="-2"/>
          <a:stretch/>
        </p:blipFill>
        <p:spPr>
          <a:xfrm>
            <a:off x="8391654" y="5516744"/>
            <a:ext cx="1320295" cy="390378"/>
          </a:xfrm>
          <a:prstGeom prst="rect">
            <a:avLst/>
          </a:prstGeom>
        </p:spPr>
      </p:pic>
      <p:pic>
        <p:nvPicPr>
          <p:cNvPr id="16" name="Imagen 15"/>
          <p:cNvPicPr>
            <a:picLocks noChangeAspect="1"/>
          </p:cNvPicPr>
          <p:nvPr/>
        </p:nvPicPr>
        <p:blipFill rotWithShape="1">
          <a:blip r:embed="rId9">
            <a:extLst>
              <a:ext uri="{28A0092B-C50C-407E-A947-70E740481C1C}">
                <a14:useLocalDpi xmlns:a14="http://schemas.microsoft.com/office/drawing/2010/main" val="0"/>
              </a:ext>
            </a:extLst>
          </a:blip>
          <a:srcRect t="15525" b="9535"/>
          <a:stretch/>
        </p:blipFill>
        <p:spPr>
          <a:xfrm>
            <a:off x="6868531" y="5473612"/>
            <a:ext cx="1523123" cy="517585"/>
          </a:xfrm>
          <a:prstGeom prst="rect">
            <a:avLst/>
          </a:prstGeom>
        </p:spPr>
      </p:pic>
      <p:cxnSp>
        <p:nvCxnSpPr>
          <p:cNvPr id="17" name="Conector recto 16"/>
          <p:cNvCxnSpPr/>
          <p:nvPr/>
        </p:nvCxnSpPr>
        <p:spPr>
          <a:xfrm>
            <a:off x="1392072" y="952500"/>
            <a:ext cx="10153934" cy="0"/>
          </a:xfrm>
          <a:prstGeom prst="line">
            <a:avLst/>
          </a:prstGeom>
        </p:spPr>
        <p:style>
          <a:lnRef idx="1">
            <a:schemeClr val="accent1"/>
          </a:lnRef>
          <a:fillRef idx="0">
            <a:schemeClr val="accent1"/>
          </a:fillRef>
          <a:effectRef idx="0">
            <a:schemeClr val="accent1"/>
          </a:effectRef>
          <a:fontRef idx="minor">
            <a:schemeClr val="tx1"/>
          </a:fontRef>
        </p:style>
      </p:cxnSp>
      <p:pic>
        <p:nvPicPr>
          <p:cNvPr id="19" name="Imagen 18"/>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9702010" y="5454296"/>
            <a:ext cx="425533" cy="497137"/>
          </a:xfrm>
          <a:prstGeom prst="rect">
            <a:avLst/>
          </a:prstGeom>
        </p:spPr>
      </p:pic>
      <p:pic>
        <p:nvPicPr>
          <p:cNvPr id="20" name="Imagen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217310" y="5436567"/>
            <a:ext cx="1098389" cy="487702"/>
          </a:xfrm>
          <a:prstGeom prst="rect">
            <a:avLst/>
          </a:prstGeom>
        </p:spPr>
      </p:pic>
      <p:pic>
        <p:nvPicPr>
          <p:cNvPr id="22" name="Imagen 21"/>
          <p:cNvPicPr>
            <a:picLocks noChangeAspect="1"/>
          </p:cNvPicPr>
          <p:nvPr/>
        </p:nvPicPr>
        <p:blipFill rotWithShape="1">
          <a:blip r:embed="rId12">
            <a:extLst>
              <a:ext uri="{28A0092B-C50C-407E-A947-70E740481C1C}">
                <a14:useLocalDpi xmlns:a14="http://schemas.microsoft.com/office/drawing/2010/main" val="0"/>
              </a:ext>
            </a:extLst>
          </a:blip>
          <a:srcRect l="7706" t="14956" r="8348" b="15274"/>
          <a:stretch/>
        </p:blipFill>
        <p:spPr>
          <a:xfrm>
            <a:off x="5303647" y="5436567"/>
            <a:ext cx="1475117" cy="547328"/>
          </a:xfrm>
          <a:prstGeom prst="rect">
            <a:avLst/>
          </a:prstGeom>
        </p:spPr>
      </p:pic>
      <p:pic>
        <p:nvPicPr>
          <p:cNvPr id="3" name="Imagen 2"/>
          <p:cNvPicPr>
            <a:picLocks noChangeAspect="1"/>
          </p:cNvPicPr>
          <p:nvPr/>
        </p:nvPicPr>
        <p:blipFill rotWithShape="1">
          <a:blip r:embed="rId13" cstate="hqprint">
            <a:extLst>
              <a:ext uri="{28A0092B-C50C-407E-A947-70E740481C1C}">
                <a14:useLocalDpi xmlns:a14="http://schemas.microsoft.com/office/drawing/2010/main" val="0"/>
              </a:ext>
            </a:extLst>
          </a:blip>
          <a:srcRect l="2582" t="14225"/>
          <a:stretch/>
        </p:blipFill>
        <p:spPr>
          <a:xfrm>
            <a:off x="8189944" y="4348301"/>
            <a:ext cx="1895475" cy="533481"/>
          </a:xfrm>
          <a:prstGeom prst="rect">
            <a:avLst/>
          </a:prstGeom>
        </p:spPr>
      </p:pic>
      <p:sp>
        <p:nvSpPr>
          <p:cNvPr id="5" name="Marcador de número de diapositiva 4"/>
          <p:cNvSpPr>
            <a:spLocks noGrp="1"/>
          </p:cNvSpPr>
          <p:nvPr>
            <p:ph type="sldNum" sz="quarter" idx="12"/>
          </p:nvPr>
        </p:nvSpPr>
        <p:spPr/>
        <p:txBody>
          <a:bodyPr/>
          <a:lstStyle/>
          <a:p>
            <a:fld id="{A34124A6-4F7D-E041-9162-4668CB6DAA0B}" type="slidenum">
              <a:rPr lang="es-MX" smtClean="0"/>
              <a:t>10</a:t>
            </a:fld>
            <a:endParaRPr lang="es-MX" dirty="0"/>
          </a:p>
        </p:txBody>
      </p:sp>
    </p:spTree>
    <p:extLst>
      <p:ext uri="{BB962C8B-B14F-4D97-AF65-F5344CB8AC3E}">
        <p14:creationId xmlns:p14="http://schemas.microsoft.com/office/powerpoint/2010/main" val="9804830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92072" y="222636"/>
            <a:ext cx="10153934" cy="679365"/>
          </a:xfrm>
        </p:spPr>
        <p:txBody>
          <a:bodyPr>
            <a:noAutofit/>
          </a:bodyPr>
          <a:lstStyle/>
          <a:p>
            <a:pPr algn="l"/>
            <a:r>
              <a:rPr lang="es-MX" sz="2400" dirty="0" smtClean="0">
                <a:solidFill>
                  <a:srgbClr val="051954"/>
                </a:solidFill>
                <a:latin typeface="Calibri" panose="020F0502020204030204" pitchFamily="34" charset="0"/>
                <a:ea typeface="ＭＳ Ｐゴシック" charset="0"/>
                <a:cs typeface="Calibri" panose="020F0502020204030204" pitchFamily="34" charset="0"/>
              </a:rPr>
              <a:t>Se está </a:t>
            </a:r>
            <a:r>
              <a:rPr lang="es-MX" sz="2400" dirty="0">
                <a:solidFill>
                  <a:srgbClr val="051954"/>
                </a:solidFill>
                <a:latin typeface="Calibri" panose="020F0502020204030204" pitchFamily="34" charset="0"/>
                <a:ea typeface="ＭＳ Ｐゴシック" charset="0"/>
                <a:cs typeface="Calibri" panose="020F0502020204030204" pitchFamily="34" charset="0"/>
              </a:rPr>
              <a:t>implementando un sistema de administración de riesgos ambientales y sociales (SARAS)</a:t>
            </a:r>
          </a:p>
        </p:txBody>
      </p:sp>
      <p:sp>
        <p:nvSpPr>
          <p:cNvPr id="3" name="Marcador de contenido 2"/>
          <p:cNvSpPr>
            <a:spLocks noGrp="1"/>
          </p:cNvSpPr>
          <p:nvPr>
            <p:ph idx="1"/>
          </p:nvPr>
        </p:nvSpPr>
        <p:spPr>
          <a:xfrm>
            <a:off x="1392072" y="1291276"/>
            <a:ext cx="10153934" cy="3681348"/>
          </a:xfrm>
        </p:spPr>
        <p:txBody>
          <a:bodyPr>
            <a:noAutofit/>
          </a:bodyPr>
          <a:lstStyle/>
          <a:p>
            <a:pPr marL="285743" indent="-285743" algn="just">
              <a:lnSpc>
                <a:spcPct val="120000"/>
              </a:lnSpc>
              <a:spcBef>
                <a:spcPts val="600"/>
              </a:spcBef>
              <a:spcAft>
                <a:spcPts val="600"/>
              </a:spcAft>
            </a:pPr>
            <a:r>
              <a:rPr lang="es-MX" sz="1900" dirty="0">
                <a:latin typeface="Calibri" panose="020F0502020204030204" pitchFamily="34" charset="0"/>
                <a:cs typeface="Calibri" panose="020F0502020204030204" pitchFamily="34" charset="0"/>
              </a:rPr>
              <a:t>Se diseñó una metodología para la identificación y análisis de los riesgos ambientales y sociales </a:t>
            </a:r>
            <a:r>
              <a:rPr lang="es-MX" sz="1900" b="0" dirty="0">
                <a:latin typeface="Calibri" panose="020F0502020204030204" pitchFamily="34" charset="0"/>
                <a:cs typeface="Calibri" panose="020F0502020204030204" pitchFamily="34" charset="0"/>
              </a:rPr>
              <a:t>con la asesoría de consultores internacionales y el financiamiento del Banco Interamericano de </a:t>
            </a:r>
            <a:r>
              <a:rPr lang="es-MX" sz="1900" b="0" dirty="0" smtClean="0">
                <a:latin typeface="Calibri" panose="020F0502020204030204" pitchFamily="34" charset="0"/>
                <a:cs typeface="Calibri" panose="020F0502020204030204" pitchFamily="34" charset="0"/>
              </a:rPr>
              <a:t>Desarrollo (BID). </a:t>
            </a:r>
            <a:endParaRPr lang="es-MX" sz="1900" b="0" baseline="30000" dirty="0">
              <a:latin typeface="Calibri" panose="020F0502020204030204" pitchFamily="34" charset="0"/>
              <a:cs typeface="Calibri" panose="020F0502020204030204" pitchFamily="34" charset="0"/>
            </a:endParaRPr>
          </a:p>
          <a:p>
            <a:pPr marL="285743" indent="-285743" algn="just">
              <a:lnSpc>
                <a:spcPct val="120000"/>
              </a:lnSpc>
              <a:spcBef>
                <a:spcPts val="600"/>
              </a:spcBef>
              <a:spcAft>
                <a:spcPts val="600"/>
              </a:spcAft>
            </a:pPr>
            <a:r>
              <a:rPr lang="es-MX" sz="1900" dirty="0">
                <a:latin typeface="Calibri" panose="020F0502020204030204" pitchFamily="34" charset="0"/>
                <a:cs typeface="Calibri" panose="020F0502020204030204" pitchFamily="34" charset="0"/>
              </a:rPr>
              <a:t>La metodología está basada en los siguientes directrices internacionales</a:t>
            </a:r>
            <a:r>
              <a:rPr lang="es-MX" sz="1900" b="0" dirty="0">
                <a:latin typeface="Calibri" panose="020F0502020204030204" pitchFamily="34" charset="0"/>
                <a:cs typeface="Calibri" panose="020F0502020204030204" pitchFamily="34" charset="0"/>
              </a:rPr>
              <a:t>:  </a:t>
            </a:r>
          </a:p>
          <a:p>
            <a:pPr marL="702000" algn="just">
              <a:lnSpc>
                <a:spcPct val="120000"/>
              </a:lnSpc>
              <a:spcBef>
                <a:spcPts val="300"/>
              </a:spcBef>
              <a:spcAft>
                <a:spcPts val="300"/>
              </a:spcAft>
              <a:buFont typeface="Wingdings" panose="05000000000000000000" pitchFamily="2" charset="2"/>
              <a:buChar char="ü"/>
            </a:pPr>
            <a:r>
              <a:rPr lang="es-MX" sz="1900" b="0" i="1" dirty="0">
                <a:latin typeface="Calibri" panose="020F0502020204030204" pitchFamily="34" charset="0"/>
                <a:cs typeface="Calibri" panose="020F0502020204030204" pitchFamily="34" charset="0"/>
              </a:rPr>
              <a:t>Principios del Ecuador </a:t>
            </a:r>
            <a:r>
              <a:rPr lang="es-MX" sz="1900" b="0" dirty="0">
                <a:latin typeface="Calibri" panose="020F0502020204030204" pitchFamily="34" charset="0"/>
                <a:cs typeface="Calibri" panose="020F0502020204030204" pitchFamily="34" charset="0"/>
              </a:rPr>
              <a:t>(</a:t>
            </a:r>
            <a:r>
              <a:rPr lang="es-ES" altLang="es-MX" sz="1900" b="0" dirty="0">
                <a:solidFill>
                  <a:srgbClr val="212121"/>
                </a:solidFill>
                <a:latin typeface="Calibri" panose="020F0502020204030204" pitchFamily="34" charset="0"/>
                <a:cs typeface="Calibri" panose="020F0502020204030204" pitchFamily="34" charset="0"/>
              </a:rPr>
              <a:t>conjunto de normas generales para guiar a las instituciones financieras en la determinación, evaluación y gestión de riesgos ambientales y sociales). </a:t>
            </a:r>
            <a:r>
              <a:rPr lang="es-ES" altLang="es-MX" sz="1900" b="0" baseline="30000" dirty="0">
                <a:solidFill>
                  <a:srgbClr val="212121"/>
                </a:solidFill>
                <a:latin typeface="Calibri" panose="020F0502020204030204" pitchFamily="34" charset="0"/>
                <a:cs typeface="Calibri" panose="020F0502020204030204" pitchFamily="34" charset="0"/>
              </a:rPr>
              <a:t>1/ </a:t>
            </a:r>
          </a:p>
          <a:p>
            <a:pPr marL="702000" algn="just">
              <a:lnSpc>
                <a:spcPct val="120000"/>
              </a:lnSpc>
              <a:spcBef>
                <a:spcPts val="300"/>
              </a:spcBef>
              <a:spcAft>
                <a:spcPts val="300"/>
              </a:spcAft>
              <a:buFont typeface="Wingdings" panose="05000000000000000000" pitchFamily="2" charset="2"/>
              <a:buChar char="ü"/>
            </a:pPr>
            <a:r>
              <a:rPr lang="es-MX" sz="1900" b="0" dirty="0">
                <a:latin typeface="Calibri" panose="020F0502020204030204" pitchFamily="34" charset="0"/>
                <a:cs typeface="Calibri" panose="020F0502020204030204" pitchFamily="34" charset="0"/>
              </a:rPr>
              <a:t>Normas de Desempeño sobre Sostenibilidad Ambiental y Social  de la </a:t>
            </a:r>
            <a:r>
              <a:rPr lang="es-ES" altLang="es-MX" sz="1900" b="0" dirty="0">
                <a:solidFill>
                  <a:srgbClr val="212121"/>
                </a:solidFill>
                <a:latin typeface="Calibri" panose="020F0502020204030204" pitchFamily="34" charset="0"/>
                <a:cs typeface="Calibri" panose="020F0502020204030204" pitchFamily="34" charset="0"/>
              </a:rPr>
              <a:t>Corporación Financiera Internacional (IFC) del Banco Mundial. </a:t>
            </a:r>
            <a:r>
              <a:rPr lang="es-ES" altLang="es-MX" sz="1900" b="0" baseline="30000" dirty="0">
                <a:solidFill>
                  <a:srgbClr val="212121"/>
                </a:solidFill>
                <a:latin typeface="Calibri" panose="020F0502020204030204" pitchFamily="34" charset="0"/>
                <a:cs typeface="Calibri" panose="020F0502020204030204" pitchFamily="34" charset="0"/>
              </a:rPr>
              <a:t>2/ </a:t>
            </a:r>
          </a:p>
          <a:p>
            <a:pPr marL="285743" indent="-285743" algn="just">
              <a:lnSpc>
                <a:spcPct val="120000"/>
              </a:lnSpc>
              <a:spcBef>
                <a:spcPts val="600"/>
              </a:spcBef>
              <a:spcAft>
                <a:spcPts val="600"/>
              </a:spcAft>
            </a:pPr>
            <a:r>
              <a:rPr lang="es-MX" sz="1900" dirty="0">
                <a:latin typeface="Calibri" panose="020F0502020204030204" pitchFamily="34" charset="0"/>
                <a:cs typeface="Calibri" panose="020F0502020204030204" pitchFamily="34" charset="0"/>
              </a:rPr>
              <a:t>El objetivo es incorporar el SARAS en los procesos evaluación de crédito </a:t>
            </a:r>
            <a:r>
              <a:rPr lang="es-MX" sz="1900" b="0" dirty="0">
                <a:latin typeface="Calibri" panose="020F0502020204030204" pitchFamily="34" charset="0"/>
                <a:cs typeface="Calibri" panose="020F0502020204030204" pitchFamily="34" charset="0"/>
              </a:rPr>
              <a:t>para identificar y evaluar los riesgos sociales y ambientales de los proyectos de financiamiento, y así, identificar y proponer medidas mitigantes de dichos riesgos. </a:t>
            </a:r>
            <a:endParaRPr lang="es-ES" altLang="es-MX" sz="1900" b="0" dirty="0">
              <a:solidFill>
                <a:srgbClr val="212121"/>
              </a:solidFill>
              <a:latin typeface="Calibri" panose="020F0502020204030204" pitchFamily="34" charset="0"/>
              <a:cs typeface="Calibri" panose="020F0502020204030204" pitchFamily="34" charset="0"/>
            </a:endParaRPr>
          </a:p>
          <a:p>
            <a:pPr marL="457188" lvl="1" indent="0" algn="just">
              <a:lnSpc>
                <a:spcPct val="120000"/>
              </a:lnSpc>
              <a:spcBef>
                <a:spcPts val="300"/>
              </a:spcBef>
              <a:buNone/>
            </a:pPr>
            <a:endParaRPr lang="es-ES" altLang="es-MX" sz="1400" dirty="0">
              <a:solidFill>
                <a:srgbClr val="212121"/>
              </a:solidFill>
            </a:endParaRPr>
          </a:p>
        </p:txBody>
      </p:sp>
      <p:cxnSp>
        <p:nvCxnSpPr>
          <p:cNvPr id="6" name="Conector recto 5"/>
          <p:cNvCxnSpPr/>
          <p:nvPr/>
        </p:nvCxnSpPr>
        <p:spPr>
          <a:xfrm>
            <a:off x="1681216" y="5693894"/>
            <a:ext cx="2897579" cy="11875"/>
          </a:xfrm>
          <a:prstGeom prst="line">
            <a:avLst/>
          </a:prstGeom>
          <a:ln w="12700"/>
        </p:spPr>
        <p:style>
          <a:lnRef idx="2">
            <a:schemeClr val="accent1"/>
          </a:lnRef>
          <a:fillRef idx="0">
            <a:schemeClr val="accent1"/>
          </a:fillRef>
          <a:effectRef idx="1">
            <a:schemeClr val="accent1"/>
          </a:effectRef>
          <a:fontRef idx="minor">
            <a:schemeClr val="tx1"/>
          </a:fontRef>
        </p:style>
      </p:cxnSp>
      <p:sp>
        <p:nvSpPr>
          <p:cNvPr id="7" name="CuadroTexto 6"/>
          <p:cNvSpPr txBox="1"/>
          <p:nvPr/>
        </p:nvSpPr>
        <p:spPr>
          <a:xfrm>
            <a:off x="1681216" y="5796516"/>
            <a:ext cx="7612831" cy="740203"/>
          </a:xfrm>
          <a:prstGeom prst="rect">
            <a:avLst/>
          </a:prstGeom>
          <a:noFill/>
        </p:spPr>
        <p:txBody>
          <a:bodyPr wrap="square" rtlCol="0">
            <a:spAutoFit/>
          </a:bodyPr>
          <a:lstStyle/>
          <a:p>
            <a:pPr marL="0" lvl="2" algn="just">
              <a:lnSpc>
                <a:spcPct val="120000"/>
              </a:lnSpc>
              <a:spcBef>
                <a:spcPts val="300"/>
              </a:spcBef>
            </a:pPr>
            <a:r>
              <a:rPr lang="es-MX" sz="1100" dirty="0"/>
              <a:t>1/</a:t>
            </a:r>
            <a:r>
              <a:rPr lang="es-MX" sz="1100" dirty="0">
                <a:hlinkClick r:id="rId2"/>
              </a:rPr>
              <a:t>http://www.equator-principles.com/resources/equator_principles_spanish_2013.pdf</a:t>
            </a:r>
            <a:endParaRPr lang="es-MX" sz="1100" dirty="0"/>
          </a:p>
          <a:p>
            <a:pPr marL="0" lvl="2" algn="just">
              <a:lnSpc>
                <a:spcPct val="120000"/>
              </a:lnSpc>
              <a:spcBef>
                <a:spcPts val="300"/>
              </a:spcBef>
            </a:pPr>
            <a:r>
              <a:rPr lang="es-MX" sz="1100" dirty="0"/>
              <a:t>2/</a:t>
            </a:r>
            <a:r>
              <a:rPr lang="es-MX" sz="1100" dirty="0">
                <a:hlinkClick r:id="rId3"/>
              </a:rPr>
              <a:t>http://www.ifc.org/wps/wcm/connect/55d37e804a5b586a908b9f8969adcc27/PS_Spanish_2012_Full-Document.pdf?MOD=AJPERES</a:t>
            </a:r>
            <a:endParaRPr lang="es-MX" sz="1100" dirty="0"/>
          </a:p>
        </p:txBody>
      </p:sp>
      <p:cxnSp>
        <p:nvCxnSpPr>
          <p:cNvPr id="8" name="Conector recto 7"/>
          <p:cNvCxnSpPr/>
          <p:nvPr/>
        </p:nvCxnSpPr>
        <p:spPr>
          <a:xfrm>
            <a:off x="1392072" y="952500"/>
            <a:ext cx="10153934"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Marcador de número de diapositiva 3"/>
          <p:cNvSpPr>
            <a:spLocks noGrp="1"/>
          </p:cNvSpPr>
          <p:nvPr>
            <p:ph type="sldNum" sz="quarter" idx="12"/>
          </p:nvPr>
        </p:nvSpPr>
        <p:spPr/>
        <p:txBody>
          <a:bodyPr/>
          <a:lstStyle/>
          <a:p>
            <a:fld id="{A34124A6-4F7D-E041-9162-4668CB6DAA0B}" type="slidenum">
              <a:rPr lang="es-MX" smtClean="0"/>
              <a:t>11</a:t>
            </a:fld>
            <a:endParaRPr lang="es-MX" dirty="0"/>
          </a:p>
        </p:txBody>
      </p:sp>
    </p:spTree>
    <p:extLst>
      <p:ext uri="{BB962C8B-B14F-4D97-AF65-F5344CB8AC3E}">
        <p14:creationId xmlns:p14="http://schemas.microsoft.com/office/powerpoint/2010/main" val="25099983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1392072" y="188640"/>
            <a:ext cx="10153934" cy="830997"/>
          </a:xfrm>
          <a:prstGeom prst="rect">
            <a:avLst/>
          </a:prstGeom>
          <a:noFill/>
          <a:ln w="9525">
            <a:noFill/>
            <a:miter lim="800000"/>
            <a:headEnd/>
            <a:tailEnd/>
          </a:ln>
        </p:spPr>
        <p:txBody>
          <a:bodyPr wrap="square">
            <a:spAutoFit/>
          </a:bodyPr>
          <a:lstStyle/>
          <a:p>
            <a:pPr algn="just"/>
            <a:r>
              <a:rPr lang="es-MX" sz="2400" b="1" dirty="0">
                <a:solidFill>
                  <a:schemeClr val="tx2">
                    <a:lumMod val="75000"/>
                  </a:schemeClr>
                </a:solidFill>
                <a:latin typeface="Calibri" panose="020F0502020204030204" pitchFamily="34" charset="0"/>
                <a:ea typeface="ＭＳ Ｐゴシック" charset="0"/>
                <a:cs typeface="Calibri" panose="020F0502020204030204" pitchFamily="34" charset="0"/>
              </a:rPr>
              <a:t>El gran reto para FIRA, es la operación </a:t>
            </a:r>
            <a:r>
              <a:rPr lang="es-MX" sz="2400" b="1" dirty="0" smtClean="0">
                <a:solidFill>
                  <a:schemeClr val="tx2">
                    <a:lumMod val="75000"/>
                  </a:schemeClr>
                </a:solidFill>
                <a:latin typeface="Calibri" panose="020F0502020204030204" pitchFamily="34" charset="0"/>
                <a:ea typeface="ＭＳ Ｐゴシック" charset="0"/>
                <a:cs typeface="Calibri" panose="020F0502020204030204" pitchFamily="34" charset="0"/>
              </a:rPr>
              <a:t>de </a:t>
            </a:r>
            <a:r>
              <a:rPr lang="es-MX" sz="2400" b="1" dirty="0">
                <a:solidFill>
                  <a:schemeClr val="tx2">
                    <a:lumMod val="75000"/>
                  </a:schemeClr>
                </a:solidFill>
                <a:latin typeface="Calibri" panose="020F0502020204030204" pitchFamily="34" charset="0"/>
                <a:ea typeface="ＭＳ Ｐゴシック" charset="0"/>
                <a:cs typeface="Calibri" panose="020F0502020204030204" pitchFamily="34" charset="0"/>
              </a:rPr>
              <a:t>soluciones financieras climáticas </a:t>
            </a:r>
            <a:r>
              <a:rPr lang="es-MX" sz="2400" b="1" dirty="0" smtClean="0">
                <a:solidFill>
                  <a:schemeClr val="tx2">
                    <a:lumMod val="75000"/>
                  </a:schemeClr>
                </a:solidFill>
                <a:latin typeface="Calibri" panose="020F0502020204030204" pitchFamily="34" charset="0"/>
                <a:ea typeface="ＭＳ Ｐゴシック" charset="0"/>
                <a:cs typeface="Calibri" panose="020F0502020204030204" pitchFamily="34" charset="0"/>
              </a:rPr>
              <a:t>masivas, en </a:t>
            </a:r>
            <a:r>
              <a:rPr lang="es-MX" sz="2400" b="1" dirty="0">
                <a:solidFill>
                  <a:schemeClr val="tx2">
                    <a:lumMod val="75000"/>
                  </a:schemeClr>
                </a:solidFill>
                <a:latin typeface="Calibri" panose="020F0502020204030204" pitchFamily="34" charset="0"/>
                <a:ea typeface="ＭＳ Ｐゴシック" charset="0"/>
                <a:cs typeface="Calibri" panose="020F0502020204030204" pitchFamily="34" charset="0"/>
              </a:rPr>
              <a:t>la perspectiva de un banco de segundo piso</a:t>
            </a:r>
          </a:p>
        </p:txBody>
      </p:sp>
      <p:sp>
        <p:nvSpPr>
          <p:cNvPr id="11" name="Rectángulo 10"/>
          <p:cNvSpPr/>
          <p:nvPr/>
        </p:nvSpPr>
        <p:spPr>
          <a:xfrm>
            <a:off x="1380788" y="1268760"/>
            <a:ext cx="9673899" cy="4973669"/>
          </a:xfrm>
          <a:prstGeom prst="rect">
            <a:avLst/>
          </a:prstGeom>
        </p:spPr>
        <p:txBody>
          <a:bodyPr wrap="square">
            <a:spAutoFit/>
          </a:bodyPr>
          <a:lstStyle/>
          <a:p>
            <a:pPr marL="711518" lvl="1" indent="-214313" algn="just">
              <a:lnSpc>
                <a:spcPct val="110000"/>
              </a:lnSpc>
              <a:spcBef>
                <a:spcPts val="600"/>
              </a:spcBef>
              <a:spcAft>
                <a:spcPts val="600"/>
              </a:spcAft>
              <a:buFont typeface="Arial" panose="020B0604020202020204" pitchFamily="34" charset="0"/>
              <a:buChar char="•"/>
            </a:pPr>
            <a:r>
              <a:rPr lang="es-MX"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Financiamiento internacional. </a:t>
            </a:r>
            <a:r>
              <a:rPr lang="es-MX" dirty="0">
                <a:solidFill>
                  <a:prstClr val="black"/>
                </a:solidFill>
                <a:latin typeface="Calibri" panose="020F0502020204030204" pitchFamily="34" charset="0"/>
                <a:ea typeface="Times New Roman" panose="02020603050405020304" pitchFamily="18" charset="0"/>
                <a:cs typeface="Calibri" panose="020F0502020204030204" pitchFamily="34" charset="0"/>
              </a:rPr>
              <a:t>Diferencias entre definiciones nacionales e internacionales en relación a proyectos sustentables.</a:t>
            </a:r>
          </a:p>
          <a:p>
            <a:pPr marL="711518" lvl="1" indent="-214313" algn="just">
              <a:lnSpc>
                <a:spcPct val="110000"/>
              </a:lnSpc>
              <a:spcBef>
                <a:spcPts val="600"/>
              </a:spcBef>
              <a:spcAft>
                <a:spcPts val="600"/>
              </a:spcAft>
              <a:buFont typeface="Arial" panose="020B0604020202020204" pitchFamily="34" charset="0"/>
              <a:buChar char="•"/>
            </a:pPr>
            <a:r>
              <a:rPr lang="es-MX"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Múltiples objetivos</a:t>
            </a:r>
            <a:r>
              <a:rPr lang="es-MX" b="1"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s-MX" dirty="0">
                <a:solidFill>
                  <a:prstClr val="black"/>
                </a:solidFill>
                <a:latin typeface="Calibri" panose="020F0502020204030204" pitchFamily="34" charset="0"/>
                <a:ea typeface="Times New Roman" panose="02020603050405020304" pitchFamily="18" charset="0"/>
                <a:cs typeface="Calibri" panose="020F0502020204030204" pitchFamily="34" charset="0"/>
              </a:rPr>
              <a:t>Requisitos</a:t>
            </a:r>
            <a:r>
              <a:rPr lang="es-MX" b="1"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s-MX" dirty="0">
                <a:solidFill>
                  <a:prstClr val="black"/>
                </a:solidFill>
                <a:latin typeface="Calibri" panose="020F0502020204030204" pitchFamily="34" charset="0"/>
                <a:ea typeface="Times New Roman" panose="02020603050405020304" pitchFamily="18" charset="0"/>
                <a:cs typeface="Calibri" panose="020F0502020204030204" pitchFamily="34" charset="0"/>
              </a:rPr>
              <a:t>excesivos de donantes e instituciones internacionales derivado de objetivos múltiples (cambio climático, PyMEs, derechos indígenas, biodiversidad, entre otros). Sería recomendable empezar con un solo objetivo y continuar incrementalmente.</a:t>
            </a:r>
          </a:p>
          <a:p>
            <a:pPr marL="711518" lvl="1" indent="-214313" algn="just">
              <a:lnSpc>
                <a:spcPct val="110000"/>
              </a:lnSpc>
              <a:spcBef>
                <a:spcPts val="600"/>
              </a:spcBef>
              <a:spcAft>
                <a:spcPts val="600"/>
              </a:spcAft>
              <a:buFont typeface="Arial" panose="020B0604020202020204" pitchFamily="34" charset="0"/>
              <a:buChar char="•"/>
            </a:pPr>
            <a:r>
              <a:rPr lang="es-MX"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Costos de operación</a:t>
            </a:r>
            <a:r>
              <a:rPr lang="es-MX" dirty="0">
                <a:solidFill>
                  <a:prstClr val="black"/>
                </a:solidFill>
                <a:latin typeface="Calibri" panose="020F0502020204030204" pitchFamily="34" charset="0"/>
                <a:ea typeface="Times New Roman" panose="02020603050405020304" pitchFamily="18" charset="0"/>
                <a:cs typeface="Calibri" panose="020F0502020204030204" pitchFamily="34" charset="0"/>
              </a:rPr>
              <a:t>. El </a:t>
            </a:r>
            <a:r>
              <a:rPr lang="es-MX" b="1" dirty="0">
                <a:solidFill>
                  <a:prstClr val="black"/>
                </a:solidFill>
                <a:latin typeface="Calibri" panose="020F0502020204030204" pitchFamily="34" charset="0"/>
                <a:ea typeface="Times New Roman" panose="02020603050405020304" pitchFamily="18" charset="0"/>
                <a:cs typeface="Calibri" panose="020F0502020204030204" pitchFamily="34" charset="0"/>
              </a:rPr>
              <a:t>monitoreo </a:t>
            </a:r>
            <a:r>
              <a:rPr lang="es-MX" b="1" dirty="0" smtClean="0">
                <a:solidFill>
                  <a:prstClr val="black"/>
                </a:solidFill>
                <a:latin typeface="Calibri" panose="020F0502020204030204" pitchFamily="34" charset="0"/>
                <a:ea typeface="Times New Roman" panose="02020603050405020304" pitchFamily="18" charset="0"/>
                <a:cs typeface="Calibri" panose="020F0502020204030204" pitchFamily="34" charset="0"/>
              </a:rPr>
              <a:t>de los </a:t>
            </a:r>
            <a:r>
              <a:rPr lang="es-MX" b="1" dirty="0">
                <a:solidFill>
                  <a:prstClr val="black"/>
                </a:solidFill>
                <a:latin typeface="Calibri" panose="020F0502020204030204" pitchFamily="34" charset="0"/>
                <a:ea typeface="Times New Roman" panose="02020603050405020304" pitchFamily="18" charset="0"/>
                <a:cs typeface="Calibri" panose="020F0502020204030204" pitchFamily="34" charset="0"/>
              </a:rPr>
              <a:t>proyectos </a:t>
            </a:r>
            <a:r>
              <a:rPr lang="es-MX" b="1" dirty="0" smtClean="0">
                <a:solidFill>
                  <a:prstClr val="black"/>
                </a:solidFill>
                <a:latin typeface="Calibri" panose="020F0502020204030204" pitchFamily="34" charset="0"/>
                <a:ea typeface="Times New Roman" panose="02020603050405020304" pitchFamily="18" charset="0"/>
                <a:cs typeface="Calibri" panose="020F0502020204030204" pitchFamily="34" charset="0"/>
              </a:rPr>
              <a:t>verdes</a:t>
            </a:r>
            <a:r>
              <a:rPr lang="es-MX" dirty="0" smtClean="0">
                <a:solidFill>
                  <a:prstClr val="black"/>
                </a:solidFill>
                <a:latin typeface="Calibri" panose="020F0502020204030204" pitchFamily="34" charset="0"/>
                <a:ea typeface="Times New Roman" panose="02020603050405020304" pitchFamily="18" charset="0"/>
                <a:cs typeface="Calibri" panose="020F0502020204030204" pitchFamily="34" charset="0"/>
              </a:rPr>
              <a:t> implica, </a:t>
            </a:r>
            <a:r>
              <a:rPr lang="es-MX" dirty="0">
                <a:solidFill>
                  <a:prstClr val="black"/>
                </a:solidFill>
                <a:latin typeface="Calibri" panose="020F0502020204030204" pitchFamily="34" charset="0"/>
                <a:ea typeface="Times New Roman" panose="02020603050405020304" pitchFamily="18" charset="0"/>
                <a:cs typeface="Calibri" panose="020F0502020204030204" pitchFamily="34" charset="0"/>
              </a:rPr>
              <a:t>a medida que se incrementa su complejidad un </a:t>
            </a:r>
            <a:r>
              <a:rPr lang="es-MX" b="1" dirty="0" smtClean="0">
                <a:solidFill>
                  <a:prstClr val="black"/>
                </a:solidFill>
                <a:latin typeface="Calibri" panose="020F0502020204030204" pitchFamily="34" charset="0"/>
                <a:ea typeface="Times New Roman" panose="02020603050405020304" pitchFamily="18" charset="0"/>
                <a:cs typeface="Calibri" panose="020F0502020204030204" pitchFamily="34" charset="0"/>
              </a:rPr>
              <a:t>aumento </a:t>
            </a:r>
            <a:r>
              <a:rPr lang="es-MX" b="1" dirty="0">
                <a:solidFill>
                  <a:prstClr val="black"/>
                </a:solidFill>
                <a:latin typeface="Calibri" panose="020F0502020204030204" pitchFamily="34" charset="0"/>
                <a:ea typeface="Times New Roman" panose="02020603050405020304" pitchFamily="18" charset="0"/>
                <a:cs typeface="Calibri" panose="020F0502020204030204" pitchFamily="34" charset="0"/>
              </a:rPr>
              <a:t>en costos de operación</a:t>
            </a:r>
            <a:r>
              <a:rPr lang="es-MX" dirty="0">
                <a:solidFill>
                  <a:prstClr val="black"/>
                </a:solidFill>
                <a:latin typeface="Calibri" panose="020F0502020204030204" pitchFamily="34" charset="0"/>
                <a:ea typeface="Times New Roman" panose="02020603050405020304" pitchFamily="18" charset="0"/>
                <a:cs typeface="Calibri" panose="020F0502020204030204" pitchFamily="34" charset="0"/>
              </a:rPr>
              <a:t>, haciendo menos </a:t>
            </a:r>
            <a:r>
              <a:rPr lang="es-MX" dirty="0" smtClean="0">
                <a:solidFill>
                  <a:prstClr val="black"/>
                </a:solidFill>
                <a:latin typeface="Calibri" panose="020F0502020204030204" pitchFamily="34" charset="0"/>
                <a:ea typeface="Times New Roman" panose="02020603050405020304" pitchFamily="18" charset="0"/>
                <a:cs typeface="Calibri" panose="020F0502020204030204" pitchFamily="34" charset="0"/>
              </a:rPr>
              <a:t>atractivos </a:t>
            </a:r>
            <a:r>
              <a:rPr lang="es-MX" dirty="0">
                <a:solidFill>
                  <a:prstClr val="black"/>
                </a:solidFill>
                <a:latin typeface="Calibri" panose="020F0502020204030204" pitchFamily="34" charset="0"/>
                <a:ea typeface="Times New Roman" panose="02020603050405020304" pitchFamily="18" charset="0"/>
                <a:cs typeface="Calibri" panose="020F0502020204030204" pitchFamily="34" charset="0"/>
              </a:rPr>
              <a:t>estos proyectos, en particular para PyMEs.</a:t>
            </a:r>
            <a:endParaRPr lang="es-MX" dirty="0">
              <a:solidFill>
                <a:schemeClr val="accent2"/>
              </a:solidFill>
              <a:latin typeface="Calibri" panose="020F0502020204030204" pitchFamily="34" charset="0"/>
              <a:ea typeface="Times New Roman" panose="02020603050405020304" pitchFamily="18" charset="0"/>
              <a:cs typeface="Calibri" panose="020F0502020204030204" pitchFamily="34" charset="0"/>
            </a:endParaRPr>
          </a:p>
          <a:p>
            <a:pPr marL="711518" lvl="1" indent="-214313" algn="just">
              <a:lnSpc>
                <a:spcPct val="110000"/>
              </a:lnSpc>
              <a:spcBef>
                <a:spcPts val="600"/>
              </a:spcBef>
              <a:spcAft>
                <a:spcPts val="600"/>
              </a:spcAft>
              <a:buFont typeface="Arial" panose="020B0604020202020204" pitchFamily="34" charset="0"/>
              <a:buChar char="•"/>
            </a:pPr>
            <a:r>
              <a:rPr lang="es-MX" b="1" dirty="0">
                <a:solidFill>
                  <a:srgbClr val="0070C0"/>
                </a:solidFill>
                <a:latin typeface="Calibri" panose="020F0502020204030204" pitchFamily="34" charset="0"/>
                <a:cs typeface="Calibri" panose="020F0502020204030204" pitchFamily="34" charset="0"/>
              </a:rPr>
              <a:t>Identificación de proyectos verdes. </a:t>
            </a:r>
            <a:r>
              <a:rPr lang="es-MX" dirty="0">
                <a:latin typeface="Calibri" panose="020F0502020204030204" pitchFamily="34" charset="0"/>
                <a:cs typeface="Calibri" panose="020F0502020204030204" pitchFamily="34" charset="0"/>
              </a:rPr>
              <a:t>Para involucrar intermediarios financieros (1er piso) es crucial incorporar en los procesos de crédito la identificación </a:t>
            </a:r>
            <a:r>
              <a:rPr lang="es-MX" b="1" dirty="0">
                <a:latin typeface="Calibri" panose="020F0502020204030204" pitchFamily="34" charset="0"/>
                <a:cs typeface="Calibri" panose="020F0502020204030204" pitchFamily="34" charset="0"/>
              </a:rPr>
              <a:t>ágil y sencilla </a:t>
            </a:r>
            <a:r>
              <a:rPr lang="es-MX" dirty="0">
                <a:latin typeface="Calibri" panose="020F0502020204030204" pitchFamily="34" charset="0"/>
                <a:cs typeface="Calibri" panose="020F0502020204030204" pitchFamily="34" charset="0"/>
              </a:rPr>
              <a:t>de proyectos y su evaluación.</a:t>
            </a:r>
          </a:p>
          <a:p>
            <a:pPr marL="711518" lvl="1" indent="-214313" algn="just">
              <a:lnSpc>
                <a:spcPct val="110000"/>
              </a:lnSpc>
              <a:spcBef>
                <a:spcPts val="600"/>
              </a:spcBef>
              <a:spcAft>
                <a:spcPts val="600"/>
              </a:spcAft>
              <a:buFont typeface="Arial" panose="020B0604020202020204" pitchFamily="34" charset="0"/>
              <a:buChar char="•"/>
            </a:pPr>
            <a:r>
              <a:rPr lang="es-MX" b="1" dirty="0">
                <a:solidFill>
                  <a:srgbClr val="0070C0"/>
                </a:solidFill>
                <a:latin typeface="Calibri" panose="020F0502020204030204" pitchFamily="34" charset="0"/>
                <a:cs typeface="Calibri" panose="020F0502020204030204" pitchFamily="34" charset="0"/>
              </a:rPr>
              <a:t>Marco regulatorio. </a:t>
            </a:r>
            <a:r>
              <a:rPr lang="es-MX" dirty="0">
                <a:latin typeface="Calibri" panose="020F0502020204030204" pitchFamily="34" charset="0"/>
                <a:cs typeface="Calibri" panose="020F0502020204030204" pitchFamily="34" charset="0"/>
              </a:rPr>
              <a:t>Para incrementar el financiamiento a proyectos verdes, es necesario un marco regulatorio que prohíba o incremente los costos de proyectos que dañan el medio ambiente.</a:t>
            </a:r>
          </a:p>
        </p:txBody>
      </p:sp>
      <p:cxnSp>
        <p:nvCxnSpPr>
          <p:cNvPr id="4" name="Conector recto 3"/>
          <p:cNvCxnSpPr/>
          <p:nvPr/>
        </p:nvCxnSpPr>
        <p:spPr>
          <a:xfrm>
            <a:off x="1392072" y="952500"/>
            <a:ext cx="10153934"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Marcador de número de diapositiva 1"/>
          <p:cNvSpPr>
            <a:spLocks noGrp="1"/>
          </p:cNvSpPr>
          <p:nvPr>
            <p:ph type="sldNum" sz="quarter" idx="12"/>
          </p:nvPr>
        </p:nvSpPr>
        <p:spPr/>
        <p:txBody>
          <a:bodyPr/>
          <a:lstStyle/>
          <a:p>
            <a:fld id="{A34124A6-4F7D-E041-9162-4668CB6DAA0B}" type="slidenum">
              <a:rPr lang="es-MX" smtClean="0"/>
              <a:t>12</a:t>
            </a:fld>
            <a:endParaRPr lang="es-MX" dirty="0"/>
          </a:p>
        </p:txBody>
      </p:sp>
    </p:spTree>
    <p:extLst>
      <p:ext uri="{BB962C8B-B14F-4D97-AF65-F5344CB8AC3E}">
        <p14:creationId xmlns:p14="http://schemas.microsoft.com/office/powerpoint/2010/main" val="14006732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92072" y="0"/>
            <a:ext cx="10153934" cy="952500"/>
          </a:xfrm>
        </p:spPr>
        <p:txBody>
          <a:bodyPr vert="horz" lIns="91440" tIns="45720" rIns="91440" bIns="45720" rtlCol="0" anchor="ctr">
            <a:noAutofit/>
          </a:bodyPr>
          <a:lstStyle/>
          <a:p>
            <a:pPr algn="ctr">
              <a:lnSpc>
                <a:spcPct val="110000"/>
              </a:lnSpc>
              <a:spcBef>
                <a:spcPct val="20000"/>
              </a:spcBef>
            </a:pPr>
            <a:r>
              <a:rPr lang="es-ES_tradnl" altLang="es-MX" sz="4400" dirty="0" smtClean="0">
                <a:solidFill>
                  <a:srgbClr val="051954"/>
                </a:solidFill>
                <a:latin typeface="Calibri" panose="020F0502020204030204" pitchFamily="34" charset="0"/>
                <a:ea typeface="ＭＳ Ｐゴシック" charset="0"/>
                <a:cs typeface="Calibri" panose="020F0502020204030204" pitchFamily="34" charset="0"/>
              </a:rPr>
              <a:t>Contenido</a:t>
            </a:r>
            <a:endParaRPr lang="es-ES_tradnl" altLang="es-MX" sz="4400" dirty="0">
              <a:solidFill>
                <a:srgbClr val="051954"/>
              </a:solidFill>
              <a:latin typeface="Calibri" panose="020F0502020204030204" pitchFamily="34" charset="0"/>
              <a:ea typeface="ＭＳ Ｐゴシック" charset="0"/>
              <a:cs typeface="Calibri" panose="020F0502020204030204" pitchFamily="34" charset="0"/>
            </a:endParaRPr>
          </a:p>
        </p:txBody>
      </p:sp>
      <p:cxnSp>
        <p:nvCxnSpPr>
          <p:cNvPr id="4" name="Conector recto 3"/>
          <p:cNvCxnSpPr/>
          <p:nvPr/>
        </p:nvCxnSpPr>
        <p:spPr>
          <a:xfrm>
            <a:off x="1392072" y="952500"/>
            <a:ext cx="10153934"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3"/>
          <p:cNvSpPr>
            <a:spLocks noChangeArrowheads="1"/>
          </p:cNvSpPr>
          <p:nvPr/>
        </p:nvSpPr>
        <p:spPr bwMode="auto">
          <a:xfrm>
            <a:off x="1170006" y="1989557"/>
            <a:ext cx="10130597" cy="3888432"/>
          </a:xfrm>
          <a:prstGeom prst="rect">
            <a:avLst/>
          </a:prstGeom>
          <a:noFill/>
          <a:ln w="9525">
            <a:noFill/>
            <a:miter lim="800000"/>
            <a:headEnd/>
            <a:tailEnd/>
          </a:ln>
        </p:spPr>
        <p:txBody>
          <a:bodyPr/>
          <a:lstStyle/>
          <a:p>
            <a:pPr marL="571500" indent="-571500">
              <a:spcBef>
                <a:spcPct val="20000"/>
              </a:spcBef>
              <a:buFont typeface="Arial" panose="020B0604020202020204" pitchFamily="34" charset="0"/>
              <a:buChar char="•"/>
            </a:pPr>
            <a:r>
              <a:rPr lang="es-MX" sz="4000" dirty="0" smtClean="0">
                <a:ea typeface="ＭＳ Ｐゴシック" pitchFamily="-112" charset="-128"/>
                <a:cs typeface="Times New Roman" pitchFamily="18" charset="0"/>
              </a:rPr>
              <a:t>Financiamiento de proyectos sustentables</a:t>
            </a:r>
            <a:r>
              <a:rPr lang="es-MX" sz="4000" dirty="0">
                <a:ea typeface="ＭＳ Ｐゴシック" pitchFamily="-112" charset="-128"/>
                <a:cs typeface="Times New Roman" pitchFamily="18" charset="0"/>
              </a:rPr>
              <a:t> </a:t>
            </a:r>
            <a:r>
              <a:rPr lang="es-MX" sz="4000" dirty="0" smtClean="0">
                <a:ea typeface="ＭＳ Ｐゴシック" pitchFamily="-112" charset="-128"/>
                <a:cs typeface="Times New Roman" pitchFamily="18" charset="0"/>
              </a:rPr>
              <a:t>en el sector agropecuario y rural</a:t>
            </a:r>
          </a:p>
          <a:p>
            <a:pPr marL="571500" indent="-571500">
              <a:spcBef>
                <a:spcPct val="20000"/>
              </a:spcBef>
              <a:buFont typeface="Arial" panose="020B0604020202020204" pitchFamily="34" charset="0"/>
              <a:buChar char="•"/>
            </a:pPr>
            <a:r>
              <a:rPr lang="es-MX" sz="4000" dirty="0" smtClean="0">
                <a:ea typeface="ＭＳ Ｐゴシック" pitchFamily="-112" charset="-128"/>
                <a:cs typeface="Times New Roman" pitchFamily="18" charset="0"/>
              </a:rPr>
              <a:t>Estrategia sustentable de FIRA</a:t>
            </a:r>
          </a:p>
          <a:p>
            <a:pPr marL="571500" indent="-571500">
              <a:spcBef>
                <a:spcPct val="20000"/>
              </a:spcBef>
              <a:buFont typeface="Arial" panose="020B0604020202020204" pitchFamily="34" charset="0"/>
              <a:buChar char="•"/>
            </a:pPr>
            <a:r>
              <a:rPr lang="es-MX" sz="4000" dirty="0" smtClean="0">
                <a:solidFill>
                  <a:srgbClr val="FF0000"/>
                </a:solidFill>
                <a:ea typeface="ＭＳ Ｐゴシック" pitchFamily="-112" charset="-128"/>
                <a:cs typeface="Times New Roman" pitchFamily="18" charset="0"/>
              </a:rPr>
              <a:t>Emisión de Bonos Verdes</a:t>
            </a:r>
            <a:endParaRPr lang="es-MX" sz="4000" dirty="0">
              <a:solidFill>
                <a:srgbClr val="FF0000"/>
              </a:solidFill>
              <a:ea typeface="ＭＳ Ｐゴシック" pitchFamily="-112" charset="-128"/>
              <a:cs typeface="Times New Roman" pitchFamily="18" charset="0"/>
            </a:endParaRPr>
          </a:p>
        </p:txBody>
      </p:sp>
      <p:sp>
        <p:nvSpPr>
          <p:cNvPr id="3" name="Marcador de número de diapositiva 2"/>
          <p:cNvSpPr>
            <a:spLocks noGrp="1"/>
          </p:cNvSpPr>
          <p:nvPr>
            <p:ph type="sldNum" sz="quarter" idx="12"/>
          </p:nvPr>
        </p:nvSpPr>
        <p:spPr/>
        <p:txBody>
          <a:bodyPr/>
          <a:lstStyle/>
          <a:p>
            <a:fld id="{A34124A6-4F7D-E041-9162-4668CB6DAA0B}" type="slidenum">
              <a:rPr lang="es-MX" smtClean="0"/>
              <a:t>13</a:t>
            </a:fld>
            <a:endParaRPr lang="es-MX" dirty="0"/>
          </a:p>
        </p:txBody>
      </p:sp>
    </p:spTree>
    <p:extLst>
      <p:ext uri="{BB962C8B-B14F-4D97-AF65-F5344CB8AC3E}">
        <p14:creationId xmlns:p14="http://schemas.microsoft.com/office/powerpoint/2010/main" val="38589063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11460" y="170062"/>
            <a:ext cx="10715158" cy="857250"/>
          </a:xfrm>
        </p:spPr>
        <p:txBody>
          <a:bodyPr vert="horz" wrap="square" lIns="82296" tIns="41148" rIns="82296" bIns="41148" numCol="1" rtlCol="0" anchor="ctr" anchorCtr="0" compatLnSpc="1">
            <a:prstTxWarp prst="textNoShape">
              <a:avLst/>
            </a:prstTxWarp>
            <a:noAutofit/>
          </a:bodyPr>
          <a:lstStyle/>
          <a:p>
            <a:pPr algn="just"/>
            <a:r>
              <a:rPr lang="es-ES" sz="2500" dirty="0" smtClean="0">
                <a:solidFill>
                  <a:srgbClr val="051954"/>
                </a:solidFill>
                <a:latin typeface="Calibri" panose="020F0502020204030204" pitchFamily="34" charset="0"/>
                <a:ea typeface="ＭＳ Ｐゴシック" charset="0"/>
                <a:cs typeface="Calibri" panose="020F0502020204030204" pitchFamily="34" charset="0"/>
              </a:rPr>
              <a:t>Al cierre de 2017, FIRA cuenta con una cartera de proyectos sostenibles de 8,241 mdp (412 mdd) integrada por poco más de 4 mil créditos con una amplia distribución geográfica y en apoyo de los diferentes estratos de productores </a:t>
            </a:r>
            <a:endParaRPr lang="es-ES" sz="2500" dirty="0">
              <a:solidFill>
                <a:srgbClr val="051954"/>
              </a:solidFill>
              <a:latin typeface="Calibri" panose="020F0502020204030204" pitchFamily="34" charset="0"/>
              <a:ea typeface="ＭＳ Ｐゴシック" charset="0"/>
              <a:cs typeface="Calibri" panose="020F0502020204030204" pitchFamily="34" charset="0"/>
            </a:endParaRPr>
          </a:p>
        </p:txBody>
      </p:sp>
      <p:sp>
        <p:nvSpPr>
          <p:cNvPr id="3" name="Rectángulo 2"/>
          <p:cNvSpPr/>
          <p:nvPr/>
        </p:nvSpPr>
        <p:spPr>
          <a:xfrm>
            <a:off x="485775" y="1190005"/>
            <a:ext cx="11340843" cy="5360698"/>
          </a:xfrm>
          <a:prstGeom prst="rect">
            <a:avLst/>
          </a:prstGeom>
        </p:spPr>
        <p:txBody>
          <a:bodyPr wrap="square">
            <a:spAutoFit/>
          </a:bodyPr>
          <a:lstStyle/>
          <a:p>
            <a:pPr marL="342900" indent="-342900" algn="just">
              <a:lnSpc>
                <a:spcPct val="90000"/>
              </a:lnSpc>
              <a:spcBef>
                <a:spcPct val="50000"/>
              </a:spcBef>
              <a:buFont typeface="Arial" panose="020B0604020202020204" pitchFamily="34" charset="0"/>
              <a:buChar char="•"/>
            </a:pPr>
            <a:r>
              <a:rPr lang="es-MX" sz="2050" dirty="0" smtClean="0">
                <a:latin typeface="Calibri" panose="020F0502020204030204" pitchFamily="34" charset="0"/>
                <a:cs typeface="Calibri" panose="020F0502020204030204" pitchFamily="34" charset="0"/>
              </a:rPr>
              <a:t>Dentro de la </a:t>
            </a:r>
            <a:r>
              <a:rPr lang="es-MX" sz="2050" dirty="0">
                <a:latin typeface="Calibri" panose="020F0502020204030204" pitchFamily="34" charset="0"/>
                <a:cs typeface="Calibri" panose="020F0502020204030204" pitchFamily="34" charset="0"/>
              </a:rPr>
              <a:t>cartera </a:t>
            </a:r>
            <a:r>
              <a:rPr lang="es-MX" sz="2050" dirty="0" smtClean="0">
                <a:latin typeface="Calibri" panose="020F0502020204030204" pitchFamily="34" charset="0"/>
                <a:cs typeface="Calibri" panose="020F0502020204030204" pitchFamily="34" charset="0"/>
              </a:rPr>
              <a:t>se encuentran </a:t>
            </a:r>
            <a:r>
              <a:rPr lang="es-MX" sz="2050" b="1" dirty="0" smtClean="0">
                <a:latin typeface="Calibri" panose="020F0502020204030204" pitchFamily="34" charset="0"/>
                <a:cs typeface="Calibri" panose="020F0502020204030204" pitchFamily="34" charset="0"/>
              </a:rPr>
              <a:t>principalmente proyectos de Prácticas sostenibles </a:t>
            </a:r>
            <a:r>
              <a:rPr lang="es-MX" sz="2050" dirty="0" smtClean="0">
                <a:latin typeface="Calibri" panose="020F0502020204030204" pitchFamily="34" charset="0"/>
                <a:cs typeface="Calibri" panose="020F0502020204030204" pitchFamily="34" charset="0"/>
              </a:rPr>
              <a:t>(labranza </a:t>
            </a:r>
            <a:r>
              <a:rPr lang="es-MX" sz="2050" dirty="0">
                <a:latin typeface="Calibri" panose="020F0502020204030204" pitchFamily="34" charset="0"/>
                <a:cs typeface="Calibri" panose="020F0502020204030204" pitchFamily="34" charset="0"/>
              </a:rPr>
              <a:t>de </a:t>
            </a:r>
            <a:r>
              <a:rPr lang="es-MX" sz="2050" dirty="0" smtClean="0">
                <a:latin typeface="Calibri" panose="020F0502020204030204" pitchFamily="34" charset="0"/>
                <a:cs typeface="Calibri" panose="020F0502020204030204" pitchFamily="34" charset="0"/>
              </a:rPr>
              <a:t>conservación, agricultura protegida, abonos orgánicos, entre otros), así como proyectos de biodigestores, uso eficiente de agua y energía, forestales y energía renovable.</a:t>
            </a:r>
          </a:p>
          <a:p>
            <a:pPr marL="342900" indent="-342900" algn="just">
              <a:lnSpc>
                <a:spcPct val="90000"/>
              </a:lnSpc>
              <a:spcBef>
                <a:spcPct val="50000"/>
              </a:spcBef>
              <a:buFont typeface="Arial" panose="020B0604020202020204" pitchFamily="34" charset="0"/>
              <a:buChar char="•"/>
            </a:pPr>
            <a:r>
              <a:rPr lang="es-MX" sz="2050" dirty="0" smtClean="0">
                <a:latin typeface="Calibri" panose="020F0502020204030204" pitchFamily="34" charset="0"/>
                <a:cs typeface="Calibri" panose="020F0502020204030204" pitchFamily="34" charset="0"/>
              </a:rPr>
              <a:t>Con </a:t>
            </a:r>
            <a:r>
              <a:rPr lang="es-MX" sz="2050" dirty="0">
                <a:latin typeface="Calibri" panose="020F0502020204030204" pitchFamily="34" charset="0"/>
                <a:cs typeface="Calibri" panose="020F0502020204030204" pitchFamily="34" charset="0"/>
              </a:rPr>
              <a:t>base </a:t>
            </a:r>
            <a:r>
              <a:rPr lang="es-MX" sz="2050" dirty="0" smtClean="0">
                <a:latin typeface="Calibri" panose="020F0502020204030204" pitchFamily="34" charset="0"/>
                <a:cs typeface="Calibri" panose="020F0502020204030204" pitchFamily="34" charset="0"/>
              </a:rPr>
              <a:t>en este portafolio, </a:t>
            </a:r>
            <a:r>
              <a:rPr lang="es-MX" sz="2050" dirty="0">
                <a:latin typeface="Calibri" panose="020F0502020204030204" pitchFamily="34" charset="0"/>
                <a:cs typeface="Calibri" panose="020F0502020204030204" pitchFamily="34" charset="0"/>
              </a:rPr>
              <a:t>FIRA realizará la emisión de un bono verde. </a:t>
            </a:r>
            <a:r>
              <a:rPr lang="es-MX" sz="2050" dirty="0" smtClean="0">
                <a:latin typeface="Calibri" panose="020F0502020204030204" pitchFamily="34" charset="0"/>
                <a:cs typeface="Calibri" panose="020F0502020204030204" pitchFamily="34" charset="0"/>
              </a:rPr>
              <a:t>Sin embargo, </a:t>
            </a:r>
            <a:r>
              <a:rPr lang="es-MX" sz="2050" b="1" dirty="0">
                <a:latin typeface="Calibri" panose="020F0502020204030204" pitchFamily="34" charset="0"/>
                <a:cs typeface="Calibri" panose="020F0502020204030204" pitchFamily="34" charset="0"/>
              </a:rPr>
              <a:t>no existen criterios internacionales para proyectos sostenibles en el sector agroalimentario</a:t>
            </a:r>
            <a:r>
              <a:rPr lang="es-MX" sz="2050" dirty="0">
                <a:latin typeface="Calibri" panose="020F0502020204030204" pitchFamily="34" charset="0"/>
                <a:cs typeface="Calibri" panose="020F0502020204030204" pitchFamily="34" charset="0"/>
              </a:rPr>
              <a:t>, por lo que se está trabajando en su definición</a:t>
            </a:r>
            <a:r>
              <a:rPr lang="es-MX" sz="2050" dirty="0" smtClean="0">
                <a:latin typeface="Calibri" panose="020F0502020204030204" pitchFamily="34" charset="0"/>
                <a:cs typeface="Calibri" panose="020F0502020204030204" pitchFamily="34" charset="0"/>
              </a:rPr>
              <a:t>.</a:t>
            </a:r>
          </a:p>
          <a:p>
            <a:pPr marL="342900" indent="-342900" algn="just">
              <a:lnSpc>
                <a:spcPct val="90000"/>
              </a:lnSpc>
              <a:spcBef>
                <a:spcPct val="50000"/>
              </a:spcBef>
              <a:buFont typeface="Arial" panose="020B0604020202020204" pitchFamily="34" charset="0"/>
              <a:buChar char="•"/>
            </a:pPr>
            <a:r>
              <a:rPr lang="es-MX" sz="2050" dirty="0">
                <a:latin typeface="Calibri" panose="020F0502020204030204" pitchFamily="34" charset="0"/>
                <a:cs typeface="Calibri" panose="020F0502020204030204" pitchFamily="34" charset="0"/>
              </a:rPr>
              <a:t>C</a:t>
            </a:r>
            <a:r>
              <a:rPr lang="es-MX" sz="2050" dirty="0" smtClean="0">
                <a:latin typeface="Calibri" panose="020F0502020204030204" pitchFamily="34" charset="0"/>
                <a:cs typeface="Calibri" panose="020F0502020204030204" pitchFamily="34" charset="0"/>
              </a:rPr>
              <a:t>on </a:t>
            </a:r>
            <a:r>
              <a:rPr lang="es-MX" sz="2050" dirty="0">
                <a:latin typeface="Calibri" panose="020F0502020204030204" pitchFamily="34" charset="0"/>
                <a:cs typeface="Calibri" panose="020F0502020204030204" pitchFamily="34" charset="0"/>
              </a:rPr>
              <a:t>apoyo del </a:t>
            </a:r>
            <a:r>
              <a:rPr lang="es-MX" sz="2050" dirty="0" smtClean="0">
                <a:latin typeface="Calibri" panose="020F0502020204030204" pitchFamily="34" charset="0"/>
                <a:cs typeface="Calibri" panose="020F0502020204030204" pitchFamily="34" charset="0"/>
              </a:rPr>
              <a:t>BID se están desarrollando 2 consultorías  que permitirán evaluar la cartera de crédito de FIRA y definir los criterios de elegibilidad  de los proyectos que respaldarán la emisión del bono verde.</a:t>
            </a:r>
          </a:p>
          <a:p>
            <a:pPr algn="just">
              <a:lnSpc>
                <a:spcPct val="90000"/>
              </a:lnSpc>
              <a:spcBef>
                <a:spcPct val="50000"/>
              </a:spcBef>
            </a:pPr>
            <a:r>
              <a:rPr lang="es-MX" sz="2050" dirty="0" smtClean="0">
                <a:latin typeface="Calibri" panose="020F0502020204030204" pitchFamily="34" charset="0"/>
                <a:cs typeface="Calibri" panose="020F0502020204030204" pitchFamily="34" charset="0"/>
              </a:rPr>
              <a:t>	 1. La primera consultoría, dirigida a la </a:t>
            </a:r>
            <a:r>
              <a:rPr lang="es-MX" sz="2050" dirty="0">
                <a:latin typeface="Calibri" panose="020F0502020204030204" pitchFamily="34" charset="0"/>
                <a:cs typeface="Calibri" panose="020F0502020204030204" pitchFamily="34" charset="0"/>
              </a:rPr>
              <a:t>certificación de proyectos de agricultura protegida </a:t>
            </a:r>
            <a:r>
              <a:rPr lang="es-MX" sz="2050" dirty="0" smtClean="0">
                <a:latin typeface="Calibri" panose="020F0502020204030204" pitchFamily="34" charset="0"/>
                <a:cs typeface="Calibri" panose="020F0502020204030204" pitchFamily="34" charset="0"/>
              </a:rPr>
              <a:t>	(</a:t>
            </a:r>
            <a:r>
              <a:rPr lang="es-MX" sz="2050" dirty="0">
                <a:latin typeface="Calibri" panose="020F0502020204030204" pitchFamily="34" charset="0"/>
                <a:cs typeface="Calibri" panose="020F0502020204030204" pitchFamily="34" charset="0"/>
              </a:rPr>
              <a:t>AP) como proyectos verdes conforme a los criterios del </a:t>
            </a:r>
            <a:r>
              <a:rPr lang="es-MX" sz="2050" i="1" dirty="0">
                <a:latin typeface="Calibri" panose="020F0502020204030204" pitchFamily="34" charset="0"/>
                <a:cs typeface="Calibri" panose="020F0502020204030204" pitchFamily="34" charset="0"/>
              </a:rPr>
              <a:t>Climate Bond Initiative </a:t>
            </a:r>
            <a:r>
              <a:rPr lang="es-MX" sz="2050" dirty="0">
                <a:latin typeface="Calibri" panose="020F0502020204030204" pitchFamily="34" charset="0"/>
                <a:cs typeface="Calibri" panose="020F0502020204030204" pitchFamily="34" charset="0"/>
              </a:rPr>
              <a:t>(CBI</a:t>
            </a:r>
            <a:r>
              <a:rPr lang="es-MX" sz="2050" dirty="0" smtClean="0">
                <a:latin typeface="Calibri" panose="020F0502020204030204" pitchFamily="34" charset="0"/>
                <a:cs typeface="Calibri" panose="020F0502020204030204" pitchFamily="34" charset="0"/>
              </a:rPr>
              <a:t>).</a:t>
            </a:r>
          </a:p>
          <a:p>
            <a:pPr lvl="1"/>
            <a:endParaRPr lang="es-MX" sz="2050" dirty="0">
              <a:latin typeface="Calibri" panose="020F0502020204030204" pitchFamily="34" charset="0"/>
              <a:cs typeface="Calibri" panose="020F0502020204030204" pitchFamily="34" charset="0"/>
            </a:endParaRPr>
          </a:p>
          <a:p>
            <a:pPr lvl="1"/>
            <a:r>
              <a:rPr lang="es-MX" sz="2050" dirty="0" smtClean="0">
                <a:latin typeface="Calibri" panose="020F0502020204030204" pitchFamily="34" charset="0"/>
                <a:cs typeface="Calibri" panose="020F0502020204030204" pitchFamily="34" charset="0"/>
              </a:rPr>
              <a:t>	2.  La </a:t>
            </a:r>
            <a:r>
              <a:rPr lang="es-MX" sz="2050" dirty="0">
                <a:latin typeface="Calibri" panose="020F0502020204030204" pitchFamily="34" charset="0"/>
                <a:cs typeface="Calibri" panose="020F0502020204030204" pitchFamily="34" charset="0"/>
              </a:rPr>
              <a:t>segunda, </a:t>
            </a:r>
            <a:r>
              <a:rPr lang="es-MX" sz="2050" dirty="0" smtClean="0">
                <a:latin typeface="Calibri" panose="020F0502020204030204" pitchFamily="34" charset="0"/>
                <a:cs typeface="Calibri" panose="020F0502020204030204" pitchFamily="34" charset="0"/>
              </a:rPr>
              <a:t>tiene por objetivo identificar </a:t>
            </a:r>
            <a:r>
              <a:rPr lang="es-MX" sz="2050" dirty="0">
                <a:latin typeface="Calibri" panose="020F0502020204030204" pitchFamily="34" charset="0"/>
                <a:cs typeface="Calibri" panose="020F0502020204030204" pitchFamily="34" charset="0"/>
              </a:rPr>
              <a:t>la cartera de créditos necesaria para la </a:t>
            </a:r>
            <a:r>
              <a:rPr lang="es-MX" sz="2050" dirty="0" smtClean="0">
                <a:latin typeface="Calibri" panose="020F0502020204030204" pitchFamily="34" charset="0"/>
                <a:cs typeface="Calibri" panose="020F0502020204030204" pitchFamily="34" charset="0"/>
              </a:rPr>
              <a:t>	emisión 	de </a:t>
            </a:r>
            <a:r>
              <a:rPr lang="es-MX" sz="2050" dirty="0">
                <a:latin typeface="Calibri" panose="020F0502020204030204" pitchFamily="34" charset="0"/>
                <a:cs typeface="Calibri" panose="020F0502020204030204" pitchFamily="34" charset="0"/>
              </a:rPr>
              <a:t>un bono </a:t>
            </a:r>
            <a:r>
              <a:rPr lang="es-MX" sz="2050" dirty="0" smtClean="0">
                <a:latin typeface="Calibri" panose="020F0502020204030204" pitchFamily="34" charset="0"/>
                <a:cs typeface="Calibri" panose="020F0502020204030204" pitchFamily="34" charset="0"/>
              </a:rPr>
              <a:t>verde, para lo cual se definirán criterios </a:t>
            </a:r>
            <a:r>
              <a:rPr lang="es-MX" sz="2050" dirty="0">
                <a:latin typeface="Calibri" panose="020F0502020204030204" pitchFamily="34" charset="0"/>
                <a:cs typeface="Calibri" panose="020F0502020204030204" pitchFamily="34" charset="0"/>
              </a:rPr>
              <a:t>que se revisarán con la </a:t>
            </a:r>
            <a:r>
              <a:rPr lang="es-MX" sz="2050" dirty="0" smtClean="0">
                <a:latin typeface="Calibri" panose="020F0502020204030204" pitchFamily="34" charset="0"/>
                <a:cs typeface="Calibri" panose="020F0502020204030204" pitchFamily="34" charset="0"/>
              </a:rPr>
              <a:t>CONABIO</a:t>
            </a:r>
            <a:r>
              <a:rPr lang="es-MX" sz="2050" dirty="0">
                <a:latin typeface="Calibri" panose="020F0502020204030204" pitchFamily="34" charset="0"/>
                <a:cs typeface="Calibri" panose="020F0502020204030204" pitchFamily="34" charset="0"/>
              </a:rPr>
              <a:t>.</a:t>
            </a:r>
          </a:p>
          <a:p>
            <a:pPr marL="342900" indent="-342900" algn="just">
              <a:lnSpc>
                <a:spcPct val="90000"/>
              </a:lnSpc>
              <a:spcBef>
                <a:spcPct val="50000"/>
              </a:spcBef>
              <a:buFont typeface="Arial" panose="020B0604020202020204" pitchFamily="34" charset="0"/>
              <a:buChar char="•"/>
            </a:pPr>
            <a:r>
              <a:rPr lang="es-MX" sz="2050" dirty="0" smtClean="0">
                <a:latin typeface="Calibri" panose="020F0502020204030204" pitchFamily="34" charset="0"/>
                <a:cs typeface="Calibri" panose="020F0502020204030204" pitchFamily="34" charset="0"/>
              </a:rPr>
              <a:t>De </a:t>
            </a:r>
            <a:r>
              <a:rPr lang="es-MX" sz="2050" dirty="0">
                <a:latin typeface="Calibri" panose="020F0502020204030204" pitchFamily="34" charset="0"/>
                <a:cs typeface="Calibri" panose="020F0502020204030204" pitchFamily="34" charset="0"/>
              </a:rPr>
              <a:t>esta manera, FIRA contribuirá a </a:t>
            </a:r>
            <a:r>
              <a:rPr lang="es-MX" sz="2050" b="1" dirty="0">
                <a:latin typeface="Calibri" panose="020F0502020204030204" pitchFamily="34" charset="0"/>
                <a:cs typeface="Calibri" panose="020F0502020204030204" pitchFamily="34" charset="0"/>
              </a:rPr>
              <a:t>definir los estándares en el sector </a:t>
            </a:r>
            <a:r>
              <a:rPr lang="es-MX" sz="2050" dirty="0">
                <a:latin typeface="Calibri" panose="020F0502020204030204" pitchFamily="34" charset="0"/>
                <a:cs typeface="Calibri" panose="020F0502020204030204" pitchFamily="34" charset="0"/>
              </a:rPr>
              <a:t>para futuras emisiones de bonos verdes agropecuarios</a:t>
            </a:r>
            <a:r>
              <a:rPr lang="es-MX" sz="2050" dirty="0" smtClean="0">
                <a:latin typeface="Calibri" panose="020F0502020204030204" pitchFamily="34" charset="0"/>
                <a:cs typeface="Calibri" panose="020F0502020204030204" pitchFamily="34" charset="0"/>
              </a:rPr>
              <a:t>.</a:t>
            </a:r>
          </a:p>
        </p:txBody>
      </p:sp>
      <p:cxnSp>
        <p:nvCxnSpPr>
          <p:cNvPr id="9" name="Conector recto 8"/>
          <p:cNvCxnSpPr/>
          <p:nvPr/>
        </p:nvCxnSpPr>
        <p:spPr>
          <a:xfrm>
            <a:off x="1392072" y="1190005"/>
            <a:ext cx="10153934"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Marcador de número de diapositiva 3"/>
          <p:cNvSpPr>
            <a:spLocks noGrp="1"/>
          </p:cNvSpPr>
          <p:nvPr>
            <p:ph type="sldNum" sz="quarter" idx="12"/>
          </p:nvPr>
        </p:nvSpPr>
        <p:spPr/>
        <p:txBody>
          <a:bodyPr/>
          <a:lstStyle/>
          <a:p>
            <a:fld id="{A34124A6-4F7D-E041-9162-4668CB6DAA0B}" type="slidenum">
              <a:rPr lang="es-MX" smtClean="0"/>
              <a:t>14</a:t>
            </a:fld>
            <a:endParaRPr lang="es-MX" dirty="0"/>
          </a:p>
        </p:txBody>
      </p:sp>
      <p:sp>
        <p:nvSpPr>
          <p:cNvPr id="5" name="CuadroTexto 4"/>
          <p:cNvSpPr txBox="1"/>
          <p:nvPr/>
        </p:nvSpPr>
        <p:spPr>
          <a:xfrm>
            <a:off x="367166" y="6447634"/>
            <a:ext cx="6872266" cy="461665"/>
          </a:xfrm>
          <a:prstGeom prst="rect">
            <a:avLst/>
          </a:prstGeom>
          <a:noFill/>
        </p:spPr>
        <p:txBody>
          <a:bodyPr wrap="none" rtlCol="0">
            <a:spAutoFit/>
          </a:bodyPr>
          <a:lstStyle/>
          <a:p>
            <a:r>
              <a:rPr lang="es-MX" sz="1600" dirty="0" smtClean="0"/>
              <a:t>CONABIO: Comisión Nacional para el Conocimiento y Uso de la Biodiversidad</a:t>
            </a:r>
            <a:r>
              <a:rPr lang="es-MX" sz="2400" dirty="0" smtClean="0"/>
              <a:t> </a:t>
            </a:r>
            <a:endParaRPr lang="es-MX" sz="2400" dirty="0"/>
          </a:p>
        </p:txBody>
      </p:sp>
    </p:spTree>
    <p:extLst>
      <p:ext uri="{BB962C8B-B14F-4D97-AF65-F5344CB8AC3E}">
        <p14:creationId xmlns:p14="http://schemas.microsoft.com/office/powerpoint/2010/main" val="30739678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77207" y="908090"/>
            <a:ext cx="10660181" cy="656754"/>
          </a:xfrm>
        </p:spPr>
        <p:txBody>
          <a:bodyPr>
            <a:noAutofit/>
          </a:bodyPr>
          <a:lstStyle/>
          <a:p>
            <a:pPr>
              <a:spcBef>
                <a:spcPct val="50000"/>
              </a:spcBef>
            </a:pPr>
            <a:r>
              <a:rPr lang="es-MX" sz="2200" dirty="0">
                <a:latin typeface="Calibri" panose="020F0502020204030204" pitchFamily="34" charset="0"/>
                <a:cs typeface="Calibri" panose="020F0502020204030204" pitchFamily="34" charset="0"/>
              </a:rPr>
              <a:t>El bono verde de FIRA será el primero a nivel internacional en incorporar proyectos de agricultura protegida (</a:t>
            </a:r>
            <a:r>
              <a:rPr lang="es-MX" sz="2200" dirty="0" smtClean="0">
                <a:latin typeface="Calibri" panose="020F0502020204030204" pitchFamily="34" charset="0"/>
                <a:cs typeface="Calibri" panose="020F0502020204030204" pitchFamily="34" charset="0"/>
              </a:rPr>
              <a:t>invernaderos)</a:t>
            </a:r>
            <a:r>
              <a:rPr lang="es-MX" sz="2200" i="1" dirty="0" smtClean="0">
                <a:latin typeface="Calibri" panose="020F0502020204030204" pitchFamily="34" charset="0"/>
                <a:cs typeface="Calibri" panose="020F0502020204030204" pitchFamily="34" charset="0"/>
              </a:rPr>
              <a:t> </a:t>
            </a:r>
            <a:r>
              <a:rPr lang="es-MX" sz="2200" dirty="0" smtClean="0">
                <a:latin typeface="Calibri" panose="020F0502020204030204" pitchFamily="34" charset="0"/>
                <a:cs typeface="Calibri" panose="020F0502020204030204" pitchFamily="34" charset="0"/>
              </a:rPr>
              <a:t>y a </a:t>
            </a:r>
            <a:r>
              <a:rPr lang="es-MX" sz="2200" dirty="0">
                <a:latin typeface="Calibri" panose="020F0502020204030204" pitchFamily="34" charset="0"/>
                <a:cs typeface="Calibri" panose="020F0502020204030204" pitchFamily="34" charset="0"/>
              </a:rPr>
              <a:t>diferencia de otras </a:t>
            </a:r>
            <a:r>
              <a:rPr lang="es-MX" sz="2200" dirty="0" smtClean="0">
                <a:latin typeface="Calibri" panose="020F0502020204030204" pitchFamily="34" charset="0"/>
                <a:cs typeface="Calibri" panose="020F0502020204030204" pitchFamily="34" charset="0"/>
              </a:rPr>
              <a:t>emisiones </a:t>
            </a:r>
            <a:r>
              <a:rPr lang="es-MX" sz="2200" dirty="0">
                <a:latin typeface="Calibri" panose="020F0502020204030204" pitchFamily="34" charset="0"/>
                <a:cs typeface="Calibri" panose="020F0502020204030204" pitchFamily="34" charset="0"/>
              </a:rPr>
              <a:t>respaldadas por proyectos de gran escala, la de FIRA estará referenciada a un portafolio integrado por múltiples proyectos </a:t>
            </a:r>
            <a:r>
              <a:rPr lang="es-MX" sz="2200" dirty="0" smtClean="0">
                <a:latin typeface="Calibri" panose="020F0502020204030204" pitchFamily="34" charset="0"/>
                <a:cs typeface="Calibri" panose="020F0502020204030204" pitchFamily="34" charset="0"/>
              </a:rPr>
              <a:t>sustentables</a:t>
            </a:r>
            <a:r>
              <a:rPr lang="es-MX" sz="2400" dirty="0">
                <a:latin typeface="Calibri" panose="020F0502020204030204" pitchFamily="34" charset="0"/>
                <a:cs typeface="Calibri" panose="020F0502020204030204" pitchFamily="34" charset="0"/>
              </a:rPr>
              <a:t/>
            </a:r>
            <a:br>
              <a:rPr lang="es-MX" sz="2400" dirty="0">
                <a:latin typeface="Calibri" panose="020F0502020204030204" pitchFamily="34" charset="0"/>
                <a:cs typeface="Calibri" panose="020F0502020204030204" pitchFamily="34" charset="0"/>
              </a:rPr>
            </a:br>
            <a:r>
              <a:rPr lang="es-MX" sz="2400" dirty="0">
                <a:latin typeface="Calibri" panose="020F0502020204030204" pitchFamily="34" charset="0"/>
                <a:cs typeface="Calibri" panose="020F0502020204030204" pitchFamily="34" charset="0"/>
              </a:rPr>
              <a:t/>
            </a:r>
            <a:br>
              <a:rPr lang="es-MX" sz="2400" dirty="0">
                <a:latin typeface="Calibri" panose="020F0502020204030204" pitchFamily="34" charset="0"/>
                <a:cs typeface="Calibri" panose="020F0502020204030204" pitchFamily="34" charset="0"/>
              </a:rPr>
            </a:br>
            <a:r>
              <a:rPr lang="es-MX" altLang="es-MX" sz="2300" b="0" dirty="0">
                <a:solidFill>
                  <a:srgbClr val="212121"/>
                </a:solidFill>
                <a:latin typeface="Calibri" panose="020F0502020204030204" pitchFamily="34" charset="0"/>
                <a:cs typeface="Calibri" panose="020F0502020204030204" pitchFamily="34" charset="0"/>
              </a:rPr>
              <a:t/>
            </a:r>
            <a:br>
              <a:rPr lang="es-MX" altLang="es-MX" sz="2300" b="0" dirty="0">
                <a:solidFill>
                  <a:srgbClr val="212121"/>
                </a:solidFill>
                <a:latin typeface="Calibri" panose="020F0502020204030204" pitchFamily="34" charset="0"/>
                <a:cs typeface="Calibri" panose="020F0502020204030204" pitchFamily="34" charset="0"/>
              </a:rPr>
            </a:br>
            <a:endParaRPr lang="es-MX" sz="2300" dirty="0">
              <a:solidFill>
                <a:srgbClr val="051954"/>
              </a:solidFill>
              <a:latin typeface="Calibri" panose="020F0502020204030204" pitchFamily="34" charset="0"/>
              <a:ea typeface="ＭＳ Ｐゴシック" charset="0"/>
              <a:cs typeface="Calibri" panose="020F0502020204030204" pitchFamily="34" charset="0"/>
            </a:endParaRPr>
          </a:p>
        </p:txBody>
      </p:sp>
      <p:sp>
        <p:nvSpPr>
          <p:cNvPr id="3" name="Marcador de contenido 2"/>
          <p:cNvSpPr>
            <a:spLocks noGrp="1"/>
          </p:cNvSpPr>
          <p:nvPr>
            <p:ph idx="1"/>
          </p:nvPr>
        </p:nvSpPr>
        <p:spPr>
          <a:xfrm>
            <a:off x="1082040" y="1553947"/>
            <a:ext cx="10463966" cy="3413760"/>
          </a:xfrm>
        </p:spPr>
        <p:txBody>
          <a:bodyPr>
            <a:noAutofit/>
          </a:bodyPr>
          <a:lstStyle/>
          <a:p>
            <a:pPr marL="285743" indent="-285743" algn="just">
              <a:lnSpc>
                <a:spcPct val="120000"/>
              </a:lnSpc>
              <a:spcBef>
                <a:spcPts val="600"/>
              </a:spcBef>
              <a:spcAft>
                <a:spcPts val="600"/>
              </a:spcAft>
            </a:pPr>
            <a:r>
              <a:rPr lang="es-MX" sz="2000" b="0" dirty="0">
                <a:solidFill>
                  <a:srgbClr val="212121"/>
                </a:solidFill>
                <a:latin typeface="Calibri" panose="020F0502020204030204" pitchFamily="34" charset="0"/>
                <a:cs typeface="Calibri" panose="020F0502020204030204" pitchFamily="34" charset="0"/>
              </a:rPr>
              <a:t>La </a:t>
            </a:r>
            <a:r>
              <a:rPr lang="es-MX" sz="2000" dirty="0" smtClean="0">
                <a:solidFill>
                  <a:srgbClr val="212121"/>
                </a:solidFill>
                <a:latin typeface="Calibri" panose="020F0502020204030204" pitchFamily="34" charset="0"/>
                <a:cs typeface="Calibri" panose="020F0502020204030204" pitchFamily="34" charset="0"/>
              </a:rPr>
              <a:t>Agricultura protegida (AP) </a:t>
            </a:r>
            <a:r>
              <a:rPr lang="es-MX" sz="2000" dirty="0">
                <a:solidFill>
                  <a:srgbClr val="212121"/>
                </a:solidFill>
                <a:latin typeface="Calibri" panose="020F0502020204030204" pitchFamily="34" charset="0"/>
                <a:cs typeface="Calibri" panose="020F0502020204030204" pitchFamily="34" charset="0"/>
              </a:rPr>
              <a:t>es una alternativa ambiental y socialmente preferible </a:t>
            </a:r>
            <a:r>
              <a:rPr lang="es-MX" sz="2000" b="0" dirty="0">
                <a:solidFill>
                  <a:srgbClr val="212121"/>
                </a:solidFill>
                <a:latin typeface="Calibri" panose="020F0502020204030204" pitchFamily="34" charset="0"/>
                <a:cs typeface="Calibri" panose="020F0502020204030204" pitchFamily="34" charset="0"/>
              </a:rPr>
              <a:t>a la </a:t>
            </a:r>
            <a:r>
              <a:rPr lang="es-MX" sz="2000" b="0" dirty="0" smtClean="0">
                <a:solidFill>
                  <a:srgbClr val="212121"/>
                </a:solidFill>
                <a:latin typeface="Calibri" panose="020F0502020204030204" pitchFamily="34" charset="0"/>
                <a:cs typeface="Calibri" panose="020F0502020204030204" pitchFamily="34" charset="0"/>
              </a:rPr>
              <a:t>de </a:t>
            </a:r>
            <a:r>
              <a:rPr lang="es-MX" sz="2000" b="0" dirty="0">
                <a:solidFill>
                  <a:srgbClr val="212121"/>
                </a:solidFill>
                <a:latin typeface="Calibri" panose="020F0502020204030204" pitchFamily="34" charset="0"/>
                <a:cs typeface="Calibri" panose="020F0502020204030204" pitchFamily="34" charset="0"/>
              </a:rPr>
              <a:t>campo </a:t>
            </a:r>
            <a:r>
              <a:rPr lang="es-MX" sz="2000" b="0" dirty="0" smtClean="0">
                <a:solidFill>
                  <a:srgbClr val="212121"/>
                </a:solidFill>
                <a:latin typeface="Calibri" panose="020F0502020204030204" pitchFamily="34" charset="0"/>
                <a:cs typeface="Calibri" panose="020F0502020204030204" pitchFamily="34" charset="0"/>
              </a:rPr>
              <a:t>abierto. En particular, la AP </a:t>
            </a:r>
            <a:r>
              <a:rPr lang="es-MX" altLang="es-MX" sz="2000" b="0" dirty="0" smtClean="0">
                <a:solidFill>
                  <a:srgbClr val="212121"/>
                </a:solidFill>
                <a:latin typeface="Calibri" panose="020F0502020204030204" pitchFamily="34" charset="0"/>
                <a:cs typeface="Calibri" panose="020F0502020204030204" pitchFamily="34" charset="0"/>
              </a:rPr>
              <a:t>de </a:t>
            </a:r>
            <a:r>
              <a:rPr lang="es-MX" altLang="es-MX" sz="2000" b="0" dirty="0">
                <a:solidFill>
                  <a:srgbClr val="212121"/>
                </a:solidFill>
                <a:latin typeface="Calibri" panose="020F0502020204030204" pitchFamily="34" charset="0"/>
                <a:cs typeface="Calibri" panose="020F0502020204030204" pitchFamily="34" charset="0"/>
              </a:rPr>
              <a:t>alta tecnología </a:t>
            </a:r>
            <a:r>
              <a:rPr lang="es-MX" altLang="es-MX" sz="2000" b="0" dirty="0" smtClean="0">
                <a:solidFill>
                  <a:srgbClr val="212121"/>
                </a:solidFill>
                <a:latin typeface="Calibri" panose="020F0502020204030204" pitchFamily="34" charset="0"/>
                <a:cs typeface="Calibri" panose="020F0502020204030204" pitchFamily="34" charset="0"/>
              </a:rPr>
              <a:t>presenta </a:t>
            </a:r>
            <a:r>
              <a:rPr lang="es-MX" altLang="es-MX" sz="2000" b="0" dirty="0">
                <a:solidFill>
                  <a:srgbClr val="212121"/>
                </a:solidFill>
                <a:latin typeface="Calibri" panose="020F0502020204030204" pitchFamily="34" charset="0"/>
                <a:cs typeface="Calibri" panose="020F0502020204030204" pitchFamily="34" charset="0"/>
              </a:rPr>
              <a:t>ventajas importantes </a:t>
            </a:r>
            <a:r>
              <a:rPr lang="es-MX" altLang="es-MX" sz="2000" b="0" dirty="0" smtClean="0">
                <a:solidFill>
                  <a:srgbClr val="212121"/>
                </a:solidFill>
                <a:latin typeface="Calibri" panose="020F0502020204030204" pitchFamily="34" charset="0"/>
                <a:cs typeface="Calibri" panose="020F0502020204030204" pitchFamily="34" charset="0"/>
              </a:rPr>
              <a:t>en </a:t>
            </a:r>
            <a:r>
              <a:rPr lang="es-MX" altLang="es-MX" sz="2000" b="0" dirty="0">
                <a:solidFill>
                  <a:srgbClr val="212121"/>
                </a:solidFill>
                <a:latin typeface="Calibri" panose="020F0502020204030204" pitchFamily="34" charset="0"/>
                <a:cs typeface="Calibri" panose="020F0502020204030204" pitchFamily="34" charset="0"/>
              </a:rPr>
              <a:t>reducción de gases de efecto invernadero (GEI), </a:t>
            </a:r>
            <a:r>
              <a:rPr lang="es-MX" altLang="es-MX" sz="2000" b="0" dirty="0" smtClean="0">
                <a:solidFill>
                  <a:srgbClr val="212121"/>
                </a:solidFill>
                <a:latin typeface="Calibri" panose="020F0502020204030204" pitchFamily="34" charset="0"/>
                <a:cs typeface="Calibri" panose="020F0502020204030204" pitchFamily="34" charset="0"/>
              </a:rPr>
              <a:t>y disminución </a:t>
            </a:r>
            <a:r>
              <a:rPr lang="es-MX" altLang="es-MX" sz="2000" b="0" dirty="0">
                <a:solidFill>
                  <a:srgbClr val="212121"/>
                </a:solidFill>
                <a:latin typeface="Calibri" panose="020F0502020204030204" pitchFamily="34" charset="0"/>
                <a:cs typeface="Calibri" panose="020F0502020204030204" pitchFamily="34" charset="0"/>
              </a:rPr>
              <a:t>de vulnerabilidad </a:t>
            </a:r>
            <a:r>
              <a:rPr lang="es-MX" altLang="es-MX" sz="2000" b="0" dirty="0" smtClean="0">
                <a:solidFill>
                  <a:srgbClr val="212121"/>
                </a:solidFill>
                <a:latin typeface="Calibri" panose="020F0502020204030204" pitchFamily="34" charset="0"/>
                <a:cs typeface="Calibri" panose="020F0502020204030204" pitchFamily="34" charset="0"/>
              </a:rPr>
              <a:t>(estrés hídrico y riesgos </a:t>
            </a:r>
            <a:r>
              <a:rPr lang="es-MX" altLang="es-MX" sz="2000" b="0" dirty="0">
                <a:solidFill>
                  <a:srgbClr val="212121"/>
                </a:solidFill>
                <a:latin typeface="Calibri" panose="020F0502020204030204" pitchFamily="34" charset="0"/>
                <a:cs typeface="Calibri" panose="020F0502020204030204" pitchFamily="34" charset="0"/>
              </a:rPr>
              <a:t>climáticos). </a:t>
            </a:r>
            <a:endParaRPr lang="es-MX" altLang="es-MX" sz="2000" b="0" dirty="0" smtClean="0">
              <a:solidFill>
                <a:srgbClr val="212121"/>
              </a:solidFill>
              <a:latin typeface="Calibri" panose="020F0502020204030204" pitchFamily="34" charset="0"/>
              <a:cs typeface="Calibri" panose="020F0502020204030204" pitchFamily="34" charset="0"/>
            </a:endParaRPr>
          </a:p>
          <a:p>
            <a:pPr marL="285743" indent="-285743" algn="just">
              <a:lnSpc>
                <a:spcPct val="120000"/>
              </a:lnSpc>
              <a:spcBef>
                <a:spcPts val="600"/>
              </a:spcBef>
              <a:spcAft>
                <a:spcPts val="600"/>
              </a:spcAft>
            </a:pPr>
            <a:r>
              <a:rPr lang="es-MX" sz="2000" b="0" dirty="0" smtClean="0">
                <a:solidFill>
                  <a:srgbClr val="212121"/>
                </a:solidFill>
                <a:latin typeface="Calibri" panose="020F0502020204030204" pitchFamily="34" charset="0"/>
                <a:cs typeface="Calibri" panose="020F0502020204030204" pitchFamily="34" charset="0"/>
              </a:rPr>
              <a:t>Se está diseñando una </a:t>
            </a:r>
            <a:r>
              <a:rPr lang="es-MX" sz="2000" dirty="0">
                <a:solidFill>
                  <a:srgbClr val="212121"/>
                </a:solidFill>
                <a:latin typeface="Calibri" panose="020F0502020204030204" pitchFamily="34" charset="0"/>
                <a:cs typeface="Calibri" panose="020F0502020204030204" pitchFamily="34" charset="0"/>
              </a:rPr>
              <a:t>metodología </a:t>
            </a:r>
            <a:r>
              <a:rPr lang="es-MX" sz="2000" dirty="0" smtClean="0">
                <a:solidFill>
                  <a:srgbClr val="212121"/>
                </a:solidFill>
                <a:latin typeface="Calibri" panose="020F0502020204030204" pitchFamily="34" charset="0"/>
                <a:cs typeface="Calibri" panose="020F0502020204030204" pitchFamily="34" charset="0"/>
              </a:rPr>
              <a:t>para </a:t>
            </a:r>
            <a:r>
              <a:rPr lang="es-MX" sz="2000" dirty="0">
                <a:solidFill>
                  <a:srgbClr val="212121"/>
                </a:solidFill>
                <a:latin typeface="Calibri" panose="020F0502020204030204" pitchFamily="34" charset="0"/>
                <a:cs typeface="Calibri" panose="020F0502020204030204" pitchFamily="34" charset="0"/>
              </a:rPr>
              <a:t>evaluar </a:t>
            </a:r>
            <a:r>
              <a:rPr lang="es-MX" sz="2000" dirty="0" smtClean="0">
                <a:solidFill>
                  <a:srgbClr val="212121"/>
                </a:solidFill>
                <a:latin typeface="Calibri" panose="020F0502020204030204" pitchFamily="34" charset="0"/>
                <a:cs typeface="Calibri" panose="020F0502020204030204" pitchFamily="34" charset="0"/>
              </a:rPr>
              <a:t>dichos </a:t>
            </a:r>
            <a:r>
              <a:rPr lang="es-MX" sz="2000" dirty="0">
                <a:solidFill>
                  <a:srgbClr val="212121"/>
                </a:solidFill>
                <a:latin typeface="Calibri" panose="020F0502020204030204" pitchFamily="34" charset="0"/>
                <a:cs typeface="Calibri" panose="020F0502020204030204" pitchFamily="34" charset="0"/>
              </a:rPr>
              <a:t>beneficios </a:t>
            </a:r>
            <a:r>
              <a:rPr lang="es-MX" sz="2000" b="0" dirty="0" smtClean="0">
                <a:solidFill>
                  <a:srgbClr val="212121"/>
                </a:solidFill>
                <a:latin typeface="Calibri" panose="020F0502020204030204" pitchFamily="34" charset="0"/>
                <a:cs typeface="Calibri" panose="020F0502020204030204" pitchFamily="34" charset="0"/>
              </a:rPr>
              <a:t>con el objetivo de que forme parte de los cartera de créditos utilizados en la emisión del bono verde. La metodología actualmente está en un proceso de verificación de partes (FIRA, BID, CBI) para validarla.</a:t>
            </a:r>
          </a:p>
          <a:p>
            <a:pPr marL="285743" indent="-285743" algn="just">
              <a:lnSpc>
                <a:spcPct val="120000"/>
              </a:lnSpc>
              <a:spcBef>
                <a:spcPts val="600"/>
              </a:spcBef>
              <a:spcAft>
                <a:spcPts val="600"/>
              </a:spcAft>
            </a:pPr>
            <a:r>
              <a:rPr lang="es-MX" sz="2000" b="0" dirty="0" smtClean="0">
                <a:solidFill>
                  <a:srgbClr val="212121"/>
                </a:solidFill>
                <a:latin typeface="Calibri" panose="020F0502020204030204" pitchFamily="34" charset="0"/>
                <a:cs typeface="Calibri" panose="020F0502020204030204" pitchFamily="34" charset="0"/>
              </a:rPr>
              <a:t>Se proponen proyectos de agricultura protegida con las características siguientes:</a:t>
            </a:r>
            <a:endParaRPr lang="es-MX" altLang="es-MX" sz="2000" b="0" dirty="0" smtClean="0">
              <a:solidFill>
                <a:srgbClr val="212121"/>
              </a:solidFill>
              <a:latin typeface="Calibri" panose="020F0502020204030204" pitchFamily="34" charset="0"/>
              <a:cs typeface="Calibri" panose="020F0502020204030204" pitchFamily="34" charset="0"/>
            </a:endParaRPr>
          </a:p>
        </p:txBody>
      </p:sp>
      <p:cxnSp>
        <p:nvCxnSpPr>
          <p:cNvPr id="8" name="Conector recto 7"/>
          <p:cNvCxnSpPr/>
          <p:nvPr/>
        </p:nvCxnSpPr>
        <p:spPr>
          <a:xfrm>
            <a:off x="1415272" y="1553947"/>
            <a:ext cx="10153934"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Marcador de número de diapositiva 3"/>
          <p:cNvSpPr>
            <a:spLocks noGrp="1"/>
          </p:cNvSpPr>
          <p:nvPr>
            <p:ph type="sldNum" sz="quarter" idx="12"/>
          </p:nvPr>
        </p:nvSpPr>
        <p:spPr/>
        <p:txBody>
          <a:bodyPr/>
          <a:lstStyle/>
          <a:p>
            <a:fld id="{A34124A6-4F7D-E041-9162-4668CB6DAA0B}" type="slidenum">
              <a:rPr lang="es-MX" smtClean="0"/>
              <a:t>15</a:t>
            </a:fld>
            <a:endParaRPr lang="es-MX" dirty="0"/>
          </a:p>
        </p:txBody>
      </p:sp>
      <p:sp>
        <p:nvSpPr>
          <p:cNvPr id="6" name="CuadroTexto 5"/>
          <p:cNvSpPr txBox="1"/>
          <p:nvPr/>
        </p:nvSpPr>
        <p:spPr>
          <a:xfrm>
            <a:off x="1397450" y="4885081"/>
            <a:ext cx="5094789" cy="1708160"/>
          </a:xfrm>
          <a:prstGeom prst="rect">
            <a:avLst/>
          </a:prstGeom>
          <a:noFill/>
          <a:ln>
            <a:solidFill>
              <a:schemeClr val="tx1"/>
            </a:solidFill>
          </a:ln>
        </p:spPr>
        <p:txBody>
          <a:bodyPr wrap="square" rtlCol="0">
            <a:spAutoFit/>
          </a:bodyPr>
          <a:lstStyle/>
          <a:p>
            <a:r>
              <a:rPr lang="es-MX" sz="1500" dirty="0" smtClean="0"/>
              <a:t>Requerimientos:</a:t>
            </a:r>
          </a:p>
          <a:p>
            <a:pPr marL="285750" indent="-285750">
              <a:buFont typeface="Arial" panose="020B0604020202020204" pitchFamily="34" charset="0"/>
              <a:buChar char="•"/>
            </a:pPr>
            <a:r>
              <a:rPr lang="es-MX" sz="1500" dirty="0" smtClean="0"/>
              <a:t>Mínimo una ha en operaciones cerradas con producción en sustratos, o mínimo 10 ha en mallasombra.</a:t>
            </a:r>
          </a:p>
          <a:p>
            <a:pPr marL="285750" indent="-285750">
              <a:buFont typeface="Arial" panose="020B0604020202020204" pitchFamily="34" charset="0"/>
              <a:buChar char="•"/>
            </a:pPr>
            <a:r>
              <a:rPr lang="es-MX" sz="1500" dirty="0" smtClean="0"/>
              <a:t>Riego por goteo o microaspersión, con monitoreo.</a:t>
            </a:r>
          </a:p>
          <a:p>
            <a:pPr marL="285750" indent="-285750">
              <a:buFont typeface="Arial" panose="020B0604020202020204" pitchFamily="34" charset="0"/>
              <a:buChar char="•"/>
            </a:pPr>
            <a:r>
              <a:rPr lang="es-MX" sz="1500" dirty="0" smtClean="0"/>
              <a:t>Uso de calentamiento solo como defensa contra el frío en invierno.</a:t>
            </a:r>
          </a:p>
          <a:p>
            <a:pPr marL="285750" indent="-285750">
              <a:buFont typeface="Arial" panose="020B0604020202020204" pitchFamily="34" charset="0"/>
              <a:buChar char="•"/>
            </a:pPr>
            <a:r>
              <a:rPr lang="es-MX" sz="1500" dirty="0" smtClean="0"/>
              <a:t>Ventilación pasiva.</a:t>
            </a:r>
            <a:endParaRPr lang="es-MX" sz="1500" dirty="0"/>
          </a:p>
        </p:txBody>
      </p:sp>
      <p:sp>
        <p:nvSpPr>
          <p:cNvPr id="10" name="CuadroTexto 9"/>
          <p:cNvSpPr txBox="1"/>
          <p:nvPr/>
        </p:nvSpPr>
        <p:spPr>
          <a:xfrm>
            <a:off x="6607298" y="4885081"/>
            <a:ext cx="4434840" cy="1738938"/>
          </a:xfrm>
          <a:prstGeom prst="rect">
            <a:avLst/>
          </a:prstGeom>
          <a:noFill/>
          <a:ln>
            <a:solidFill>
              <a:schemeClr val="tx1"/>
            </a:solidFill>
          </a:ln>
        </p:spPr>
        <p:txBody>
          <a:bodyPr wrap="square" rtlCol="0">
            <a:spAutoFit/>
          </a:bodyPr>
          <a:lstStyle/>
          <a:p>
            <a:r>
              <a:rPr lang="es-MX" sz="1500" dirty="0" smtClean="0"/>
              <a:t>Compromisos:</a:t>
            </a:r>
          </a:p>
          <a:p>
            <a:pPr marL="285750" indent="-285750">
              <a:buFont typeface="Arial" panose="020B0604020202020204" pitchFamily="34" charset="0"/>
              <a:buChar char="•"/>
            </a:pPr>
            <a:r>
              <a:rPr lang="es-MX" sz="1500" dirty="0" smtClean="0"/>
              <a:t>Observar todas las leyes de trabajo aplicables.</a:t>
            </a:r>
          </a:p>
          <a:p>
            <a:pPr marL="285750" indent="-285750">
              <a:buFont typeface="Arial" panose="020B0604020202020204" pitchFamily="34" charset="0"/>
              <a:buChar char="•"/>
            </a:pPr>
            <a:r>
              <a:rPr lang="es-MX" sz="1500" dirty="0" smtClean="0"/>
              <a:t>No usar productos químicos prohibidos a nivel internacional.</a:t>
            </a:r>
          </a:p>
          <a:p>
            <a:pPr marL="285750" indent="-285750">
              <a:buFont typeface="Arial" panose="020B0604020202020204" pitchFamily="34" charset="0"/>
              <a:buChar char="•"/>
            </a:pPr>
            <a:r>
              <a:rPr lang="es-MX" sz="1500" dirty="0"/>
              <a:t>R</a:t>
            </a:r>
            <a:r>
              <a:rPr lang="es-MX" sz="1500" dirty="0" smtClean="0"/>
              <a:t>eusar o reciclar los plásticos y estructuras.</a:t>
            </a:r>
          </a:p>
          <a:p>
            <a:pPr marL="285750" indent="-285750">
              <a:buFont typeface="Arial" panose="020B0604020202020204" pitchFamily="34" charset="0"/>
              <a:buChar char="•"/>
            </a:pPr>
            <a:endParaRPr lang="es-MX" sz="1600" dirty="0" smtClean="0"/>
          </a:p>
          <a:p>
            <a:pPr marL="285750" indent="-285750">
              <a:buFont typeface="Arial" panose="020B0604020202020204" pitchFamily="34" charset="0"/>
              <a:buChar char="•"/>
            </a:pPr>
            <a:endParaRPr lang="es-MX" sz="1600" dirty="0"/>
          </a:p>
        </p:txBody>
      </p:sp>
    </p:spTree>
    <p:extLst>
      <p:ext uri="{BB962C8B-B14F-4D97-AF65-F5344CB8AC3E}">
        <p14:creationId xmlns:p14="http://schemas.microsoft.com/office/powerpoint/2010/main" val="11240514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92072" y="408877"/>
            <a:ext cx="10153934" cy="734124"/>
          </a:xfrm>
        </p:spPr>
        <p:txBody>
          <a:bodyPr>
            <a:noAutofit/>
          </a:bodyPr>
          <a:lstStyle/>
          <a:p>
            <a:r>
              <a:rPr lang="es-MX" sz="2800" dirty="0" smtClean="0">
                <a:solidFill>
                  <a:srgbClr val="051954"/>
                </a:solidFill>
                <a:latin typeface="Calibri" panose="020F0502020204030204" pitchFamily="34" charset="0"/>
                <a:ea typeface="ＭＳ Ｐゴシック" charset="0"/>
                <a:cs typeface="Calibri" panose="020F0502020204030204" pitchFamily="34" charset="0"/>
              </a:rPr>
              <a:t>Análisis de la cartera verde de FIRA</a:t>
            </a:r>
            <a:r>
              <a:rPr lang="es-MX" altLang="es-MX" sz="2800" b="0" dirty="0">
                <a:solidFill>
                  <a:srgbClr val="212121"/>
                </a:solidFill>
                <a:latin typeface="Calibri" panose="020F0502020204030204" pitchFamily="34" charset="0"/>
                <a:cs typeface="Calibri" panose="020F0502020204030204" pitchFamily="34" charset="0"/>
              </a:rPr>
              <a:t/>
            </a:r>
            <a:br>
              <a:rPr lang="es-MX" altLang="es-MX" sz="2800" b="0" dirty="0">
                <a:solidFill>
                  <a:srgbClr val="212121"/>
                </a:solidFill>
                <a:latin typeface="Calibri" panose="020F0502020204030204" pitchFamily="34" charset="0"/>
                <a:cs typeface="Calibri" panose="020F0502020204030204" pitchFamily="34" charset="0"/>
              </a:rPr>
            </a:br>
            <a:endParaRPr lang="es-MX" sz="2800" dirty="0">
              <a:solidFill>
                <a:srgbClr val="051954"/>
              </a:solidFill>
              <a:latin typeface="Calibri" panose="020F0502020204030204" pitchFamily="34" charset="0"/>
              <a:ea typeface="ＭＳ Ｐゴシック" charset="0"/>
              <a:cs typeface="Calibri" panose="020F0502020204030204" pitchFamily="34" charset="0"/>
            </a:endParaRPr>
          </a:p>
        </p:txBody>
      </p:sp>
      <p:sp>
        <p:nvSpPr>
          <p:cNvPr id="3" name="Marcador de contenido 2"/>
          <p:cNvSpPr>
            <a:spLocks noGrp="1"/>
          </p:cNvSpPr>
          <p:nvPr>
            <p:ph idx="1"/>
          </p:nvPr>
        </p:nvSpPr>
        <p:spPr>
          <a:xfrm>
            <a:off x="1082040" y="1143001"/>
            <a:ext cx="10463966" cy="5278584"/>
          </a:xfrm>
        </p:spPr>
        <p:txBody>
          <a:bodyPr>
            <a:noAutofit/>
          </a:bodyPr>
          <a:lstStyle/>
          <a:p>
            <a:pPr marL="285743" indent="-285743" algn="just">
              <a:lnSpc>
                <a:spcPct val="120000"/>
              </a:lnSpc>
              <a:spcBef>
                <a:spcPts val="600"/>
              </a:spcBef>
              <a:spcAft>
                <a:spcPts val="600"/>
              </a:spcAft>
            </a:pPr>
            <a:r>
              <a:rPr lang="es-MX" sz="2000" b="0" dirty="0" smtClean="0">
                <a:solidFill>
                  <a:srgbClr val="212121"/>
                </a:solidFill>
                <a:latin typeface="Calibri" panose="020F0502020204030204" pitchFamily="34" charset="0"/>
                <a:cs typeface="Calibri" panose="020F0502020204030204" pitchFamily="34" charset="0"/>
              </a:rPr>
              <a:t>La segunda consultoría en colaboración con el BID tiene por objetivo identificar </a:t>
            </a:r>
            <a:r>
              <a:rPr lang="es-MX" sz="2000" b="0" dirty="0">
                <a:solidFill>
                  <a:srgbClr val="212121"/>
                </a:solidFill>
                <a:latin typeface="Calibri" panose="020F0502020204030204" pitchFamily="34" charset="0"/>
                <a:cs typeface="Calibri" panose="020F0502020204030204" pitchFamily="34" charset="0"/>
              </a:rPr>
              <a:t>cartera existente y </a:t>
            </a:r>
            <a:r>
              <a:rPr lang="es-MX" sz="2000" b="0" dirty="0" smtClean="0">
                <a:solidFill>
                  <a:srgbClr val="212121"/>
                </a:solidFill>
                <a:latin typeface="Calibri" panose="020F0502020204030204" pitchFamily="34" charset="0"/>
                <a:cs typeface="Calibri" panose="020F0502020204030204" pitchFamily="34" charset="0"/>
              </a:rPr>
              <a:t>futura para </a:t>
            </a:r>
            <a:r>
              <a:rPr lang="es-MX" sz="2000" b="0" dirty="0">
                <a:solidFill>
                  <a:srgbClr val="212121"/>
                </a:solidFill>
                <a:latin typeface="Calibri" panose="020F0502020204030204" pitchFamily="34" charset="0"/>
                <a:cs typeface="Calibri" panose="020F0502020204030204" pitchFamily="34" charset="0"/>
              </a:rPr>
              <a:t>definir </a:t>
            </a:r>
            <a:r>
              <a:rPr lang="es-MX" sz="2000" b="0" dirty="0" smtClean="0">
                <a:solidFill>
                  <a:srgbClr val="212121"/>
                </a:solidFill>
                <a:latin typeface="Calibri" panose="020F0502020204030204" pitchFamily="34" charset="0"/>
                <a:cs typeface="Calibri" panose="020F0502020204030204" pitchFamily="34" charset="0"/>
              </a:rPr>
              <a:t>inclusión</a:t>
            </a:r>
            <a:r>
              <a:rPr lang="es-MX" sz="2000" b="0" dirty="0">
                <a:solidFill>
                  <a:srgbClr val="212121"/>
                </a:solidFill>
                <a:latin typeface="Calibri" panose="020F0502020204030204" pitchFamily="34" charset="0"/>
                <a:cs typeface="Calibri" panose="020F0502020204030204" pitchFamily="34" charset="0"/>
              </a:rPr>
              <a:t>, </a:t>
            </a:r>
            <a:r>
              <a:rPr lang="es-MX" sz="2000" b="0" dirty="0" smtClean="0">
                <a:solidFill>
                  <a:srgbClr val="212121"/>
                </a:solidFill>
                <a:latin typeface="Calibri" panose="020F0502020204030204" pitchFamily="34" charset="0"/>
                <a:cs typeface="Calibri" panose="020F0502020204030204" pitchFamily="34" charset="0"/>
              </a:rPr>
              <a:t> tamaño, verificación </a:t>
            </a:r>
            <a:r>
              <a:rPr lang="es-MX" sz="2000" b="0" dirty="0">
                <a:solidFill>
                  <a:srgbClr val="212121"/>
                </a:solidFill>
                <a:latin typeface="Calibri" panose="020F0502020204030204" pitchFamily="34" charset="0"/>
                <a:cs typeface="Calibri" panose="020F0502020204030204" pitchFamily="34" charset="0"/>
              </a:rPr>
              <a:t>de </a:t>
            </a:r>
            <a:r>
              <a:rPr lang="es-MX" sz="2000" b="0" dirty="0" smtClean="0">
                <a:solidFill>
                  <a:srgbClr val="212121"/>
                </a:solidFill>
                <a:latin typeface="Calibri" panose="020F0502020204030204" pitchFamily="34" charset="0"/>
                <a:cs typeface="Calibri" panose="020F0502020204030204" pitchFamily="34" charset="0"/>
              </a:rPr>
              <a:t>criterios de evaluación y </a:t>
            </a:r>
            <a:r>
              <a:rPr lang="es-MX" sz="2000" b="0" dirty="0">
                <a:solidFill>
                  <a:srgbClr val="212121"/>
                </a:solidFill>
                <a:latin typeface="Calibri" panose="020F0502020204030204" pitchFamily="34" charset="0"/>
                <a:cs typeface="Calibri" panose="020F0502020204030204" pitchFamily="34" charset="0"/>
              </a:rPr>
              <a:t>mecanismos de </a:t>
            </a:r>
            <a:r>
              <a:rPr lang="es-MX" sz="2000" b="0" dirty="0" smtClean="0">
                <a:solidFill>
                  <a:srgbClr val="212121"/>
                </a:solidFill>
                <a:latin typeface="Calibri" panose="020F0502020204030204" pitchFamily="34" charset="0"/>
                <a:cs typeface="Calibri" panose="020F0502020204030204" pitchFamily="34" charset="0"/>
              </a:rPr>
              <a:t>control conforme al cuadro siguiente:</a:t>
            </a:r>
          </a:p>
          <a:p>
            <a:pPr marL="285743" indent="-285743" algn="just">
              <a:lnSpc>
                <a:spcPct val="120000"/>
              </a:lnSpc>
              <a:spcBef>
                <a:spcPts val="600"/>
              </a:spcBef>
              <a:spcAft>
                <a:spcPts val="600"/>
              </a:spcAft>
            </a:pPr>
            <a:endParaRPr lang="es-MX" sz="2000" b="0" dirty="0" smtClean="0">
              <a:solidFill>
                <a:srgbClr val="212121"/>
              </a:solidFill>
              <a:latin typeface="Calibri" panose="020F0502020204030204" pitchFamily="34" charset="0"/>
              <a:cs typeface="Calibri" panose="020F0502020204030204" pitchFamily="34" charset="0"/>
            </a:endParaRPr>
          </a:p>
          <a:p>
            <a:pPr marL="285743" indent="-285743" algn="just">
              <a:lnSpc>
                <a:spcPct val="120000"/>
              </a:lnSpc>
              <a:spcBef>
                <a:spcPts val="600"/>
              </a:spcBef>
              <a:spcAft>
                <a:spcPts val="600"/>
              </a:spcAft>
            </a:pPr>
            <a:endParaRPr lang="es-MX" sz="2000" b="0" dirty="0">
              <a:solidFill>
                <a:srgbClr val="212121"/>
              </a:solidFill>
              <a:latin typeface="Calibri" panose="020F0502020204030204" pitchFamily="34" charset="0"/>
              <a:cs typeface="Calibri" panose="020F0502020204030204" pitchFamily="34" charset="0"/>
            </a:endParaRPr>
          </a:p>
          <a:p>
            <a:pPr marL="285743" indent="-285743" algn="just">
              <a:lnSpc>
                <a:spcPct val="120000"/>
              </a:lnSpc>
              <a:spcBef>
                <a:spcPts val="600"/>
              </a:spcBef>
              <a:spcAft>
                <a:spcPts val="600"/>
              </a:spcAft>
            </a:pPr>
            <a:endParaRPr lang="es-MX" sz="2000" b="0" dirty="0">
              <a:solidFill>
                <a:srgbClr val="212121"/>
              </a:solidFill>
              <a:latin typeface="Calibri" panose="020F0502020204030204" pitchFamily="34" charset="0"/>
              <a:cs typeface="Calibri" panose="020F0502020204030204" pitchFamily="34" charset="0"/>
            </a:endParaRPr>
          </a:p>
          <a:p>
            <a:pPr marL="285743" indent="-285743" algn="just">
              <a:lnSpc>
                <a:spcPct val="120000"/>
              </a:lnSpc>
              <a:spcBef>
                <a:spcPts val="600"/>
              </a:spcBef>
              <a:spcAft>
                <a:spcPts val="600"/>
              </a:spcAft>
            </a:pPr>
            <a:endParaRPr lang="es-MX" sz="2000" b="0" dirty="0" smtClean="0">
              <a:solidFill>
                <a:srgbClr val="212121"/>
              </a:solidFill>
              <a:latin typeface="Calibri" panose="020F0502020204030204" pitchFamily="34" charset="0"/>
              <a:cs typeface="Calibri" panose="020F0502020204030204" pitchFamily="34" charset="0"/>
            </a:endParaRPr>
          </a:p>
          <a:p>
            <a:pPr marL="285743" indent="-285743" algn="just">
              <a:lnSpc>
                <a:spcPct val="120000"/>
              </a:lnSpc>
              <a:spcBef>
                <a:spcPts val="600"/>
              </a:spcBef>
              <a:spcAft>
                <a:spcPts val="600"/>
              </a:spcAft>
            </a:pPr>
            <a:endParaRPr lang="es-MX" sz="2000" b="0" dirty="0">
              <a:solidFill>
                <a:srgbClr val="212121"/>
              </a:solidFill>
              <a:latin typeface="Calibri" panose="020F0502020204030204" pitchFamily="34" charset="0"/>
              <a:cs typeface="Calibri" panose="020F0502020204030204" pitchFamily="34" charset="0"/>
            </a:endParaRPr>
          </a:p>
          <a:p>
            <a:pPr marL="285743" indent="-285743" algn="just">
              <a:lnSpc>
                <a:spcPct val="120000"/>
              </a:lnSpc>
              <a:spcBef>
                <a:spcPts val="600"/>
              </a:spcBef>
              <a:spcAft>
                <a:spcPts val="600"/>
              </a:spcAft>
            </a:pPr>
            <a:r>
              <a:rPr lang="es-MX" altLang="es-MX" sz="2000" dirty="0" smtClean="0">
                <a:solidFill>
                  <a:srgbClr val="212121"/>
                </a:solidFill>
                <a:latin typeface="Calibri" panose="020F0502020204030204" pitchFamily="34" charset="0"/>
                <a:cs typeface="Calibri" panose="020F0502020204030204" pitchFamily="34" charset="0"/>
              </a:rPr>
              <a:t>Estos nuevos criterios serán revisados y aprobados junto con la CONABIO.</a:t>
            </a:r>
            <a:endParaRPr lang="es-MX" altLang="es-MX" sz="2000" b="0" dirty="0" smtClean="0">
              <a:solidFill>
                <a:srgbClr val="212121"/>
              </a:solidFill>
              <a:latin typeface="Calibri" panose="020F0502020204030204" pitchFamily="34" charset="0"/>
              <a:cs typeface="Calibri" panose="020F0502020204030204" pitchFamily="34" charset="0"/>
            </a:endParaRPr>
          </a:p>
        </p:txBody>
      </p:sp>
      <p:cxnSp>
        <p:nvCxnSpPr>
          <p:cNvPr id="8" name="Conector recto 7"/>
          <p:cNvCxnSpPr/>
          <p:nvPr/>
        </p:nvCxnSpPr>
        <p:spPr>
          <a:xfrm>
            <a:off x="1392072" y="952500"/>
            <a:ext cx="10153934"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Marcador de número de diapositiva 3"/>
          <p:cNvSpPr>
            <a:spLocks noGrp="1"/>
          </p:cNvSpPr>
          <p:nvPr>
            <p:ph type="sldNum" sz="quarter" idx="12"/>
          </p:nvPr>
        </p:nvSpPr>
        <p:spPr/>
        <p:txBody>
          <a:bodyPr/>
          <a:lstStyle/>
          <a:p>
            <a:fld id="{A34124A6-4F7D-E041-9162-4668CB6DAA0B}" type="slidenum">
              <a:rPr lang="es-MX" smtClean="0"/>
              <a:t>16</a:t>
            </a:fld>
            <a:endParaRPr lang="es-MX" dirty="0"/>
          </a:p>
        </p:txBody>
      </p:sp>
      <p:graphicFrame>
        <p:nvGraphicFramePr>
          <p:cNvPr id="5" name="Objeto 4"/>
          <p:cNvGraphicFramePr>
            <a:graphicFrameLocks noChangeAspect="1"/>
          </p:cNvGraphicFramePr>
          <p:nvPr>
            <p:extLst>
              <p:ext uri="{D42A27DB-BD31-4B8C-83A1-F6EECF244321}">
                <p14:modId xmlns:p14="http://schemas.microsoft.com/office/powerpoint/2010/main" val="810636611"/>
              </p:ext>
            </p:extLst>
          </p:nvPr>
        </p:nvGraphicFramePr>
        <p:xfrm>
          <a:off x="1263527" y="2664732"/>
          <a:ext cx="10100992" cy="1994526"/>
        </p:xfrm>
        <a:graphic>
          <a:graphicData uri="http://schemas.openxmlformats.org/presentationml/2006/ole">
            <mc:AlternateContent xmlns:mc="http://schemas.openxmlformats.org/markup-compatibility/2006">
              <mc:Choice xmlns:v="urn:schemas-microsoft-com:vml" Requires="v">
                <p:oleObj spid="_x0000_s1039" name="Hoja de cálculo" r:id="rId3" imgW="6962856" imgH="1209851" progId="Excel.Sheet.12">
                  <p:embed/>
                </p:oleObj>
              </mc:Choice>
              <mc:Fallback>
                <p:oleObj name="Hoja de cálculo" r:id="rId3" imgW="6962856" imgH="1209851" progId="Excel.Sheet.12">
                  <p:embed/>
                  <p:pic>
                    <p:nvPicPr>
                      <p:cNvPr id="0" name=""/>
                      <p:cNvPicPr/>
                      <p:nvPr/>
                    </p:nvPicPr>
                    <p:blipFill>
                      <a:blip r:embed="rId4"/>
                      <a:stretch>
                        <a:fillRect/>
                      </a:stretch>
                    </p:blipFill>
                    <p:spPr>
                      <a:xfrm>
                        <a:off x="1263527" y="2664732"/>
                        <a:ext cx="10100992" cy="1994526"/>
                      </a:xfrm>
                      <a:prstGeom prst="rect">
                        <a:avLst/>
                      </a:prstGeom>
                    </p:spPr>
                  </p:pic>
                </p:oleObj>
              </mc:Fallback>
            </mc:AlternateContent>
          </a:graphicData>
        </a:graphic>
      </p:graphicFrame>
    </p:spTree>
    <p:extLst>
      <p:ext uri="{BB962C8B-B14F-4D97-AF65-F5344CB8AC3E}">
        <p14:creationId xmlns:p14="http://schemas.microsoft.com/office/powerpoint/2010/main" val="1381306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82521" y="222636"/>
            <a:ext cx="10363485" cy="679365"/>
          </a:xfrm>
        </p:spPr>
        <p:txBody>
          <a:bodyPr>
            <a:noAutofit/>
          </a:bodyPr>
          <a:lstStyle/>
          <a:p>
            <a:r>
              <a:rPr lang="es-MX" sz="2800" dirty="0" smtClean="0">
                <a:solidFill>
                  <a:srgbClr val="051954"/>
                </a:solidFill>
                <a:latin typeface="Calibri" panose="020F0502020204030204" pitchFamily="34" charset="0"/>
                <a:ea typeface="ＭＳ Ｐゴシック" charset="0"/>
                <a:cs typeface="Calibri" panose="020F0502020204030204" pitchFamily="34" charset="0"/>
              </a:rPr>
              <a:t>Se estima que en el cuarto </a:t>
            </a:r>
            <a:r>
              <a:rPr lang="es-MX" sz="2800" dirty="0">
                <a:solidFill>
                  <a:srgbClr val="051954"/>
                </a:solidFill>
                <a:latin typeface="Calibri" panose="020F0502020204030204" pitchFamily="34" charset="0"/>
                <a:ea typeface="ＭＳ Ｐゴシック" charset="0"/>
                <a:cs typeface="Calibri" panose="020F0502020204030204" pitchFamily="34" charset="0"/>
              </a:rPr>
              <a:t>trimestre de 2018 será posible realizar la emisión </a:t>
            </a:r>
            <a:r>
              <a:rPr lang="es-MX" sz="2800" dirty="0" smtClean="0">
                <a:solidFill>
                  <a:srgbClr val="051954"/>
                </a:solidFill>
                <a:latin typeface="Calibri" panose="020F0502020204030204" pitchFamily="34" charset="0"/>
                <a:ea typeface="ＭＳ Ｐゴシック" charset="0"/>
                <a:cs typeface="Calibri" panose="020F0502020204030204" pitchFamily="34" charset="0"/>
              </a:rPr>
              <a:t>del </a:t>
            </a:r>
            <a:r>
              <a:rPr lang="es-MX" sz="2800" dirty="0">
                <a:solidFill>
                  <a:srgbClr val="051954"/>
                </a:solidFill>
                <a:latin typeface="Calibri" panose="020F0502020204030204" pitchFamily="34" charset="0"/>
                <a:ea typeface="ＭＳ Ｐゴシック" charset="0"/>
                <a:cs typeface="Calibri" panose="020F0502020204030204" pitchFamily="34" charset="0"/>
              </a:rPr>
              <a:t>bono verde por </a:t>
            </a:r>
            <a:r>
              <a:rPr lang="es-MX" sz="2800" dirty="0" smtClean="0">
                <a:solidFill>
                  <a:srgbClr val="051954"/>
                </a:solidFill>
                <a:latin typeface="Calibri" panose="020F0502020204030204" pitchFamily="34" charset="0"/>
                <a:ea typeface="ＭＳ Ｐゴシック" charset="0"/>
                <a:cs typeface="Calibri" panose="020F0502020204030204" pitchFamily="34" charset="0"/>
              </a:rPr>
              <a:t>hasta 3 </a:t>
            </a:r>
            <a:r>
              <a:rPr lang="es-MX" sz="2800" dirty="0">
                <a:solidFill>
                  <a:srgbClr val="051954"/>
                </a:solidFill>
                <a:latin typeface="Calibri" panose="020F0502020204030204" pitchFamily="34" charset="0"/>
                <a:ea typeface="ＭＳ Ｐゴシック" charset="0"/>
                <a:cs typeface="Calibri" panose="020F0502020204030204" pitchFamily="34" charset="0"/>
              </a:rPr>
              <a:t>mil millones de </a:t>
            </a:r>
            <a:r>
              <a:rPr lang="es-MX" sz="2800" dirty="0" smtClean="0">
                <a:solidFill>
                  <a:srgbClr val="051954"/>
                </a:solidFill>
                <a:latin typeface="Calibri" panose="020F0502020204030204" pitchFamily="34" charset="0"/>
                <a:ea typeface="ＭＳ Ｐゴシック" charset="0"/>
                <a:cs typeface="Calibri" panose="020F0502020204030204" pitchFamily="34" charset="0"/>
              </a:rPr>
              <a:t>pesos (150 mdd)</a:t>
            </a:r>
            <a:endParaRPr lang="es-MX" sz="2800" dirty="0">
              <a:solidFill>
                <a:srgbClr val="051954"/>
              </a:solidFill>
              <a:latin typeface="Calibri" panose="020F0502020204030204" pitchFamily="34" charset="0"/>
              <a:ea typeface="ＭＳ Ｐゴシック" charset="0"/>
              <a:cs typeface="Calibri" panose="020F0502020204030204" pitchFamily="34" charset="0"/>
            </a:endParaRPr>
          </a:p>
        </p:txBody>
      </p:sp>
      <p:cxnSp>
        <p:nvCxnSpPr>
          <p:cNvPr id="8" name="Conector recto 7"/>
          <p:cNvCxnSpPr/>
          <p:nvPr/>
        </p:nvCxnSpPr>
        <p:spPr>
          <a:xfrm>
            <a:off x="1392072" y="1069624"/>
            <a:ext cx="10153934"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6" name="14 Tabla"/>
          <p:cNvGraphicFramePr>
            <a:graphicFrameLocks noGrp="1"/>
          </p:cNvGraphicFramePr>
          <p:nvPr>
            <p:extLst>
              <p:ext uri="{D42A27DB-BD31-4B8C-83A1-F6EECF244321}">
                <p14:modId xmlns:p14="http://schemas.microsoft.com/office/powerpoint/2010/main" val="3823467375"/>
              </p:ext>
            </p:extLst>
          </p:nvPr>
        </p:nvGraphicFramePr>
        <p:xfrm>
          <a:off x="1182521" y="1988548"/>
          <a:ext cx="9799803" cy="4069352"/>
        </p:xfrm>
        <a:graphic>
          <a:graphicData uri="http://schemas.openxmlformats.org/drawingml/2006/table">
            <a:tbl>
              <a:tblPr firstCol="1" bandRow="1">
                <a:tableStyleId>{5C22544A-7EE6-4342-B048-85BDC9FD1C3A}</a:tableStyleId>
              </a:tblPr>
              <a:tblGrid>
                <a:gridCol w="3559501">
                  <a:extLst>
                    <a:ext uri="{9D8B030D-6E8A-4147-A177-3AD203B41FA5}">
                      <a16:colId xmlns:a16="http://schemas.microsoft.com/office/drawing/2014/main" val="20000"/>
                    </a:ext>
                  </a:extLst>
                </a:gridCol>
                <a:gridCol w="6240302">
                  <a:extLst>
                    <a:ext uri="{9D8B030D-6E8A-4147-A177-3AD203B41FA5}">
                      <a16:colId xmlns:a16="http://schemas.microsoft.com/office/drawing/2014/main" val="20002"/>
                    </a:ext>
                  </a:extLst>
                </a:gridCol>
              </a:tblGrid>
              <a:tr h="366676">
                <a:tc>
                  <a:txBody>
                    <a:bodyPr/>
                    <a:lstStyle/>
                    <a:p>
                      <a:pPr algn="l"/>
                      <a:r>
                        <a:rPr lang="es-MX" sz="1600" dirty="0" smtClean="0"/>
                        <a:t>Emisor</a:t>
                      </a:r>
                      <a:endParaRPr lang="es-MX" sz="1600" dirty="0">
                        <a:latin typeface="+mn-lt"/>
                      </a:endParaRPr>
                    </a:p>
                  </a:txBody>
                  <a:tcPr marL="109728" marR="109728" marT="54864" marB="54864" anchor="ctr"/>
                </a:tc>
                <a:tc>
                  <a:txBody>
                    <a:bodyPr/>
                    <a:lstStyle/>
                    <a:p>
                      <a:pPr algn="ctr"/>
                      <a:r>
                        <a:rPr lang="es-MX" sz="1600" b="1" kern="1200" dirty="0" smtClean="0"/>
                        <a:t>Fondo Especial para Financiamientos Agropecuarios (“FEFA”)</a:t>
                      </a:r>
                      <a:endParaRPr lang="es-MX" sz="1600" b="1" dirty="0">
                        <a:latin typeface="+mn-lt"/>
                      </a:endParaRPr>
                    </a:p>
                  </a:txBody>
                  <a:tcPr marL="109728" marR="109728" marT="54864" marB="54864" anchor="ctr"/>
                </a:tc>
                <a:extLst>
                  <a:ext uri="{0D108BD9-81ED-4DB2-BD59-A6C34878D82A}">
                    <a16:rowId xmlns:a16="http://schemas.microsoft.com/office/drawing/2014/main" val="10000"/>
                  </a:ext>
                </a:extLst>
              </a:tr>
              <a:tr h="366676">
                <a:tc>
                  <a:txBody>
                    <a:bodyPr/>
                    <a:lstStyle/>
                    <a:p>
                      <a:pPr algn="l"/>
                      <a:r>
                        <a:rPr lang="es-MX" sz="1600" dirty="0" smtClean="0"/>
                        <a:t>Instrumento</a:t>
                      </a:r>
                      <a:endParaRPr lang="es-MX" sz="1600" dirty="0">
                        <a:latin typeface="+mn-lt"/>
                      </a:endParaRPr>
                    </a:p>
                  </a:txBody>
                  <a:tcPr marL="109728" marR="109728" marT="54864" marB="54864" anchor="ctr"/>
                </a:tc>
                <a:tc>
                  <a:txBody>
                    <a:bodyPr/>
                    <a:lstStyle/>
                    <a:p>
                      <a:pPr algn="ctr"/>
                      <a:r>
                        <a:rPr lang="es-MX" sz="1600" b="1" kern="1200" dirty="0" smtClean="0"/>
                        <a:t>Certificados Bursátiles </a:t>
                      </a:r>
                      <a:r>
                        <a:rPr lang="es-MX" sz="1600" b="1" kern="1200" dirty="0" smtClean="0">
                          <a:solidFill>
                            <a:schemeClr val="dk1"/>
                          </a:solidFill>
                          <a:latin typeface="+mn-lt"/>
                          <a:ea typeface="+mn-ea"/>
                          <a:cs typeface="+mn-cs"/>
                        </a:rPr>
                        <a:t>Fiduciarios</a:t>
                      </a:r>
                      <a:r>
                        <a:rPr lang="es-MX" sz="1600" b="1" kern="1200" baseline="0" dirty="0" smtClean="0">
                          <a:solidFill>
                            <a:srgbClr val="FF0000"/>
                          </a:solidFill>
                        </a:rPr>
                        <a:t> </a:t>
                      </a:r>
                      <a:r>
                        <a:rPr lang="es-MX" sz="1600" b="1" kern="1200" dirty="0" smtClean="0"/>
                        <a:t>de Largo Plazo (Tipo de</a:t>
                      </a:r>
                      <a:r>
                        <a:rPr lang="es-MX" sz="1600" b="1" kern="1200" dirty="0" smtClean="0">
                          <a:solidFill>
                            <a:schemeClr val="dk1"/>
                          </a:solidFill>
                          <a:latin typeface="+mn-lt"/>
                          <a:ea typeface="+mn-ea"/>
                          <a:cs typeface="+mn-cs"/>
                        </a:rPr>
                        <a:t> valor </a:t>
                      </a:r>
                      <a:r>
                        <a:rPr lang="es-MX" sz="1600" b="1" kern="1200" dirty="0" smtClean="0"/>
                        <a:t>95)</a:t>
                      </a:r>
                      <a:endParaRPr lang="es-MX" sz="1600" b="1" dirty="0">
                        <a:latin typeface="+mn-lt"/>
                      </a:endParaRPr>
                    </a:p>
                  </a:txBody>
                  <a:tcPr marL="109728" marR="109728" marT="54864" marB="54864" anchor="ctr"/>
                </a:tc>
                <a:extLst>
                  <a:ext uri="{0D108BD9-81ED-4DB2-BD59-A6C34878D82A}">
                    <a16:rowId xmlns:a16="http://schemas.microsoft.com/office/drawing/2014/main" val="10001"/>
                  </a:ext>
                </a:extLst>
              </a:tr>
              <a:tr h="569899">
                <a:tc>
                  <a:txBody>
                    <a:bodyPr/>
                    <a:lstStyle/>
                    <a:p>
                      <a:pPr algn="l"/>
                      <a:r>
                        <a:rPr lang="es-MX" sz="1600" dirty="0" smtClean="0">
                          <a:latin typeface="+mn-lt"/>
                        </a:rPr>
                        <a:t>Monto </a:t>
                      </a:r>
                      <a:r>
                        <a:rPr lang="es-MX" sz="1600" baseline="0" dirty="0" smtClean="0">
                          <a:latin typeface="+mn-lt"/>
                        </a:rPr>
                        <a:t> objetivo de la  Emisión</a:t>
                      </a:r>
                      <a:endParaRPr lang="es-MX" sz="1600" dirty="0">
                        <a:latin typeface="+mn-lt"/>
                      </a:endParaRPr>
                    </a:p>
                  </a:txBody>
                  <a:tcPr marL="109728" marR="109728" marT="54864" marB="54864" anchor="ctr"/>
                </a:tc>
                <a:tc>
                  <a:txBody>
                    <a:bodyPr/>
                    <a:lstStyle/>
                    <a:p>
                      <a:pPr algn="ctr"/>
                      <a:r>
                        <a:rPr lang="es-MX" sz="1600" b="1" dirty="0" smtClean="0">
                          <a:latin typeface="+mn-lt"/>
                        </a:rPr>
                        <a:t>Hasta $[3,000] millones de pesos</a:t>
                      </a:r>
                      <a:endParaRPr lang="es-MX" sz="1600" b="1" dirty="0">
                        <a:latin typeface="+mn-lt"/>
                      </a:endParaRPr>
                    </a:p>
                  </a:txBody>
                  <a:tcPr marL="109728" marR="109728" marT="54864" marB="54864" anchor="ctr"/>
                </a:tc>
                <a:extLst>
                  <a:ext uri="{0D108BD9-81ED-4DB2-BD59-A6C34878D82A}">
                    <a16:rowId xmlns:a16="http://schemas.microsoft.com/office/drawing/2014/main" val="10004"/>
                  </a:ext>
                </a:extLst>
              </a:tr>
              <a:tr h="366676">
                <a:tc>
                  <a:txBody>
                    <a:bodyPr/>
                    <a:lstStyle/>
                    <a:p>
                      <a:pPr algn="l"/>
                      <a:r>
                        <a:rPr lang="es-MX" sz="1600" dirty="0" smtClean="0">
                          <a:latin typeface="+mn-lt"/>
                        </a:rPr>
                        <a:t>Garantía</a:t>
                      </a:r>
                      <a:endParaRPr lang="es-MX" sz="1600" dirty="0">
                        <a:latin typeface="+mn-lt"/>
                      </a:endParaRPr>
                    </a:p>
                  </a:txBody>
                  <a:tcPr marL="109728" marR="109728" marT="54864" marB="54864" anchor="ctr"/>
                </a:tc>
                <a:tc>
                  <a:txBody>
                    <a:bodyPr/>
                    <a:lstStyle/>
                    <a:p>
                      <a:pPr algn="ctr"/>
                      <a:r>
                        <a:rPr lang="es-MX" sz="1600" b="1" dirty="0" smtClean="0">
                          <a:latin typeface="+mn-lt"/>
                        </a:rPr>
                        <a:t>Quirografaria</a:t>
                      </a:r>
                      <a:endParaRPr lang="es-MX" sz="1600" b="1" dirty="0">
                        <a:latin typeface="+mn-lt"/>
                      </a:endParaRPr>
                    </a:p>
                  </a:txBody>
                  <a:tcPr marL="109728" marR="109728" marT="54864" marB="54864" anchor="ctr"/>
                </a:tc>
                <a:extLst>
                  <a:ext uri="{0D108BD9-81ED-4DB2-BD59-A6C34878D82A}">
                    <a16:rowId xmlns:a16="http://schemas.microsoft.com/office/drawing/2014/main" val="10005"/>
                  </a:ext>
                </a:extLst>
              </a:tr>
              <a:tr h="366676">
                <a:tc>
                  <a:txBody>
                    <a:bodyPr/>
                    <a:lstStyle/>
                    <a:p>
                      <a:pPr algn="l"/>
                      <a:r>
                        <a:rPr lang="es-MX" sz="1600" dirty="0" smtClean="0"/>
                        <a:t>Tipo de</a:t>
                      </a:r>
                      <a:r>
                        <a:rPr lang="es-MX" sz="1600" strike="sngStrike" baseline="0" dirty="0" smtClean="0">
                          <a:solidFill>
                            <a:srgbClr val="FF0000"/>
                          </a:solidFill>
                        </a:rPr>
                        <a:t> </a:t>
                      </a:r>
                      <a:r>
                        <a:rPr lang="es-MX" sz="1600" b="1" kern="1200" dirty="0" smtClean="0">
                          <a:solidFill>
                            <a:schemeClr val="lt1"/>
                          </a:solidFill>
                          <a:latin typeface="+mn-lt"/>
                          <a:ea typeface="+mn-ea"/>
                          <a:cs typeface="+mn-cs"/>
                        </a:rPr>
                        <a:t>Oferta</a:t>
                      </a:r>
                      <a:endParaRPr lang="es-MX" sz="1600" b="1" kern="1200" dirty="0">
                        <a:solidFill>
                          <a:schemeClr val="lt1"/>
                        </a:solidFill>
                        <a:latin typeface="+mn-lt"/>
                        <a:ea typeface="+mn-ea"/>
                        <a:cs typeface="+mn-cs"/>
                      </a:endParaRPr>
                    </a:p>
                  </a:txBody>
                  <a:tcPr marL="109728" marR="109728" marT="54864" marB="54864" anchor="ctr"/>
                </a:tc>
                <a:tc>
                  <a:txBody>
                    <a:bodyPr/>
                    <a:lstStyle/>
                    <a:p>
                      <a:pPr algn="ctr"/>
                      <a:r>
                        <a:rPr lang="es-MX" sz="1600" b="1" strike="noStrike" baseline="0" dirty="0" smtClean="0">
                          <a:solidFill>
                            <a:schemeClr val="tx1"/>
                          </a:solidFill>
                          <a:latin typeface="+mn-lt"/>
                        </a:rPr>
                        <a:t>Pública, primaria, nacional</a:t>
                      </a:r>
                      <a:endParaRPr lang="es-MX" sz="1600" b="1" strike="sngStrike" dirty="0">
                        <a:solidFill>
                          <a:schemeClr val="tx1"/>
                        </a:solidFill>
                        <a:latin typeface="+mn-lt"/>
                      </a:endParaRPr>
                    </a:p>
                  </a:txBody>
                  <a:tcPr marL="109728" marR="109728" marT="54864" marB="54864" anchor="ctr"/>
                </a:tc>
                <a:extLst>
                  <a:ext uri="{0D108BD9-81ED-4DB2-BD59-A6C34878D82A}">
                    <a16:rowId xmlns:a16="http://schemas.microsoft.com/office/drawing/2014/main" val="10007"/>
                  </a:ext>
                </a:extLst>
              </a:tr>
              <a:tr h="430100">
                <a:tc>
                  <a:txBody>
                    <a:bodyPr/>
                    <a:lstStyle/>
                    <a:p>
                      <a:pPr algn="l"/>
                      <a:r>
                        <a:rPr lang="es-MX" sz="1600" dirty="0" smtClean="0">
                          <a:latin typeface="+mn-lt"/>
                        </a:rPr>
                        <a:t>Plazo de la Emisión</a:t>
                      </a:r>
                      <a:endParaRPr lang="es-MX" sz="1600" dirty="0">
                        <a:latin typeface="+mn-lt"/>
                      </a:endParaRPr>
                    </a:p>
                  </a:txBody>
                  <a:tcPr marL="109728" marR="109728" marT="54864" marB="54864" anchor="ctr"/>
                </a:tc>
                <a:tc>
                  <a:txBody>
                    <a:bodyPr/>
                    <a:lstStyle/>
                    <a:p>
                      <a:pPr marL="0" algn="ctr" defTabSz="914400" rtl="0" eaLnBrk="1" latinLnBrk="0" hangingPunct="1"/>
                      <a:r>
                        <a:rPr lang="es-MX" sz="1600" b="1" kern="1200" dirty="0" smtClean="0">
                          <a:solidFill>
                            <a:schemeClr val="dk1"/>
                          </a:solidFill>
                          <a:latin typeface="+mn-lt"/>
                          <a:ea typeface="+mn-ea"/>
                          <a:cs typeface="+mn-cs"/>
                        </a:rPr>
                        <a:t>3 años</a:t>
                      </a:r>
                      <a:endParaRPr lang="es-MX" sz="1600" b="1" kern="1200" dirty="0">
                        <a:solidFill>
                          <a:schemeClr val="dk1"/>
                        </a:solidFill>
                        <a:latin typeface="+mn-lt"/>
                        <a:ea typeface="+mn-ea"/>
                        <a:cs typeface="+mn-cs"/>
                      </a:endParaRPr>
                    </a:p>
                  </a:txBody>
                  <a:tcPr marL="109728" marR="109728" marT="54864" marB="54864" anchor="ctr"/>
                </a:tc>
                <a:extLst>
                  <a:ext uri="{0D108BD9-81ED-4DB2-BD59-A6C34878D82A}">
                    <a16:rowId xmlns:a16="http://schemas.microsoft.com/office/drawing/2014/main" val="10008"/>
                  </a:ext>
                </a:extLst>
              </a:tr>
              <a:tr h="366676">
                <a:tc>
                  <a:txBody>
                    <a:bodyPr/>
                    <a:lstStyle/>
                    <a:p>
                      <a:pPr algn="l"/>
                      <a:r>
                        <a:rPr lang="es-MX" sz="1600" dirty="0" smtClean="0"/>
                        <a:t>Tasa de Referencia</a:t>
                      </a:r>
                      <a:endParaRPr lang="es-MX" sz="1600" dirty="0">
                        <a:latin typeface="+mn-lt"/>
                      </a:endParaRPr>
                    </a:p>
                  </a:txBody>
                  <a:tcPr marL="109728" marR="109728" marT="54864" marB="54864"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MX" sz="1600" b="1" dirty="0" smtClean="0">
                          <a:latin typeface="+mn-lt"/>
                        </a:rPr>
                        <a:t>Tasa Variable  –  TIIE</a:t>
                      </a:r>
                      <a:r>
                        <a:rPr lang="es-MX" sz="1600" b="1" baseline="-25000" dirty="0" smtClean="0">
                          <a:latin typeface="+mn-lt"/>
                        </a:rPr>
                        <a:t>28</a:t>
                      </a:r>
                    </a:p>
                  </a:txBody>
                  <a:tcPr marL="109728" marR="109728" marT="54864" marB="54864" anchor="ctr"/>
                </a:tc>
                <a:extLst>
                  <a:ext uri="{0D108BD9-81ED-4DB2-BD59-A6C34878D82A}">
                    <a16:rowId xmlns:a16="http://schemas.microsoft.com/office/drawing/2014/main" val="10010"/>
                  </a:ext>
                </a:extLst>
              </a:tr>
              <a:tr h="366676">
                <a:tc>
                  <a:txBody>
                    <a:bodyPr/>
                    <a:lstStyle/>
                    <a:p>
                      <a:pPr algn="l"/>
                      <a:r>
                        <a:rPr lang="es-MX" sz="1600" dirty="0" smtClean="0"/>
                        <a:t>Amortización</a:t>
                      </a:r>
                      <a:endParaRPr lang="es-MX" sz="1600" dirty="0">
                        <a:latin typeface="+mn-lt"/>
                      </a:endParaRPr>
                    </a:p>
                  </a:txBody>
                  <a:tcPr marL="109728" marR="109728" marT="54864" marB="54864" anchor="ctr"/>
                </a:tc>
                <a:tc>
                  <a:txBody>
                    <a:bodyPr/>
                    <a:lstStyle/>
                    <a:p>
                      <a:pPr algn="ctr"/>
                      <a:r>
                        <a:rPr lang="es-MX" sz="1600" b="1" kern="1200" dirty="0" smtClean="0">
                          <a:solidFill>
                            <a:schemeClr val="dk1"/>
                          </a:solidFill>
                          <a:latin typeface="+mn-lt"/>
                          <a:ea typeface="+mn-ea"/>
                          <a:cs typeface="+mn-cs"/>
                        </a:rPr>
                        <a:t>Al vencimiento</a:t>
                      </a:r>
                      <a:endParaRPr lang="es-MX" sz="1600" b="1" kern="1200" dirty="0">
                        <a:solidFill>
                          <a:schemeClr val="dk1"/>
                        </a:solidFill>
                        <a:latin typeface="+mn-lt"/>
                        <a:ea typeface="+mn-ea"/>
                        <a:cs typeface="+mn-cs"/>
                      </a:endParaRPr>
                    </a:p>
                  </a:txBody>
                  <a:tcPr marL="109728" marR="109728" marT="54864" marB="54864" anchor="ctr"/>
                </a:tc>
                <a:extLst>
                  <a:ext uri="{0D108BD9-81ED-4DB2-BD59-A6C34878D82A}">
                    <a16:rowId xmlns:a16="http://schemas.microsoft.com/office/drawing/2014/main" val="10011"/>
                  </a:ext>
                </a:extLst>
              </a:tr>
              <a:tr h="869297">
                <a:tc>
                  <a:txBody>
                    <a:bodyPr/>
                    <a:lstStyle/>
                    <a:p>
                      <a:pPr algn="l"/>
                      <a:r>
                        <a:rPr lang="es-MX" sz="1600" dirty="0" smtClean="0">
                          <a:latin typeface="+mn-lt"/>
                        </a:rPr>
                        <a:t>Uso de los recursos</a:t>
                      </a:r>
                      <a:endParaRPr lang="es-MX" sz="1600" dirty="0">
                        <a:latin typeface="+mn-lt"/>
                      </a:endParaRPr>
                    </a:p>
                  </a:txBody>
                  <a:tcPr marL="109728" marR="109728" marT="54864" marB="54864" anchor="ctr"/>
                </a:tc>
                <a:tc>
                  <a:txBody>
                    <a:bodyPr/>
                    <a:lstStyle/>
                    <a:p>
                      <a:pPr algn="ctr"/>
                      <a:r>
                        <a:rPr lang="es-MX" sz="1600" b="1" kern="1200" dirty="0" smtClean="0">
                          <a:solidFill>
                            <a:schemeClr val="dk1"/>
                          </a:solidFill>
                          <a:latin typeface="+mn-lt"/>
                          <a:ea typeface="+mn-ea"/>
                          <a:cs typeface="+mn-cs"/>
                        </a:rPr>
                        <a:t>Para el financiamiento</a:t>
                      </a:r>
                      <a:r>
                        <a:rPr lang="es-MX" sz="1600" b="1" kern="1200" baseline="0" dirty="0" smtClean="0">
                          <a:solidFill>
                            <a:schemeClr val="dk1"/>
                          </a:solidFill>
                          <a:latin typeface="+mn-lt"/>
                          <a:ea typeface="+mn-ea"/>
                          <a:cs typeface="+mn-cs"/>
                        </a:rPr>
                        <a:t> de operaciones de crédito </a:t>
                      </a:r>
                      <a:r>
                        <a:rPr lang="es-MX" sz="1600" b="1" kern="1200" dirty="0" smtClean="0">
                          <a:solidFill>
                            <a:schemeClr val="dk1"/>
                          </a:solidFill>
                          <a:latin typeface="+mn-lt"/>
                          <a:ea typeface="+mn-ea"/>
                          <a:cs typeface="+mn-cs"/>
                        </a:rPr>
                        <a:t>existentes y nuevas de proyectos sostenibles al sector agropecuario a través de los distintos programas y productos autorizados.</a:t>
                      </a:r>
                      <a:endParaRPr lang="es-MX" sz="1600" b="1" kern="1200" dirty="0">
                        <a:solidFill>
                          <a:schemeClr val="dk1"/>
                        </a:solidFill>
                        <a:latin typeface="+mn-lt"/>
                        <a:ea typeface="+mn-ea"/>
                        <a:cs typeface="+mn-cs"/>
                      </a:endParaRPr>
                    </a:p>
                  </a:txBody>
                  <a:tcPr marL="109728" marR="109728" marT="54864" marB="54864" anchor="ctr"/>
                </a:tc>
                <a:extLst>
                  <a:ext uri="{0D108BD9-81ED-4DB2-BD59-A6C34878D82A}">
                    <a16:rowId xmlns:a16="http://schemas.microsoft.com/office/drawing/2014/main" val="3228546520"/>
                  </a:ext>
                </a:extLst>
              </a:tr>
            </a:tbl>
          </a:graphicData>
        </a:graphic>
      </p:graphicFrame>
      <p:sp>
        <p:nvSpPr>
          <p:cNvPr id="7" name="Título 1"/>
          <p:cNvSpPr txBox="1">
            <a:spLocks/>
          </p:cNvSpPr>
          <p:nvPr/>
        </p:nvSpPr>
        <p:spPr>
          <a:xfrm>
            <a:off x="2552080" y="1190524"/>
            <a:ext cx="6694653" cy="6771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1" kern="1200">
                <a:solidFill>
                  <a:schemeClr val="tx2"/>
                </a:solidFill>
                <a:latin typeface="+mj-lt"/>
                <a:ea typeface="+mj-ea"/>
                <a:cs typeface="+mj-cs"/>
              </a:defRPr>
            </a:lvl1pPr>
          </a:lstStyle>
          <a:p>
            <a:pPr algn="ctr"/>
            <a:r>
              <a:rPr lang="es-MX" sz="2000" dirty="0">
                <a:solidFill>
                  <a:srgbClr val="051954"/>
                </a:solidFill>
                <a:latin typeface="Calibri" panose="020F0502020204030204" pitchFamily="34" charset="0"/>
                <a:ea typeface="ＭＳ Ｐゴシック" charset="0"/>
                <a:cs typeface="Calibri" panose="020F0502020204030204" pitchFamily="34" charset="0"/>
              </a:rPr>
              <a:t>Términos y </a:t>
            </a:r>
            <a:r>
              <a:rPr lang="es-MX" sz="2000" dirty="0" smtClean="0">
                <a:solidFill>
                  <a:srgbClr val="051954"/>
                </a:solidFill>
                <a:latin typeface="Calibri" panose="020F0502020204030204" pitchFamily="34" charset="0"/>
                <a:ea typeface="ＭＳ Ｐゴシック" charset="0"/>
                <a:cs typeface="Calibri" panose="020F0502020204030204" pitchFamily="34" charset="0"/>
              </a:rPr>
              <a:t>condiciones preliminares para una posible emisión de </a:t>
            </a:r>
            <a:r>
              <a:rPr lang="es-MX" sz="2000" dirty="0">
                <a:solidFill>
                  <a:srgbClr val="051954"/>
                </a:solidFill>
                <a:latin typeface="Calibri" panose="020F0502020204030204" pitchFamily="34" charset="0"/>
                <a:ea typeface="ＭＳ Ｐゴシック" charset="0"/>
                <a:cs typeface="Calibri" panose="020F0502020204030204" pitchFamily="34" charset="0"/>
              </a:rPr>
              <a:t>l</a:t>
            </a:r>
            <a:r>
              <a:rPr lang="es-MX" sz="2000" dirty="0" smtClean="0">
                <a:solidFill>
                  <a:srgbClr val="051954"/>
                </a:solidFill>
                <a:latin typeface="Calibri" panose="020F0502020204030204" pitchFamily="34" charset="0"/>
                <a:ea typeface="ＭＳ Ｐゴシック" charset="0"/>
                <a:cs typeface="Calibri" panose="020F0502020204030204" pitchFamily="34" charset="0"/>
              </a:rPr>
              <a:t>argo </a:t>
            </a:r>
            <a:r>
              <a:rPr lang="es-MX" sz="2000" dirty="0">
                <a:solidFill>
                  <a:srgbClr val="051954"/>
                </a:solidFill>
                <a:latin typeface="Calibri" panose="020F0502020204030204" pitchFamily="34" charset="0"/>
                <a:ea typeface="ＭＳ Ｐゴシック" charset="0"/>
                <a:cs typeface="Calibri" panose="020F0502020204030204" pitchFamily="34" charset="0"/>
              </a:rPr>
              <a:t>p</a:t>
            </a:r>
            <a:r>
              <a:rPr lang="es-MX" sz="2000" dirty="0" smtClean="0">
                <a:solidFill>
                  <a:srgbClr val="051954"/>
                </a:solidFill>
                <a:latin typeface="Calibri" panose="020F0502020204030204" pitchFamily="34" charset="0"/>
                <a:ea typeface="ＭＳ Ｐゴシック" charset="0"/>
                <a:cs typeface="Calibri" panose="020F0502020204030204" pitchFamily="34" charset="0"/>
              </a:rPr>
              <a:t>lazo </a:t>
            </a:r>
            <a:r>
              <a:rPr lang="es-MX" sz="2000" dirty="0">
                <a:solidFill>
                  <a:srgbClr val="051954"/>
                </a:solidFill>
                <a:latin typeface="Calibri" panose="020F0502020204030204" pitchFamily="34" charset="0"/>
                <a:ea typeface="ＭＳ Ｐゴシック" charset="0"/>
                <a:cs typeface="Calibri" panose="020F0502020204030204" pitchFamily="34" charset="0"/>
              </a:rPr>
              <a:t>FEFA.- Bono Verde </a:t>
            </a:r>
            <a:endParaRPr lang="es-ES" sz="2000" dirty="0">
              <a:solidFill>
                <a:srgbClr val="051954"/>
              </a:solidFill>
              <a:latin typeface="Calibri" panose="020F0502020204030204" pitchFamily="34" charset="0"/>
              <a:ea typeface="ＭＳ Ｐゴシック" charset="0"/>
              <a:cs typeface="Calibri" panose="020F0502020204030204" pitchFamily="34" charset="0"/>
            </a:endParaRPr>
          </a:p>
        </p:txBody>
      </p:sp>
      <p:sp>
        <p:nvSpPr>
          <p:cNvPr id="3" name="Marcador de número de diapositiva 2"/>
          <p:cNvSpPr>
            <a:spLocks noGrp="1"/>
          </p:cNvSpPr>
          <p:nvPr>
            <p:ph type="sldNum" sz="quarter" idx="12"/>
          </p:nvPr>
        </p:nvSpPr>
        <p:spPr/>
        <p:txBody>
          <a:bodyPr/>
          <a:lstStyle/>
          <a:p>
            <a:fld id="{A34124A6-4F7D-E041-9162-4668CB6DAA0B}" type="slidenum">
              <a:rPr lang="es-MX" smtClean="0"/>
              <a:t>17</a:t>
            </a:fld>
            <a:endParaRPr lang="es-MX" dirty="0"/>
          </a:p>
        </p:txBody>
      </p:sp>
    </p:spTree>
    <p:extLst>
      <p:ext uri="{BB962C8B-B14F-4D97-AF65-F5344CB8AC3E}">
        <p14:creationId xmlns:p14="http://schemas.microsoft.com/office/powerpoint/2010/main" val="28666674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posición de imagen 7">
            <a:extLst>
              <a:ext uri="{FF2B5EF4-FFF2-40B4-BE49-F238E27FC236}">
                <a16:creationId xmlns:a16="http://schemas.microsoft.com/office/drawing/2014/main" id="{1AEA1430-174E-D24F-AA19-42511C9F72BF}"/>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0275" b="10275"/>
          <a:stretch>
            <a:fillRect/>
          </a:stretch>
        </p:blipFill>
        <p:spPr/>
      </p:pic>
      <p:sp>
        <p:nvSpPr>
          <p:cNvPr id="3" name="Marcador de posición de texto 2">
            <a:extLst>
              <a:ext uri="{FF2B5EF4-FFF2-40B4-BE49-F238E27FC236}">
                <a16:creationId xmlns:a16="http://schemas.microsoft.com/office/drawing/2014/main" id="{72069343-210F-2943-A3AD-AE0EFD4D8B0A}"/>
              </a:ext>
            </a:extLst>
          </p:cNvPr>
          <p:cNvSpPr>
            <a:spLocks noGrp="1"/>
          </p:cNvSpPr>
          <p:nvPr>
            <p:ph type="body" sz="quarter" idx="11"/>
          </p:nvPr>
        </p:nvSpPr>
        <p:spPr>
          <a:xfrm>
            <a:off x="-30244" y="3378616"/>
            <a:ext cx="5098536" cy="766535"/>
          </a:xfrm>
        </p:spPr>
        <p:txBody>
          <a:bodyPr>
            <a:noAutofit/>
          </a:bodyPr>
          <a:lstStyle/>
          <a:p>
            <a:pPr algn="ctr"/>
            <a:r>
              <a:rPr lang="es-ES" sz="3600" dirty="0"/>
              <a:t>Con FIRA </a:t>
            </a:r>
            <a:r>
              <a:rPr lang="es-ES" sz="3600" dirty="0">
                <a:solidFill>
                  <a:schemeClr val="accent6"/>
                </a:solidFill>
              </a:rPr>
              <a:t>¡Sí es posible!</a:t>
            </a:r>
            <a:endParaRPr lang="es-MX" sz="3600" dirty="0">
              <a:solidFill>
                <a:schemeClr val="accent6"/>
              </a:solidFill>
            </a:endParaRPr>
          </a:p>
        </p:txBody>
      </p:sp>
      <p:grpSp>
        <p:nvGrpSpPr>
          <p:cNvPr id="11" name="Grupo 10">
            <a:extLst>
              <a:ext uri="{FF2B5EF4-FFF2-40B4-BE49-F238E27FC236}">
                <a16:creationId xmlns:a16="http://schemas.microsoft.com/office/drawing/2014/main" id="{7716C604-C0CF-ED46-95E1-AA032F4319BD}"/>
              </a:ext>
            </a:extLst>
          </p:cNvPr>
          <p:cNvGrpSpPr/>
          <p:nvPr/>
        </p:nvGrpSpPr>
        <p:grpSpPr>
          <a:xfrm>
            <a:off x="-27243" y="4086224"/>
            <a:ext cx="7688036" cy="2771775"/>
            <a:chOff x="-27243" y="4086224"/>
            <a:chExt cx="7688036" cy="2771775"/>
          </a:xfrm>
        </p:grpSpPr>
        <p:sp>
          <p:nvSpPr>
            <p:cNvPr id="5" name="Parallelogram 4">
              <a:extLst>
                <a:ext uri="{FF2B5EF4-FFF2-40B4-BE49-F238E27FC236}">
                  <a16:creationId xmlns:a16="http://schemas.microsoft.com/office/drawing/2014/main" id="{49309446-BC82-A741-B7B3-21629E6B2025}"/>
                </a:ext>
              </a:extLst>
            </p:cNvPr>
            <p:cNvSpPr/>
            <p:nvPr/>
          </p:nvSpPr>
          <p:spPr>
            <a:xfrm flipH="1">
              <a:off x="-27243" y="4086224"/>
              <a:ext cx="7688036" cy="2771775"/>
            </a:xfrm>
            <a:prstGeom prst="parallelogram">
              <a:avLst>
                <a:gd name="adj" fmla="val 100637"/>
              </a:avLst>
            </a:prstGeom>
            <a:solidFill>
              <a:schemeClr val="bg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4" name="TextBox 20">
              <a:extLst>
                <a:ext uri="{FF2B5EF4-FFF2-40B4-BE49-F238E27FC236}">
                  <a16:creationId xmlns:a16="http://schemas.microsoft.com/office/drawing/2014/main" id="{60D08452-E896-5D4B-93B9-488DEB399FB9}"/>
                </a:ext>
              </a:extLst>
            </p:cNvPr>
            <p:cNvSpPr txBox="1"/>
            <p:nvPr/>
          </p:nvSpPr>
          <p:spPr>
            <a:xfrm>
              <a:off x="1214477" y="4482626"/>
              <a:ext cx="3220753" cy="830997"/>
            </a:xfrm>
            <a:prstGeom prst="rect">
              <a:avLst/>
            </a:prstGeom>
            <a:noFill/>
          </p:spPr>
          <p:txBody>
            <a:bodyPr wrap="none" rtlCol="0">
              <a:spAutoFit/>
            </a:bodyPr>
            <a:lstStyle/>
            <a:p>
              <a:r>
                <a:rPr lang="en-US" sz="2400" b="1" dirty="0">
                  <a:solidFill>
                    <a:schemeClr val="bg1"/>
                  </a:solidFill>
                  <a:latin typeface="Segoe UI" panose="020B0502040204020203" pitchFamily="34" charset="0"/>
                  <a:cs typeface="Segoe UI" panose="020B0502040204020203" pitchFamily="34" charset="0"/>
                </a:rPr>
                <a:t>www.fira.gob.mx</a:t>
              </a:r>
            </a:p>
            <a:p>
              <a:r>
                <a:rPr lang="en-US" sz="2400" b="1" dirty="0">
                  <a:solidFill>
                    <a:schemeClr val="bg1"/>
                  </a:solidFill>
                  <a:latin typeface="Segoe UI" panose="020B0502040204020203" pitchFamily="34" charset="0"/>
                  <a:cs typeface="Segoe UI" panose="020B0502040204020203" pitchFamily="34" charset="0"/>
                </a:rPr>
                <a:t>      01 800 999 3472</a:t>
              </a:r>
              <a:r>
                <a:rPr lang="en-US" sz="2000" b="1" dirty="0">
                  <a:solidFill>
                    <a:schemeClr val="bg1"/>
                  </a:solidFill>
                  <a:latin typeface="Segoe UI" panose="020B0502040204020203" pitchFamily="34" charset="0"/>
                  <a:cs typeface="Segoe UI" panose="020B0502040204020203" pitchFamily="34" charset="0"/>
                </a:rPr>
                <a:t> </a:t>
              </a:r>
              <a:endParaRPr lang="id-ID" sz="2000" b="1" dirty="0">
                <a:solidFill>
                  <a:schemeClr val="bg1"/>
                </a:solidFill>
                <a:latin typeface="Segoe UI" panose="020B0502040204020203" pitchFamily="34" charset="0"/>
                <a:cs typeface="Segoe UI" panose="020B0502040204020203" pitchFamily="34" charset="0"/>
              </a:endParaRPr>
            </a:p>
          </p:txBody>
        </p:sp>
        <p:grpSp>
          <p:nvGrpSpPr>
            <p:cNvPr id="33" name="Group 93">
              <a:extLst>
                <a:ext uri="{FF2B5EF4-FFF2-40B4-BE49-F238E27FC236}">
                  <a16:creationId xmlns:a16="http://schemas.microsoft.com/office/drawing/2014/main" id="{71E89B1B-6319-3949-9367-CA6BD8B569FD}"/>
                </a:ext>
              </a:extLst>
            </p:cNvPr>
            <p:cNvGrpSpPr/>
            <p:nvPr/>
          </p:nvGrpSpPr>
          <p:grpSpPr>
            <a:xfrm>
              <a:off x="2798901" y="5912820"/>
              <a:ext cx="369526" cy="369526"/>
              <a:chOff x="0" y="0"/>
              <a:chExt cx="1486579" cy="1486579"/>
            </a:xfrm>
          </p:grpSpPr>
          <p:sp>
            <p:nvSpPr>
              <p:cNvPr id="34" name="Shape 91">
                <a:extLst>
                  <a:ext uri="{FF2B5EF4-FFF2-40B4-BE49-F238E27FC236}">
                    <a16:creationId xmlns:a16="http://schemas.microsoft.com/office/drawing/2014/main" id="{F7669093-16E1-2F4F-B4E8-7130F25D6856}"/>
                  </a:ext>
                </a:extLst>
              </p:cNvPr>
              <p:cNvSpPr/>
              <p:nvPr/>
            </p:nvSpPr>
            <p:spPr>
              <a:xfrm>
                <a:off x="0" y="0"/>
                <a:ext cx="1486580" cy="1486580"/>
              </a:xfrm>
              <a:prstGeom prst="ellipse">
                <a:avLst/>
              </a:prstGeom>
              <a:solidFill>
                <a:schemeClr val="tx2">
                  <a:lumMod val="60000"/>
                  <a:lumOff val="40000"/>
                </a:schemeClr>
              </a:solidFill>
              <a:ln w="12700" cap="flat">
                <a:noFill/>
                <a:miter lim="400000"/>
              </a:ln>
              <a:effectLst/>
            </p:spPr>
            <p:txBody>
              <a:bodyPr wrap="square" lIns="50800" tIns="50800" rIns="50800" bIns="50800" numCol="1" anchor="ctr">
                <a:noAutofit/>
              </a:bodyPr>
              <a:lstStyle/>
              <a:p>
                <a:pPr>
                  <a:defRPr sz="3200">
                    <a:solidFill>
                      <a:srgbClr val="FFFFFF"/>
                    </a:solidFill>
                  </a:defRPr>
                </a:pPr>
                <a:endParaRPr dirty="0"/>
              </a:p>
            </p:txBody>
          </p:sp>
          <p:sp>
            <p:nvSpPr>
              <p:cNvPr id="35" name="Shape 92">
                <a:extLst>
                  <a:ext uri="{FF2B5EF4-FFF2-40B4-BE49-F238E27FC236}">
                    <a16:creationId xmlns:a16="http://schemas.microsoft.com/office/drawing/2014/main" id="{E2E5E904-5E35-D849-B749-D7A4B75BEDB3}"/>
                  </a:ext>
                </a:extLst>
              </p:cNvPr>
              <p:cNvSpPr/>
              <p:nvPr/>
            </p:nvSpPr>
            <p:spPr>
              <a:xfrm>
                <a:off x="524699" y="275781"/>
                <a:ext cx="437181" cy="935017"/>
              </a:xfrm>
              <a:custGeom>
                <a:avLst/>
                <a:gdLst/>
                <a:ahLst/>
                <a:cxnLst>
                  <a:cxn ang="0">
                    <a:pos x="wd2" y="hd2"/>
                  </a:cxn>
                  <a:cxn ang="5400000">
                    <a:pos x="wd2" y="hd2"/>
                  </a:cxn>
                  <a:cxn ang="10800000">
                    <a:pos x="wd2" y="hd2"/>
                  </a:cxn>
                  <a:cxn ang="16200000">
                    <a:pos x="wd2" y="hd2"/>
                  </a:cxn>
                </a:cxnLst>
                <a:rect l="0" t="0" r="r" b="b"/>
                <a:pathLst>
                  <a:path w="21600" h="21600" extrusionOk="0">
                    <a:moveTo>
                      <a:pt x="21600" y="7083"/>
                    </a:moveTo>
                    <a:lnTo>
                      <a:pt x="14399" y="7083"/>
                    </a:lnTo>
                    <a:lnTo>
                      <a:pt x="14399" y="5259"/>
                    </a:lnTo>
                    <a:cubicBezTo>
                      <a:pt x="14399" y="4698"/>
                      <a:pt x="14573" y="4302"/>
                      <a:pt x="14925" y="4068"/>
                    </a:cubicBezTo>
                    <a:cubicBezTo>
                      <a:pt x="15274" y="3834"/>
                      <a:pt x="16148" y="3717"/>
                      <a:pt x="17549" y="3717"/>
                    </a:cubicBezTo>
                    <a:lnTo>
                      <a:pt x="21449" y="3717"/>
                    </a:lnTo>
                    <a:lnTo>
                      <a:pt x="21449" y="0"/>
                    </a:lnTo>
                    <a:lnTo>
                      <a:pt x="15150" y="0"/>
                    </a:lnTo>
                    <a:cubicBezTo>
                      <a:pt x="11549" y="0"/>
                      <a:pt x="9098" y="409"/>
                      <a:pt x="7799" y="1227"/>
                    </a:cubicBezTo>
                    <a:cubicBezTo>
                      <a:pt x="6499" y="2046"/>
                      <a:pt x="5849" y="3273"/>
                      <a:pt x="5849" y="4908"/>
                    </a:cubicBezTo>
                    <a:lnTo>
                      <a:pt x="5849" y="7083"/>
                    </a:lnTo>
                    <a:lnTo>
                      <a:pt x="0" y="7083"/>
                    </a:lnTo>
                    <a:lnTo>
                      <a:pt x="0" y="10800"/>
                    </a:lnTo>
                    <a:lnTo>
                      <a:pt x="5849" y="10800"/>
                    </a:lnTo>
                    <a:lnTo>
                      <a:pt x="5849" y="21600"/>
                    </a:lnTo>
                    <a:lnTo>
                      <a:pt x="14399" y="21600"/>
                    </a:lnTo>
                    <a:lnTo>
                      <a:pt x="14399" y="10800"/>
                    </a:lnTo>
                    <a:lnTo>
                      <a:pt x="20700" y="10800"/>
                    </a:lnTo>
                    <a:cubicBezTo>
                      <a:pt x="20700" y="10800"/>
                      <a:pt x="21600" y="7083"/>
                      <a:pt x="21600" y="7083"/>
                    </a:cubicBezTo>
                    <a:close/>
                  </a:path>
                </a:pathLst>
              </a:custGeom>
              <a:solidFill>
                <a:srgbClr val="FFFFFF"/>
              </a:solidFill>
              <a:ln w="12700" cap="flat">
                <a:no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grpSp>
        <p:grpSp>
          <p:nvGrpSpPr>
            <p:cNvPr id="36" name="Group 96">
              <a:extLst>
                <a:ext uri="{FF2B5EF4-FFF2-40B4-BE49-F238E27FC236}">
                  <a16:creationId xmlns:a16="http://schemas.microsoft.com/office/drawing/2014/main" id="{FE92779E-8949-454E-8E81-1FA95679430C}"/>
                </a:ext>
              </a:extLst>
            </p:cNvPr>
            <p:cNvGrpSpPr/>
            <p:nvPr/>
          </p:nvGrpSpPr>
          <p:grpSpPr>
            <a:xfrm>
              <a:off x="2450592" y="5420025"/>
              <a:ext cx="374262" cy="374262"/>
              <a:chOff x="0" y="0"/>
              <a:chExt cx="1135358" cy="1135358"/>
            </a:xfrm>
          </p:grpSpPr>
          <p:sp>
            <p:nvSpPr>
              <p:cNvPr id="37" name="Shape 94">
                <a:extLst>
                  <a:ext uri="{FF2B5EF4-FFF2-40B4-BE49-F238E27FC236}">
                    <a16:creationId xmlns:a16="http://schemas.microsoft.com/office/drawing/2014/main" id="{B64AA92F-1AB4-8B4D-874D-E2BC1CE3DE2F}"/>
                  </a:ext>
                </a:extLst>
              </p:cNvPr>
              <p:cNvSpPr/>
              <p:nvPr/>
            </p:nvSpPr>
            <p:spPr>
              <a:xfrm>
                <a:off x="0" y="0"/>
                <a:ext cx="1135359" cy="1135359"/>
              </a:xfrm>
              <a:prstGeom prst="ellipse">
                <a:avLst/>
              </a:prstGeom>
              <a:solidFill>
                <a:schemeClr val="accent1">
                  <a:lumMod val="40000"/>
                  <a:lumOff val="60000"/>
                </a:schemeClr>
              </a:solidFill>
              <a:ln w="12700" cap="flat">
                <a:noFill/>
                <a:miter lim="400000"/>
              </a:ln>
              <a:effectLst/>
            </p:spPr>
            <p:txBody>
              <a:bodyPr wrap="square" lIns="50800" tIns="50800" rIns="50800" bIns="50800" numCol="1" anchor="ctr">
                <a:noAutofit/>
              </a:bodyPr>
              <a:lstStyle/>
              <a:p>
                <a:pPr>
                  <a:defRPr sz="3200">
                    <a:solidFill>
                      <a:srgbClr val="FFFFFF"/>
                    </a:solidFill>
                  </a:defRPr>
                </a:pPr>
                <a:endParaRPr dirty="0"/>
              </a:p>
            </p:txBody>
          </p:sp>
          <p:sp>
            <p:nvSpPr>
              <p:cNvPr id="38" name="Shape 95">
                <a:extLst>
                  <a:ext uri="{FF2B5EF4-FFF2-40B4-BE49-F238E27FC236}">
                    <a16:creationId xmlns:a16="http://schemas.microsoft.com/office/drawing/2014/main" id="{BA830A63-CC1C-0847-AC55-DCC5EDEBB6FD}"/>
                  </a:ext>
                </a:extLst>
              </p:cNvPr>
              <p:cNvSpPr/>
              <p:nvPr/>
            </p:nvSpPr>
            <p:spPr>
              <a:xfrm>
                <a:off x="240334" y="296051"/>
                <a:ext cx="667128" cy="543257"/>
              </a:xfrm>
              <a:custGeom>
                <a:avLst/>
                <a:gdLst/>
                <a:ahLst/>
                <a:cxnLst>
                  <a:cxn ang="0">
                    <a:pos x="wd2" y="hd2"/>
                  </a:cxn>
                  <a:cxn ang="5400000">
                    <a:pos x="wd2" y="hd2"/>
                  </a:cxn>
                  <a:cxn ang="10800000">
                    <a:pos x="wd2" y="hd2"/>
                  </a:cxn>
                  <a:cxn ang="16200000">
                    <a:pos x="wd2" y="hd2"/>
                  </a:cxn>
                </a:cxnLst>
                <a:rect l="0" t="0" r="r" b="b"/>
                <a:pathLst>
                  <a:path w="21600" h="21600" extrusionOk="0">
                    <a:moveTo>
                      <a:pt x="21600" y="2592"/>
                    </a:moveTo>
                    <a:cubicBezTo>
                      <a:pt x="20756" y="3054"/>
                      <a:pt x="19911" y="3342"/>
                      <a:pt x="19067" y="3456"/>
                    </a:cubicBezTo>
                    <a:cubicBezTo>
                      <a:pt x="20005" y="2765"/>
                      <a:pt x="20638" y="1758"/>
                      <a:pt x="20967" y="432"/>
                    </a:cubicBezTo>
                    <a:cubicBezTo>
                      <a:pt x="20123" y="1066"/>
                      <a:pt x="19184" y="1498"/>
                      <a:pt x="18152" y="1728"/>
                    </a:cubicBezTo>
                    <a:cubicBezTo>
                      <a:pt x="17308" y="577"/>
                      <a:pt x="16229" y="0"/>
                      <a:pt x="14915" y="0"/>
                    </a:cubicBezTo>
                    <a:cubicBezTo>
                      <a:pt x="13696" y="0"/>
                      <a:pt x="12652" y="534"/>
                      <a:pt x="11785" y="1598"/>
                    </a:cubicBezTo>
                    <a:cubicBezTo>
                      <a:pt x="10916" y="2664"/>
                      <a:pt x="10483" y="3946"/>
                      <a:pt x="10483" y="5444"/>
                    </a:cubicBezTo>
                    <a:cubicBezTo>
                      <a:pt x="10483" y="5905"/>
                      <a:pt x="10529" y="6337"/>
                      <a:pt x="10624" y="6740"/>
                    </a:cubicBezTo>
                    <a:cubicBezTo>
                      <a:pt x="6871" y="6510"/>
                      <a:pt x="3822" y="4609"/>
                      <a:pt x="1477" y="1037"/>
                    </a:cubicBezTo>
                    <a:cubicBezTo>
                      <a:pt x="1055" y="1901"/>
                      <a:pt x="844" y="2823"/>
                      <a:pt x="844" y="3802"/>
                    </a:cubicBezTo>
                    <a:cubicBezTo>
                      <a:pt x="844" y="5703"/>
                      <a:pt x="1523" y="7201"/>
                      <a:pt x="2884" y="8295"/>
                    </a:cubicBezTo>
                    <a:cubicBezTo>
                      <a:pt x="2134" y="8295"/>
                      <a:pt x="1453" y="8065"/>
                      <a:pt x="844" y="7603"/>
                    </a:cubicBezTo>
                    <a:lnTo>
                      <a:pt x="844" y="7690"/>
                    </a:lnTo>
                    <a:cubicBezTo>
                      <a:pt x="844" y="9016"/>
                      <a:pt x="1183" y="10167"/>
                      <a:pt x="1864" y="11146"/>
                    </a:cubicBezTo>
                    <a:cubicBezTo>
                      <a:pt x="2544" y="12126"/>
                      <a:pt x="3400" y="12759"/>
                      <a:pt x="4432" y="13046"/>
                    </a:cubicBezTo>
                    <a:cubicBezTo>
                      <a:pt x="4010" y="13163"/>
                      <a:pt x="3611" y="13220"/>
                      <a:pt x="3236" y="13220"/>
                    </a:cubicBezTo>
                    <a:cubicBezTo>
                      <a:pt x="2955" y="13220"/>
                      <a:pt x="2674" y="13191"/>
                      <a:pt x="2392" y="13133"/>
                    </a:cubicBezTo>
                    <a:cubicBezTo>
                      <a:pt x="2674" y="14228"/>
                      <a:pt x="3189" y="15120"/>
                      <a:pt x="3940" y="15811"/>
                    </a:cubicBezTo>
                    <a:cubicBezTo>
                      <a:pt x="4689" y="16503"/>
                      <a:pt x="5558" y="16879"/>
                      <a:pt x="6543" y="16934"/>
                    </a:cubicBezTo>
                    <a:cubicBezTo>
                      <a:pt x="4901" y="18490"/>
                      <a:pt x="3071" y="19267"/>
                      <a:pt x="1055" y="19267"/>
                    </a:cubicBezTo>
                    <a:cubicBezTo>
                      <a:pt x="679" y="19267"/>
                      <a:pt x="328" y="19239"/>
                      <a:pt x="0" y="19181"/>
                    </a:cubicBezTo>
                    <a:cubicBezTo>
                      <a:pt x="2063" y="20795"/>
                      <a:pt x="4315" y="21600"/>
                      <a:pt x="6754" y="21600"/>
                    </a:cubicBezTo>
                    <a:cubicBezTo>
                      <a:pt x="10600" y="21600"/>
                      <a:pt x="13673" y="20003"/>
                      <a:pt x="15972" y="16805"/>
                    </a:cubicBezTo>
                    <a:cubicBezTo>
                      <a:pt x="18269" y="13608"/>
                      <a:pt x="19419" y="10053"/>
                      <a:pt x="19419" y="6135"/>
                    </a:cubicBezTo>
                    <a:cubicBezTo>
                      <a:pt x="19419" y="5905"/>
                      <a:pt x="19395" y="5674"/>
                      <a:pt x="19349" y="5444"/>
                    </a:cubicBezTo>
                    <a:cubicBezTo>
                      <a:pt x="20239" y="4637"/>
                      <a:pt x="20990" y="3687"/>
                      <a:pt x="21600" y="2592"/>
                    </a:cubicBezTo>
                    <a:close/>
                  </a:path>
                </a:pathLst>
              </a:custGeom>
              <a:solidFill>
                <a:srgbClr val="FFFFFF"/>
              </a:solidFill>
              <a:ln w="12700" cap="flat">
                <a:no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grpSp>
        <p:grpSp>
          <p:nvGrpSpPr>
            <p:cNvPr id="39" name="Group 120">
              <a:extLst>
                <a:ext uri="{FF2B5EF4-FFF2-40B4-BE49-F238E27FC236}">
                  <a16:creationId xmlns:a16="http://schemas.microsoft.com/office/drawing/2014/main" id="{5CA8049D-5084-E943-8327-9ECB7E40DCEA}"/>
                </a:ext>
              </a:extLst>
            </p:cNvPr>
            <p:cNvGrpSpPr/>
            <p:nvPr/>
          </p:nvGrpSpPr>
          <p:grpSpPr>
            <a:xfrm>
              <a:off x="3141425" y="6383930"/>
              <a:ext cx="376622" cy="376622"/>
              <a:chOff x="0" y="0"/>
              <a:chExt cx="930286" cy="930286"/>
            </a:xfrm>
          </p:grpSpPr>
          <p:sp>
            <p:nvSpPr>
              <p:cNvPr id="40" name="Shape 118">
                <a:extLst>
                  <a:ext uri="{FF2B5EF4-FFF2-40B4-BE49-F238E27FC236}">
                    <a16:creationId xmlns:a16="http://schemas.microsoft.com/office/drawing/2014/main" id="{FA31ED88-1FC4-BA4F-A742-7B8CBD0DB541}"/>
                  </a:ext>
                </a:extLst>
              </p:cNvPr>
              <p:cNvSpPr/>
              <p:nvPr/>
            </p:nvSpPr>
            <p:spPr>
              <a:xfrm>
                <a:off x="0" y="0"/>
                <a:ext cx="930287" cy="930287"/>
              </a:xfrm>
              <a:prstGeom prst="ellipse">
                <a:avLst/>
              </a:prstGeom>
              <a:solidFill>
                <a:srgbClr val="FF0000"/>
              </a:solidFill>
              <a:ln w="12700" cap="flat">
                <a:noFill/>
                <a:miter lim="400000"/>
              </a:ln>
              <a:effectLst/>
            </p:spPr>
            <p:txBody>
              <a:bodyPr wrap="square" lIns="50800" tIns="50800" rIns="50800" bIns="50800" numCol="1" anchor="ctr">
                <a:noAutofit/>
              </a:bodyPr>
              <a:lstStyle/>
              <a:p>
                <a:pPr>
                  <a:defRPr sz="3200">
                    <a:solidFill>
                      <a:srgbClr val="FFFFFF"/>
                    </a:solidFill>
                  </a:defRPr>
                </a:pPr>
                <a:endParaRPr dirty="0"/>
              </a:p>
            </p:txBody>
          </p:sp>
          <p:sp>
            <p:nvSpPr>
              <p:cNvPr id="41" name="Shape 119">
                <a:extLst>
                  <a:ext uri="{FF2B5EF4-FFF2-40B4-BE49-F238E27FC236}">
                    <a16:creationId xmlns:a16="http://schemas.microsoft.com/office/drawing/2014/main" id="{56D1E86E-F784-3A47-87CD-AAA41B72259A}"/>
                  </a:ext>
                </a:extLst>
              </p:cNvPr>
              <p:cNvSpPr/>
              <p:nvPr/>
            </p:nvSpPr>
            <p:spPr>
              <a:xfrm>
                <a:off x="191829" y="269790"/>
                <a:ext cx="546629" cy="390706"/>
              </a:xfrm>
              <a:custGeom>
                <a:avLst/>
                <a:gdLst/>
                <a:ahLst/>
                <a:cxnLst>
                  <a:cxn ang="0">
                    <a:pos x="wd2" y="hd2"/>
                  </a:cxn>
                  <a:cxn ang="5400000">
                    <a:pos x="wd2" y="hd2"/>
                  </a:cxn>
                  <a:cxn ang="10800000">
                    <a:pos x="wd2" y="hd2"/>
                  </a:cxn>
                  <a:cxn ang="16200000">
                    <a:pos x="wd2" y="hd2"/>
                  </a:cxn>
                </a:cxnLst>
                <a:rect l="0" t="0" r="r" b="b"/>
                <a:pathLst>
                  <a:path w="21488" h="21350" extrusionOk="0">
                    <a:moveTo>
                      <a:pt x="8590" y="16667"/>
                    </a:moveTo>
                    <a:lnTo>
                      <a:pt x="8590" y="4682"/>
                    </a:lnTo>
                    <a:lnTo>
                      <a:pt x="15055" y="10674"/>
                    </a:lnTo>
                    <a:cubicBezTo>
                      <a:pt x="15055" y="10674"/>
                      <a:pt x="8590" y="16667"/>
                      <a:pt x="8590" y="16667"/>
                    </a:cubicBezTo>
                    <a:close/>
                    <a:moveTo>
                      <a:pt x="21320" y="5056"/>
                    </a:moveTo>
                    <a:cubicBezTo>
                      <a:pt x="21275" y="3871"/>
                      <a:pt x="21017" y="2808"/>
                      <a:pt x="20546" y="1873"/>
                    </a:cubicBezTo>
                    <a:cubicBezTo>
                      <a:pt x="20074" y="936"/>
                      <a:pt x="19434" y="437"/>
                      <a:pt x="18626" y="374"/>
                    </a:cubicBezTo>
                    <a:cubicBezTo>
                      <a:pt x="12788" y="-125"/>
                      <a:pt x="7534" y="-125"/>
                      <a:pt x="2863" y="374"/>
                    </a:cubicBezTo>
                    <a:cubicBezTo>
                      <a:pt x="2145" y="500"/>
                      <a:pt x="1527" y="1077"/>
                      <a:pt x="1011" y="2106"/>
                    </a:cubicBezTo>
                    <a:cubicBezTo>
                      <a:pt x="494" y="3137"/>
                      <a:pt x="214" y="4183"/>
                      <a:pt x="169" y="5243"/>
                    </a:cubicBezTo>
                    <a:cubicBezTo>
                      <a:pt x="-56" y="8864"/>
                      <a:pt x="-56" y="12453"/>
                      <a:pt x="169" y="16011"/>
                    </a:cubicBezTo>
                    <a:cubicBezTo>
                      <a:pt x="214" y="17136"/>
                      <a:pt x="494" y="18212"/>
                      <a:pt x="1011" y="19243"/>
                    </a:cubicBezTo>
                    <a:cubicBezTo>
                      <a:pt x="1527" y="20272"/>
                      <a:pt x="2145" y="20850"/>
                      <a:pt x="2863" y="20974"/>
                    </a:cubicBezTo>
                    <a:cubicBezTo>
                      <a:pt x="8566" y="21475"/>
                      <a:pt x="13820" y="21475"/>
                      <a:pt x="18626" y="20974"/>
                    </a:cubicBezTo>
                    <a:cubicBezTo>
                      <a:pt x="19344" y="20787"/>
                      <a:pt x="19962" y="20195"/>
                      <a:pt x="20478" y="19195"/>
                    </a:cubicBezTo>
                    <a:cubicBezTo>
                      <a:pt x="20994" y="18198"/>
                      <a:pt x="21275" y="17136"/>
                      <a:pt x="21320" y="16011"/>
                    </a:cubicBezTo>
                    <a:cubicBezTo>
                      <a:pt x="21544" y="12329"/>
                      <a:pt x="21544" y="8677"/>
                      <a:pt x="21320" y="5056"/>
                    </a:cubicBezTo>
                    <a:close/>
                  </a:path>
                </a:pathLst>
              </a:custGeom>
              <a:solidFill>
                <a:srgbClr val="FFFFFF"/>
              </a:solidFill>
              <a:ln w="12700" cap="flat">
                <a:no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grpSp>
        <p:sp>
          <p:nvSpPr>
            <p:cNvPr id="42" name="CuadroTexto 41">
              <a:extLst>
                <a:ext uri="{FF2B5EF4-FFF2-40B4-BE49-F238E27FC236}">
                  <a16:creationId xmlns:a16="http://schemas.microsoft.com/office/drawing/2014/main" id="{EDE360BA-B973-4C46-B2F9-FEAC5373F9E2}"/>
                </a:ext>
              </a:extLst>
            </p:cNvPr>
            <p:cNvSpPr txBox="1"/>
            <p:nvPr/>
          </p:nvSpPr>
          <p:spPr>
            <a:xfrm>
              <a:off x="1084267" y="4179427"/>
              <a:ext cx="2258311" cy="369332"/>
            </a:xfrm>
            <a:prstGeom prst="rect">
              <a:avLst/>
            </a:prstGeom>
            <a:noFill/>
          </p:spPr>
          <p:txBody>
            <a:bodyPr wrap="square" rtlCol="0">
              <a:spAutoFit/>
            </a:bodyPr>
            <a:lstStyle/>
            <a:p>
              <a:r>
                <a:rPr lang="es-ES" b="1" dirty="0">
                  <a:solidFill>
                    <a:schemeClr val="bg1"/>
                  </a:solidFill>
                </a:rPr>
                <a:t>Contáctanos:</a:t>
              </a:r>
              <a:endParaRPr lang="es-MX" b="1" dirty="0">
                <a:solidFill>
                  <a:schemeClr val="bg1"/>
                </a:solidFill>
              </a:endParaRPr>
            </a:p>
          </p:txBody>
        </p:sp>
        <p:sp>
          <p:nvSpPr>
            <p:cNvPr id="43" name="CuadroTexto 42">
              <a:extLst>
                <a:ext uri="{FF2B5EF4-FFF2-40B4-BE49-F238E27FC236}">
                  <a16:creationId xmlns:a16="http://schemas.microsoft.com/office/drawing/2014/main" id="{8BBF31A7-387C-3440-A16E-BBA6F92C4D6B}"/>
                </a:ext>
              </a:extLst>
            </p:cNvPr>
            <p:cNvSpPr txBox="1"/>
            <p:nvPr/>
          </p:nvSpPr>
          <p:spPr>
            <a:xfrm>
              <a:off x="2809981" y="5414472"/>
              <a:ext cx="2258311" cy="369332"/>
            </a:xfrm>
            <a:prstGeom prst="rect">
              <a:avLst/>
            </a:prstGeom>
            <a:noFill/>
          </p:spPr>
          <p:txBody>
            <a:bodyPr wrap="square" rtlCol="0">
              <a:spAutoFit/>
            </a:bodyPr>
            <a:lstStyle/>
            <a:p>
              <a:r>
                <a:rPr lang="es-ES" dirty="0">
                  <a:solidFill>
                    <a:schemeClr val="bg1"/>
                  </a:solidFill>
                </a:rPr>
                <a:t>@FIRA_Mexico</a:t>
              </a:r>
              <a:endParaRPr lang="es-MX" dirty="0">
                <a:solidFill>
                  <a:schemeClr val="bg1"/>
                </a:solidFill>
              </a:endParaRPr>
            </a:p>
          </p:txBody>
        </p:sp>
        <p:sp>
          <p:nvSpPr>
            <p:cNvPr id="44" name="CuadroTexto 43">
              <a:extLst>
                <a:ext uri="{FF2B5EF4-FFF2-40B4-BE49-F238E27FC236}">
                  <a16:creationId xmlns:a16="http://schemas.microsoft.com/office/drawing/2014/main" id="{2F1A3FDB-E7B9-F04B-8BC0-3C89B451B9E6}"/>
                </a:ext>
              </a:extLst>
            </p:cNvPr>
            <p:cNvSpPr txBox="1"/>
            <p:nvPr/>
          </p:nvSpPr>
          <p:spPr>
            <a:xfrm>
              <a:off x="3541501" y="6374592"/>
              <a:ext cx="2258311" cy="369332"/>
            </a:xfrm>
            <a:prstGeom prst="rect">
              <a:avLst/>
            </a:prstGeom>
            <a:noFill/>
          </p:spPr>
          <p:txBody>
            <a:bodyPr wrap="square" rtlCol="0">
              <a:spAutoFit/>
            </a:bodyPr>
            <a:lstStyle/>
            <a:p>
              <a:r>
                <a:rPr lang="es-ES" dirty="0">
                  <a:solidFill>
                    <a:schemeClr val="bg1"/>
                  </a:solidFill>
                </a:rPr>
                <a:t>FIRABancoMexico</a:t>
              </a:r>
              <a:endParaRPr lang="es-MX" dirty="0">
                <a:solidFill>
                  <a:schemeClr val="bg1"/>
                </a:solidFill>
              </a:endParaRPr>
            </a:p>
          </p:txBody>
        </p:sp>
        <p:sp>
          <p:nvSpPr>
            <p:cNvPr id="45" name="CuadroTexto 44">
              <a:extLst>
                <a:ext uri="{FF2B5EF4-FFF2-40B4-BE49-F238E27FC236}">
                  <a16:creationId xmlns:a16="http://schemas.microsoft.com/office/drawing/2014/main" id="{D2D88216-4756-A241-949F-34B00C39B1DE}"/>
                </a:ext>
              </a:extLst>
            </p:cNvPr>
            <p:cNvSpPr txBox="1"/>
            <p:nvPr/>
          </p:nvSpPr>
          <p:spPr>
            <a:xfrm>
              <a:off x="3157453" y="5889960"/>
              <a:ext cx="2258311" cy="369332"/>
            </a:xfrm>
            <a:prstGeom prst="rect">
              <a:avLst/>
            </a:prstGeom>
            <a:noFill/>
          </p:spPr>
          <p:txBody>
            <a:bodyPr wrap="square" rtlCol="0">
              <a:spAutoFit/>
            </a:bodyPr>
            <a:lstStyle/>
            <a:p>
              <a:r>
                <a:rPr lang="es-ES" dirty="0">
                  <a:solidFill>
                    <a:schemeClr val="bg1"/>
                  </a:solidFill>
                </a:rPr>
                <a:t>/FiraMexico</a:t>
              </a:r>
              <a:endParaRPr lang="es-MX" dirty="0">
                <a:solidFill>
                  <a:schemeClr val="bg1"/>
                </a:solidFill>
              </a:endParaRPr>
            </a:p>
          </p:txBody>
        </p:sp>
      </p:grpSp>
      <p:sp>
        <p:nvSpPr>
          <p:cNvPr id="46" name="Marcador de posición de texto 2">
            <a:extLst>
              <a:ext uri="{FF2B5EF4-FFF2-40B4-BE49-F238E27FC236}">
                <a16:creationId xmlns:a16="http://schemas.microsoft.com/office/drawing/2014/main" id="{39F2BC2B-8417-8C4E-9AF8-2106FC41EE66}"/>
              </a:ext>
            </a:extLst>
          </p:cNvPr>
          <p:cNvSpPr txBox="1">
            <a:spLocks/>
          </p:cNvSpPr>
          <p:nvPr/>
        </p:nvSpPr>
        <p:spPr>
          <a:xfrm>
            <a:off x="813766" y="418861"/>
            <a:ext cx="6250740" cy="916643"/>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 typeface="Arial" panose="020B0604020202020204" pitchFamily="34" charset="0"/>
              <a:buNone/>
              <a:defRPr sz="5400" b="1" kern="1200">
                <a:solidFill>
                  <a:schemeClr val="tx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t>Muchas Gracias!</a:t>
            </a:r>
          </a:p>
        </p:txBody>
      </p:sp>
      <p:sp>
        <p:nvSpPr>
          <p:cNvPr id="9" name="CuadroTexto 8">
            <a:extLst>
              <a:ext uri="{FF2B5EF4-FFF2-40B4-BE49-F238E27FC236}">
                <a16:creationId xmlns:a16="http://schemas.microsoft.com/office/drawing/2014/main" id="{D3F807DF-038D-F342-A72F-90AF8058A9B8}"/>
              </a:ext>
            </a:extLst>
          </p:cNvPr>
          <p:cNvSpPr txBox="1"/>
          <p:nvPr/>
        </p:nvSpPr>
        <p:spPr>
          <a:xfrm>
            <a:off x="813766" y="1767359"/>
            <a:ext cx="5864087" cy="1569660"/>
          </a:xfrm>
          <a:prstGeom prst="rect">
            <a:avLst/>
          </a:prstGeom>
          <a:noFill/>
        </p:spPr>
        <p:txBody>
          <a:bodyPr wrap="square" rtlCol="0">
            <a:spAutoFit/>
          </a:bodyPr>
          <a:lstStyle/>
          <a:p>
            <a:pPr>
              <a:spcBef>
                <a:spcPct val="50000"/>
              </a:spcBef>
            </a:pPr>
            <a:r>
              <a:rPr lang="es-MX" sz="2800" dirty="0" smtClean="0">
                <a:solidFill>
                  <a:srgbClr val="10376A"/>
                </a:solidFill>
              </a:rPr>
              <a:t>Alberto Lara López</a:t>
            </a:r>
            <a:endParaRPr lang="es-MX" sz="2800" dirty="0">
              <a:solidFill>
                <a:srgbClr val="10376A"/>
              </a:solidFill>
            </a:endParaRPr>
          </a:p>
          <a:p>
            <a:pPr>
              <a:spcBef>
                <a:spcPct val="50000"/>
              </a:spcBef>
            </a:pPr>
            <a:r>
              <a:rPr lang="es-MX" sz="2400" dirty="0" smtClean="0">
                <a:solidFill>
                  <a:srgbClr val="10376A"/>
                </a:solidFill>
              </a:rPr>
              <a:t>alara@fira.gob.mx</a:t>
            </a:r>
            <a:endParaRPr lang="es-MX" sz="2400" dirty="0">
              <a:solidFill>
                <a:srgbClr val="10376A"/>
              </a:solidFill>
            </a:endParaRPr>
          </a:p>
          <a:p>
            <a:pPr lvl="0"/>
            <a:endParaRPr lang="es-MX" sz="3200" i="1" dirty="0">
              <a:solidFill>
                <a:schemeClr val="tx1">
                  <a:lumMod val="50000"/>
                  <a:lumOff val="50000"/>
                </a:schemeClr>
              </a:solidFill>
            </a:endParaRPr>
          </a:p>
        </p:txBody>
      </p:sp>
    </p:spTree>
    <p:extLst>
      <p:ext uri="{BB962C8B-B14F-4D97-AF65-F5344CB8AC3E}">
        <p14:creationId xmlns:p14="http://schemas.microsoft.com/office/powerpoint/2010/main" val="3091010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92072" y="0"/>
            <a:ext cx="10153934" cy="952500"/>
          </a:xfrm>
        </p:spPr>
        <p:txBody>
          <a:bodyPr vert="horz" lIns="91440" tIns="45720" rIns="91440" bIns="45720" rtlCol="0" anchor="ctr">
            <a:noAutofit/>
          </a:bodyPr>
          <a:lstStyle/>
          <a:p>
            <a:pPr algn="ctr">
              <a:lnSpc>
                <a:spcPct val="110000"/>
              </a:lnSpc>
              <a:spcBef>
                <a:spcPct val="20000"/>
              </a:spcBef>
            </a:pPr>
            <a:r>
              <a:rPr lang="es-ES_tradnl" altLang="es-MX" sz="4400" dirty="0" smtClean="0">
                <a:solidFill>
                  <a:srgbClr val="051954"/>
                </a:solidFill>
                <a:latin typeface="Calibri" panose="020F0502020204030204" pitchFamily="34" charset="0"/>
                <a:ea typeface="ＭＳ Ｐゴシック" charset="0"/>
                <a:cs typeface="Calibri" panose="020F0502020204030204" pitchFamily="34" charset="0"/>
              </a:rPr>
              <a:t>Contenido</a:t>
            </a:r>
            <a:endParaRPr lang="es-ES_tradnl" altLang="es-MX" sz="4400" dirty="0">
              <a:solidFill>
                <a:srgbClr val="051954"/>
              </a:solidFill>
              <a:latin typeface="Calibri" panose="020F0502020204030204" pitchFamily="34" charset="0"/>
              <a:ea typeface="ＭＳ Ｐゴシック" charset="0"/>
              <a:cs typeface="Calibri" panose="020F0502020204030204" pitchFamily="34" charset="0"/>
            </a:endParaRPr>
          </a:p>
        </p:txBody>
      </p:sp>
      <p:cxnSp>
        <p:nvCxnSpPr>
          <p:cNvPr id="4" name="Conector recto 3"/>
          <p:cNvCxnSpPr/>
          <p:nvPr/>
        </p:nvCxnSpPr>
        <p:spPr>
          <a:xfrm>
            <a:off x="1392072" y="952500"/>
            <a:ext cx="10153934"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3"/>
          <p:cNvSpPr>
            <a:spLocks noChangeArrowheads="1"/>
          </p:cNvSpPr>
          <p:nvPr/>
        </p:nvSpPr>
        <p:spPr bwMode="auto">
          <a:xfrm>
            <a:off x="1170006" y="1989557"/>
            <a:ext cx="10130597" cy="3888432"/>
          </a:xfrm>
          <a:prstGeom prst="rect">
            <a:avLst/>
          </a:prstGeom>
          <a:noFill/>
          <a:ln w="9525">
            <a:noFill/>
            <a:miter lim="800000"/>
            <a:headEnd/>
            <a:tailEnd/>
          </a:ln>
        </p:spPr>
        <p:txBody>
          <a:bodyPr/>
          <a:lstStyle/>
          <a:p>
            <a:pPr marL="571500" indent="-571500">
              <a:spcBef>
                <a:spcPct val="20000"/>
              </a:spcBef>
              <a:buFont typeface="Arial" panose="020B0604020202020204" pitchFamily="34" charset="0"/>
              <a:buChar char="•"/>
            </a:pPr>
            <a:r>
              <a:rPr lang="es-MX" sz="4000" dirty="0" smtClean="0">
                <a:solidFill>
                  <a:srgbClr val="FF0000"/>
                </a:solidFill>
                <a:ea typeface="ＭＳ Ｐゴシック" pitchFamily="-112" charset="-128"/>
                <a:cs typeface="Times New Roman" pitchFamily="18" charset="0"/>
              </a:rPr>
              <a:t>Financiamiento de proyectos sustentables</a:t>
            </a:r>
            <a:r>
              <a:rPr lang="es-MX" sz="4000" dirty="0">
                <a:solidFill>
                  <a:srgbClr val="FF0000"/>
                </a:solidFill>
                <a:ea typeface="ＭＳ Ｐゴシック" pitchFamily="-112" charset="-128"/>
                <a:cs typeface="Times New Roman" pitchFamily="18" charset="0"/>
              </a:rPr>
              <a:t> </a:t>
            </a:r>
            <a:r>
              <a:rPr lang="es-MX" sz="4000" dirty="0" smtClean="0">
                <a:solidFill>
                  <a:srgbClr val="FF0000"/>
                </a:solidFill>
                <a:ea typeface="ＭＳ Ｐゴシック" pitchFamily="-112" charset="-128"/>
                <a:cs typeface="Times New Roman" pitchFamily="18" charset="0"/>
              </a:rPr>
              <a:t>en el sector agropecuario y rural</a:t>
            </a:r>
          </a:p>
          <a:p>
            <a:pPr marL="571500" indent="-571500">
              <a:spcBef>
                <a:spcPct val="20000"/>
              </a:spcBef>
              <a:buFont typeface="Arial" panose="020B0604020202020204" pitchFamily="34" charset="0"/>
              <a:buChar char="•"/>
            </a:pPr>
            <a:r>
              <a:rPr lang="es-MX" sz="4000" dirty="0" smtClean="0">
                <a:ea typeface="ＭＳ Ｐゴシック" pitchFamily="-112" charset="-128"/>
                <a:cs typeface="Times New Roman" pitchFamily="18" charset="0"/>
              </a:rPr>
              <a:t>Estrategia sustentable de FIRA</a:t>
            </a:r>
          </a:p>
          <a:p>
            <a:pPr marL="571500" indent="-571500">
              <a:spcBef>
                <a:spcPct val="20000"/>
              </a:spcBef>
              <a:buFont typeface="Arial" panose="020B0604020202020204" pitchFamily="34" charset="0"/>
              <a:buChar char="•"/>
            </a:pPr>
            <a:r>
              <a:rPr lang="es-MX" sz="4000" dirty="0" smtClean="0">
                <a:ea typeface="ＭＳ Ｐゴシック" pitchFamily="-112" charset="-128"/>
                <a:cs typeface="Times New Roman" pitchFamily="18" charset="0"/>
              </a:rPr>
              <a:t>Emisión de Bonos Verdes</a:t>
            </a:r>
            <a:endParaRPr lang="es-MX" sz="4000" dirty="0">
              <a:ea typeface="ＭＳ Ｐゴシック" pitchFamily="-112" charset="-128"/>
              <a:cs typeface="Times New Roman" pitchFamily="18" charset="0"/>
            </a:endParaRPr>
          </a:p>
        </p:txBody>
      </p:sp>
      <p:sp>
        <p:nvSpPr>
          <p:cNvPr id="3" name="Marcador de número de diapositiva 2"/>
          <p:cNvSpPr>
            <a:spLocks noGrp="1"/>
          </p:cNvSpPr>
          <p:nvPr>
            <p:ph type="sldNum" sz="quarter" idx="12"/>
          </p:nvPr>
        </p:nvSpPr>
        <p:spPr/>
        <p:txBody>
          <a:bodyPr/>
          <a:lstStyle/>
          <a:p>
            <a:fld id="{A34124A6-4F7D-E041-9162-4668CB6DAA0B}" type="slidenum">
              <a:rPr lang="es-MX" smtClean="0"/>
              <a:t>2</a:t>
            </a:fld>
            <a:endParaRPr lang="es-MX" dirty="0"/>
          </a:p>
        </p:txBody>
      </p:sp>
    </p:spTree>
    <p:extLst>
      <p:ext uri="{BB962C8B-B14F-4D97-AF65-F5344CB8AC3E}">
        <p14:creationId xmlns:p14="http://schemas.microsoft.com/office/powerpoint/2010/main" val="3799986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92072" y="0"/>
            <a:ext cx="10153934" cy="952500"/>
          </a:xfrm>
        </p:spPr>
        <p:txBody>
          <a:bodyPr vert="horz" lIns="91440" tIns="45720" rIns="91440" bIns="45720" rtlCol="0" anchor="ctr">
            <a:noAutofit/>
          </a:bodyPr>
          <a:lstStyle/>
          <a:p>
            <a:pPr algn="l">
              <a:lnSpc>
                <a:spcPct val="110000"/>
              </a:lnSpc>
              <a:spcBef>
                <a:spcPct val="20000"/>
              </a:spcBef>
            </a:pPr>
            <a:r>
              <a:rPr lang="es-ES_tradnl" altLang="es-MX" sz="2400" dirty="0">
                <a:solidFill>
                  <a:srgbClr val="051954"/>
                </a:solidFill>
                <a:latin typeface="Calibri" panose="020F0502020204030204" pitchFamily="34" charset="0"/>
                <a:ea typeface="ＭＳ Ｐゴシック" charset="0"/>
                <a:cs typeface="Calibri" panose="020F0502020204030204" pitchFamily="34" charset="0"/>
              </a:rPr>
              <a:t>FIRA opera a través de una red de 98 intermediarios financieros bancarios y no bancarios, así como agentes tecnológicos en todo el </a:t>
            </a:r>
            <a:r>
              <a:rPr lang="es-ES_tradnl" altLang="es-MX" sz="2400" dirty="0" smtClean="0">
                <a:solidFill>
                  <a:srgbClr val="051954"/>
                </a:solidFill>
                <a:latin typeface="Calibri" panose="020F0502020204030204" pitchFamily="34" charset="0"/>
                <a:ea typeface="ＭＳ Ｐゴシック" charset="0"/>
                <a:cs typeface="Calibri" panose="020F0502020204030204" pitchFamily="34" charset="0"/>
              </a:rPr>
              <a:t>país</a:t>
            </a:r>
            <a:endParaRPr lang="es-ES_tradnl" altLang="es-MX" sz="2400" dirty="0">
              <a:solidFill>
                <a:srgbClr val="051954"/>
              </a:solidFill>
              <a:latin typeface="Calibri" panose="020F0502020204030204" pitchFamily="34" charset="0"/>
              <a:ea typeface="ＭＳ Ｐゴシック" charset="0"/>
              <a:cs typeface="Calibri" panose="020F0502020204030204" pitchFamily="34" charset="0"/>
            </a:endParaRPr>
          </a:p>
        </p:txBody>
      </p:sp>
      <p:pic>
        <p:nvPicPr>
          <p:cNvPr id="13" name="Imagen 1" descr="Model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6788" y="1214651"/>
            <a:ext cx="9143999" cy="5158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Conector recto 3"/>
          <p:cNvCxnSpPr/>
          <p:nvPr/>
        </p:nvCxnSpPr>
        <p:spPr>
          <a:xfrm>
            <a:off x="1392072" y="952500"/>
            <a:ext cx="10153934"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Marcador de número de diapositiva 2"/>
          <p:cNvSpPr>
            <a:spLocks noGrp="1"/>
          </p:cNvSpPr>
          <p:nvPr>
            <p:ph type="sldNum" sz="quarter" idx="12"/>
          </p:nvPr>
        </p:nvSpPr>
        <p:spPr/>
        <p:txBody>
          <a:bodyPr/>
          <a:lstStyle/>
          <a:p>
            <a:fld id="{A34124A6-4F7D-E041-9162-4668CB6DAA0B}" type="slidenum">
              <a:rPr lang="es-MX" smtClean="0"/>
              <a:t>3</a:t>
            </a:fld>
            <a:endParaRPr lang="es-MX" dirty="0"/>
          </a:p>
        </p:txBody>
      </p:sp>
    </p:spTree>
    <p:extLst>
      <p:ext uri="{BB962C8B-B14F-4D97-AF65-F5344CB8AC3E}">
        <p14:creationId xmlns:p14="http://schemas.microsoft.com/office/powerpoint/2010/main" val="22400640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uadroTexto 25"/>
          <p:cNvSpPr txBox="1"/>
          <p:nvPr/>
        </p:nvSpPr>
        <p:spPr>
          <a:xfrm rot="16200000">
            <a:off x="-1274065" y="4176553"/>
            <a:ext cx="4007343" cy="830997"/>
          </a:xfrm>
          <a:prstGeom prst="rect">
            <a:avLst/>
          </a:prstGeom>
          <a:solidFill>
            <a:schemeClr val="bg1"/>
          </a:solidFill>
        </p:spPr>
        <p:txBody>
          <a:bodyPr wrap="square" rtlCol="0">
            <a:spAutoFit/>
          </a:bodyPr>
          <a:lstStyle/>
          <a:p>
            <a:r>
              <a:rPr lang="es-MX" sz="1200" dirty="0"/>
              <a:t>1/ Rewiring The Economy, University of Cambridge Institute for Sustainability Leadership, 2015</a:t>
            </a:r>
          </a:p>
          <a:p>
            <a:endParaRPr lang="es-MX" sz="1200" dirty="0"/>
          </a:p>
          <a:p>
            <a:endParaRPr lang="es-MX" sz="1200" dirty="0"/>
          </a:p>
        </p:txBody>
      </p:sp>
      <p:sp>
        <p:nvSpPr>
          <p:cNvPr id="2" name="Título 1"/>
          <p:cNvSpPr>
            <a:spLocks noGrp="1"/>
          </p:cNvSpPr>
          <p:nvPr>
            <p:ph type="title"/>
          </p:nvPr>
        </p:nvSpPr>
        <p:spPr>
          <a:xfrm>
            <a:off x="1392072" y="116632"/>
            <a:ext cx="10153934" cy="835868"/>
          </a:xfrm>
        </p:spPr>
        <p:txBody>
          <a:bodyPr>
            <a:noAutofit/>
          </a:bodyPr>
          <a:lstStyle/>
          <a:p>
            <a:r>
              <a:rPr lang="es-MX" sz="2400" dirty="0">
                <a:solidFill>
                  <a:srgbClr val="10376A"/>
                </a:solidFill>
                <a:latin typeface="Calibri" panose="020F0502020204030204" pitchFamily="34" charset="0"/>
                <a:cs typeface="Calibri" panose="020F0502020204030204" pitchFamily="34" charset="0"/>
              </a:rPr>
              <a:t>¿Por qué impulsar el Financiamiento Sustentable?</a:t>
            </a:r>
            <a:br>
              <a:rPr lang="es-MX" sz="2400" dirty="0">
                <a:solidFill>
                  <a:srgbClr val="10376A"/>
                </a:solidFill>
                <a:latin typeface="Calibri" panose="020F0502020204030204" pitchFamily="34" charset="0"/>
                <a:cs typeface="Calibri" panose="020F0502020204030204" pitchFamily="34" charset="0"/>
              </a:rPr>
            </a:br>
            <a:endParaRPr lang="es-MX" sz="2400" dirty="0">
              <a:latin typeface="Calibri" panose="020F0502020204030204" pitchFamily="34" charset="0"/>
              <a:cs typeface="Calibri" panose="020F0502020204030204" pitchFamily="34" charset="0"/>
            </a:endParaRPr>
          </a:p>
        </p:txBody>
      </p:sp>
      <p:sp>
        <p:nvSpPr>
          <p:cNvPr id="3" name="Marcador de contenido 2"/>
          <p:cNvSpPr>
            <a:spLocks noGrp="1"/>
          </p:cNvSpPr>
          <p:nvPr>
            <p:ph idx="1"/>
          </p:nvPr>
        </p:nvSpPr>
        <p:spPr>
          <a:xfrm>
            <a:off x="354842" y="1138084"/>
            <a:ext cx="11395880" cy="952493"/>
          </a:xfrm>
        </p:spPr>
        <p:txBody>
          <a:bodyPr>
            <a:noAutofit/>
          </a:bodyPr>
          <a:lstStyle/>
          <a:p>
            <a:r>
              <a:rPr lang="es-MX" sz="1800" b="0" dirty="0">
                <a:latin typeface="Calibri" panose="020F0502020204030204" pitchFamily="34" charset="0"/>
                <a:cs typeface="Calibri" panose="020F0502020204030204" pitchFamily="34" charset="0"/>
              </a:rPr>
              <a:t>A partir de 1950 y hasta la fecha, el mundo ha experimentado lo que se conoce como “La Gran Aceleración”. Nunca antes se han consumido tantos recursos naturales en la historia de la humanidad.</a:t>
            </a:r>
          </a:p>
          <a:p>
            <a:r>
              <a:rPr lang="es-MX" sz="1800" b="0" dirty="0">
                <a:latin typeface="Calibri" panose="020F0502020204030204" pitchFamily="34" charset="0"/>
                <a:cs typeface="Calibri" panose="020F0502020204030204" pitchFamily="34" charset="0"/>
              </a:rPr>
              <a:t>Estas nuevas condiciones plantean un reto para gobiernos, empresas e instituciones financieras</a:t>
            </a:r>
            <a:endParaRPr lang="es-MX" sz="1800" b="0" baseline="30000" dirty="0">
              <a:latin typeface="Calibri" panose="020F0502020204030204" pitchFamily="34" charset="0"/>
              <a:cs typeface="Calibri" panose="020F0502020204030204" pitchFamily="34" charset="0"/>
            </a:endParaRPr>
          </a:p>
        </p:txBody>
      </p:sp>
      <p:grpSp>
        <p:nvGrpSpPr>
          <p:cNvPr id="28" name="Grupo 27"/>
          <p:cNvGrpSpPr/>
          <p:nvPr/>
        </p:nvGrpSpPr>
        <p:grpSpPr>
          <a:xfrm>
            <a:off x="900753" y="2017440"/>
            <a:ext cx="10849970" cy="4764230"/>
            <a:chOff x="691800" y="2017440"/>
            <a:chExt cx="7760399" cy="4764230"/>
          </a:xfrm>
        </p:grpSpPr>
        <p:grpSp>
          <p:nvGrpSpPr>
            <p:cNvPr id="9" name="Grupo 8"/>
            <p:cNvGrpSpPr/>
            <p:nvPr/>
          </p:nvGrpSpPr>
          <p:grpSpPr>
            <a:xfrm>
              <a:off x="691800" y="2017440"/>
              <a:ext cx="7760399" cy="4764230"/>
              <a:chOff x="691800" y="1990077"/>
              <a:chExt cx="7760399" cy="4764230"/>
            </a:xfrm>
          </p:grpSpPr>
          <p:pic>
            <p:nvPicPr>
              <p:cNvPr id="4" name="Imagen 3"/>
              <p:cNvPicPr>
                <a:picLocks noChangeAspect="1"/>
              </p:cNvPicPr>
              <p:nvPr/>
            </p:nvPicPr>
            <p:blipFill>
              <a:blip r:embed="rId3"/>
              <a:stretch>
                <a:fillRect/>
              </a:stretch>
            </p:blipFill>
            <p:spPr>
              <a:xfrm>
                <a:off x="691800" y="1990077"/>
                <a:ext cx="1921968" cy="1148953"/>
              </a:xfrm>
              <a:prstGeom prst="rect">
                <a:avLst/>
              </a:prstGeom>
            </p:spPr>
          </p:pic>
          <p:pic>
            <p:nvPicPr>
              <p:cNvPr id="5" name="Imagen 4"/>
              <p:cNvPicPr>
                <a:picLocks noChangeAspect="1"/>
              </p:cNvPicPr>
              <p:nvPr/>
            </p:nvPicPr>
            <p:blipFill>
              <a:blip r:embed="rId4"/>
              <a:stretch>
                <a:fillRect/>
              </a:stretch>
            </p:blipFill>
            <p:spPr>
              <a:xfrm>
                <a:off x="2676970" y="2080546"/>
                <a:ext cx="1885704" cy="1058484"/>
              </a:xfrm>
              <a:prstGeom prst="rect">
                <a:avLst/>
              </a:prstGeom>
            </p:spPr>
          </p:pic>
          <p:pic>
            <p:nvPicPr>
              <p:cNvPr id="6" name="Imagen 5"/>
              <p:cNvPicPr>
                <a:picLocks noChangeAspect="1"/>
              </p:cNvPicPr>
              <p:nvPr/>
            </p:nvPicPr>
            <p:blipFill>
              <a:blip r:embed="rId5"/>
              <a:stretch>
                <a:fillRect/>
              </a:stretch>
            </p:blipFill>
            <p:spPr>
              <a:xfrm>
                <a:off x="4543621" y="2096882"/>
                <a:ext cx="1885704" cy="1103719"/>
              </a:xfrm>
              <a:prstGeom prst="rect">
                <a:avLst/>
              </a:prstGeom>
            </p:spPr>
          </p:pic>
          <p:pic>
            <p:nvPicPr>
              <p:cNvPr id="7" name="Imagen 6"/>
              <p:cNvPicPr>
                <a:picLocks noChangeAspect="1"/>
              </p:cNvPicPr>
              <p:nvPr/>
            </p:nvPicPr>
            <p:blipFill>
              <a:blip r:embed="rId6"/>
              <a:stretch>
                <a:fillRect/>
              </a:stretch>
            </p:blipFill>
            <p:spPr>
              <a:xfrm>
                <a:off x="6448348" y="2080546"/>
                <a:ext cx="1958232" cy="1103719"/>
              </a:xfrm>
              <a:prstGeom prst="rect">
                <a:avLst/>
              </a:prstGeom>
            </p:spPr>
          </p:pic>
          <p:pic>
            <p:nvPicPr>
              <p:cNvPr id="8" name="Imagen 7"/>
              <p:cNvPicPr>
                <a:picLocks noChangeAspect="1"/>
              </p:cNvPicPr>
              <p:nvPr/>
            </p:nvPicPr>
            <p:blipFill>
              <a:blip r:embed="rId7"/>
              <a:stretch>
                <a:fillRect/>
              </a:stretch>
            </p:blipFill>
            <p:spPr>
              <a:xfrm>
                <a:off x="691800" y="3298401"/>
                <a:ext cx="7760399" cy="3455906"/>
              </a:xfrm>
              <a:prstGeom prst="rect">
                <a:avLst/>
              </a:prstGeom>
            </p:spPr>
          </p:pic>
        </p:grpSp>
        <p:sp>
          <p:nvSpPr>
            <p:cNvPr id="10" name="CuadroTexto 9"/>
            <p:cNvSpPr txBox="1"/>
            <p:nvPr/>
          </p:nvSpPr>
          <p:spPr>
            <a:xfrm>
              <a:off x="1043608" y="2183588"/>
              <a:ext cx="929183"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MX" sz="1200" dirty="0"/>
                <a:t>Población mundial</a:t>
              </a:r>
            </a:p>
          </p:txBody>
        </p:sp>
        <p:sp>
          <p:nvSpPr>
            <p:cNvPr id="11" name="CuadroTexto 10"/>
            <p:cNvSpPr txBox="1"/>
            <p:nvPr/>
          </p:nvSpPr>
          <p:spPr>
            <a:xfrm>
              <a:off x="3076253" y="2175247"/>
              <a:ext cx="929183"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MX" sz="1200" dirty="0"/>
                <a:t>Uso de Energía</a:t>
              </a:r>
            </a:p>
          </p:txBody>
        </p:sp>
        <p:sp>
          <p:nvSpPr>
            <p:cNvPr id="12" name="CuadroTexto 11"/>
            <p:cNvSpPr txBox="1"/>
            <p:nvPr/>
          </p:nvSpPr>
          <p:spPr>
            <a:xfrm>
              <a:off x="4937652" y="2183587"/>
              <a:ext cx="929183"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MX" sz="1200" dirty="0"/>
                <a:t>Uso de fertilizantes</a:t>
              </a:r>
            </a:p>
          </p:txBody>
        </p:sp>
        <p:sp>
          <p:nvSpPr>
            <p:cNvPr id="13" name="CuadroTexto 12"/>
            <p:cNvSpPr txBox="1"/>
            <p:nvPr/>
          </p:nvSpPr>
          <p:spPr>
            <a:xfrm>
              <a:off x="6823326" y="2175246"/>
              <a:ext cx="929183"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MX" sz="1200" dirty="0"/>
                <a:t>Uso de Agua</a:t>
              </a:r>
            </a:p>
          </p:txBody>
        </p:sp>
        <p:sp>
          <p:nvSpPr>
            <p:cNvPr id="14" name="CuadroTexto 13"/>
            <p:cNvSpPr txBox="1"/>
            <p:nvPr/>
          </p:nvSpPr>
          <p:spPr>
            <a:xfrm>
              <a:off x="1115615" y="3341378"/>
              <a:ext cx="929183"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MX" sz="1200" dirty="0"/>
                <a:t>Dióxido de Carbono</a:t>
              </a:r>
            </a:p>
          </p:txBody>
        </p:sp>
        <p:sp>
          <p:nvSpPr>
            <p:cNvPr id="15" name="CuadroTexto 14"/>
            <p:cNvSpPr txBox="1"/>
            <p:nvPr/>
          </p:nvSpPr>
          <p:spPr>
            <a:xfrm>
              <a:off x="3059832" y="3341378"/>
              <a:ext cx="929183"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MX" sz="1200" dirty="0"/>
                <a:t>Oxido Nitroso</a:t>
              </a:r>
            </a:p>
          </p:txBody>
        </p:sp>
        <p:sp>
          <p:nvSpPr>
            <p:cNvPr id="16" name="CuadroTexto 15"/>
            <p:cNvSpPr txBox="1"/>
            <p:nvPr/>
          </p:nvSpPr>
          <p:spPr>
            <a:xfrm>
              <a:off x="4937652" y="3341378"/>
              <a:ext cx="929183"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MX" sz="1200" dirty="0"/>
                <a:t>Metano</a:t>
              </a:r>
            </a:p>
            <a:p>
              <a:endParaRPr lang="es-MX" sz="1200" dirty="0"/>
            </a:p>
          </p:txBody>
        </p:sp>
        <p:sp>
          <p:nvSpPr>
            <p:cNvPr id="17" name="CuadroTexto 16"/>
            <p:cNvSpPr txBox="1"/>
            <p:nvPr/>
          </p:nvSpPr>
          <p:spPr>
            <a:xfrm>
              <a:off x="6823326" y="3326772"/>
              <a:ext cx="929183"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MX" sz="1200" dirty="0"/>
                <a:t>Ozono</a:t>
              </a:r>
            </a:p>
            <a:p>
              <a:endParaRPr lang="es-MX" sz="1200" dirty="0"/>
            </a:p>
          </p:txBody>
        </p:sp>
        <p:sp>
          <p:nvSpPr>
            <p:cNvPr id="18" name="CuadroTexto 17"/>
            <p:cNvSpPr txBox="1"/>
            <p:nvPr/>
          </p:nvSpPr>
          <p:spPr>
            <a:xfrm>
              <a:off x="1115614" y="4592052"/>
              <a:ext cx="929183" cy="43088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MX" sz="1100" dirty="0"/>
                <a:t>Temperatura superficial</a:t>
              </a:r>
            </a:p>
          </p:txBody>
        </p:sp>
        <p:sp>
          <p:nvSpPr>
            <p:cNvPr id="19" name="CuadroTexto 18"/>
            <p:cNvSpPr txBox="1"/>
            <p:nvPr/>
          </p:nvSpPr>
          <p:spPr>
            <a:xfrm>
              <a:off x="3059832" y="4568691"/>
              <a:ext cx="929183" cy="6001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MX" sz="1100" dirty="0"/>
                <a:t>Acidificación de los océanos</a:t>
              </a:r>
            </a:p>
          </p:txBody>
        </p:sp>
        <p:sp>
          <p:nvSpPr>
            <p:cNvPr id="20" name="CuadroTexto 19"/>
            <p:cNvSpPr txBox="1"/>
            <p:nvPr/>
          </p:nvSpPr>
          <p:spPr>
            <a:xfrm>
              <a:off x="4937651" y="4555382"/>
              <a:ext cx="929183"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MX" sz="1200" dirty="0"/>
                <a:t>Captura de especies marinas</a:t>
              </a:r>
            </a:p>
          </p:txBody>
        </p:sp>
        <p:sp>
          <p:nvSpPr>
            <p:cNvPr id="21" name="CuadroTexto 20"/>
            <p:cNvSpPr txBox="1"/>
            <p:nvPr/>
          </p:nvSpPr>
          <p:spPr>
            <a:xfrm>
              <a:off x="6823326" y="4592052"/>
              <a:ext cx="929183"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MX" sz="1200" dirty="0"/>
                <a:t>Cultivo de Camarón</a:t>
              </a:r>
            </a:p>
            <a:p>
              <a:endParaRPr lang="es-MX" sz="1200" dirty="0"/>
            </a:p>
          </p:txBody>
        </p:sp>
        <p:sp>
          <p:nvSpPr>
            <p:cNvPr id="22" name="CuadroTexto 21"/>
            <p:cNvSpPr txBox="1"/>
            <p:nvPr/>
          </p:nvSpPr>
          <p:spPr>
            <a:xfrm>
              <a:off x="1069381" y="5811948"/>
              <a:ext cx="929183" cy="43088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MX" sz="1100" dirty="0"/>
                <a:t>Nitrógeno costero</a:t>
              </a:r>
            </a:p>
          </p:txBody>
        </p:sp>
        <p:sp>
          <p:nvSpPr>
            <p:cNvPr id="23" name="CuadroTexto 22"/>
            <p:cNvSpPr txBox="1"/>
            <p:nvPr/>
          </p:nvSpPr>
          <p:spPr>
            <a:xfrm>
              <a:off x="3059831" y="5775973"/>
              <a:ext cx="929183" cy="6001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MX" sz="1100" dirty="0"/>
                <a:t>Pérdida de bosques tropicales</a:t>
              </a:r>
            </a:p>
          </p:txBody>
        </p:sp>
        <p:sp>
          <p:nvSpPr>
            <p:cNvPr id="24" name="CuadroTexto 23"/>
            <p:cNvSpPr txBox="1"/>
            <p:nvPr/>
          </p:nvSpPr>
          <p:spPr>
            <a:xfrm>
              <a:off x="4937651" y="5775973"/>
              <a:ext cx="929183" cy="43088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MX" sz="1100" dirty="0"/>
                <a:t>Tierra domestica</a:t>
              </a:r>
            </a:p>
          </p:txBody>
        </p:sp>
        <p:sp>
          <p:nvSpPr>
            <p:cNvPr id="25" name="CuadroTexto 24"/>
            <p:cNvSpPr txBox="1"/>
            <p:nvPr/>
          </p:nvSpPr>
          <p:spPr>
            <a:xfrm>
              <a:off x="6883177" y="5818846"/>
              <a:ext cx="929183" cy="43088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MX" sz="1100" dirty="0"/>
                <a:t>Degradación de la biósfera </a:t>
              </a:r>
              <a:r>
                <a:rPr lang="es-MX" sz="1100" dirty="0" smtClean="0"/>
                <a:t>terrestre</a:t>
              </a:r>
              <a:endParaRPr lang="es-MX" sz="1100" dirty="0"/>
            </a:p>
          </p:txBody>
        </p:sp>
      </p:grpSp>
      <p:cxnSp>
        <p:nvCxnSpPr>
          <p:cNvPr id="29" name="Conector recto 28"/>
          <p:cNvCxnSpPr/>
          <p:nvPr/>
        </p:nvCxnSpPr>
        <p:spPr>
          <a:xfrm>
            <a:off x="1392072" y="952500"/>
            <a:ext cx="10153934" cy="0"/>
          </a:xfrm>
          <a:prstGeom prst="line">
            <a:avLst/>
          </a:prstGeom>
        </p:spPr>
        <p:style>
          <a:lnRef idx="1">
            <a:schemeClr val="accent1"/>
          </a:lnRef>
          <a:fillRef idx="0">
            <a:schemeClr val="accent1"/>
          </a:fillRef>
          <a:effectRef idx="0">
            <a:schemeClr val="accent1"/>
          </a:effectRef>
          <a:fontRef idx="minor">
            <a:schemeClr val="tx1"/>
          </a:fontRef>
        </p:style>
      </p:cxnSp>
      <p:sp>
        <p:nvSpPr>
          <p:cNvPr id="27" name="Marcador de número de diapositiva 26"/>
          <p:cNvSpPr>
            <a:spLocks noGrp="1"/>
          </p:cNvSpPr>
          <p:nvPr>
            <p:ph type="sldNum" sz="quarter" idx="12"/>
          </p:nvPr>
        </p:nvSpPr>
        <p:spPr/>
        <p:txBody>
          <a:bodyPr/>
          <a:lstStyle/>
          <a:p>
            <a:fld id="{A34124A6-4F7D-E041-9162-4668CB6DAA0B}" type="slidenum">
              <a:rPr lang="es-MX" smtClean="0"/>
              <a:t>4</a:t>
            </a:fld>
            <a:endParaRPr lang="es-MX" dirty="0"/>
          </a:p>
        </p:txBody>
      </p:sp>
    </p:spTree>
    <p:extLst>
      <p:ext uri="{BB962C8B-B14F-4D97-AF65-F5344CB8AC3E}">
        <p14:creationId xmlns:p14="http://schemas.microsoft.com/office/powerpoint/2010/main" val="18354613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92072" y="0"/>
            <a:ext cx="10153934" cy="952500"/>
          </a:xfrm>
        </p:spPr>
        <p:txBody>
          <a:bodyPr>
            <a:normAutofit/>
          </a:bodyPr>
          <a:lstStyle/>
          <a:p>
            <a:pPr algn="just"/>
            <a:r>
              <a:rPr lang="es-ES_tradnl" sz="2400" dirty="0">
                <a:solidFill>
                  <a:srgbClr val="051954"/>
                </a:solidFill>
                <a:latin typeface="Calibri" panose="020F0502020204030204" pitchFamily="34" charset="0"/>
                <a:ea typeface="ＭＳ Ｐゴシック" charset="0"/>
                <a:cs typeface="Calibri" panose="020F0502020204030204" pitchFamily="34" charset="0"/>
              </a:rPr>
              <a:t>¿Por qué es necesario financiar proyectos sostenibles en el sector agroalimentario Mexicano?</a:t>
            </a:r>
            <a:endParaRPr lang="es-ES" sz="2400" dirty="0">
              <a:solidFill>
                <a:srgbClr val="051954"/>
              </a:solidFill>
              <a:latin typeface="Calibri" panose="020F0502020204030204" pitchFamily="34" charset="0"/>
              <a:ea typeface="ＭＳ Ｐゴシック" charset="0"/>
              <a:cs typeface="Calibri" panose="020F0502020204030204" pitchFamily="34" charset="0"/>
            </a:endParaRPr>
          </a:p>
        </p:txBody>
      </p:sp>
      <p:sp>
        <p:nvSpPr>
          <p:cNvPr id="3" name="Marcador de contenido 2"/>
          <p:cNvSpPr>
            <a:spLocks noGrp="1"/>
          </p:cNvSpPr>
          <p:nvPr>
            <p:ph idx="1"/>
          </p:nvPr>
        </p:nvSpPr>
        <p:spPr>
          <a:xfrm>
            <a:off x="2207568" y="1210221"/>
            <a:ext cx="8280920" cy="4525963"/>
          </a:xfrm>
        </p:spPr>
        <p:txBody>
          <a:bodyPr>
            <a:noAutofit/>
          </a:bodyPr>
          <a:lstStyle/>
          <a:p>
            <a:pPr marL="360000" algn="just">
              <a:lnSpc>
                <a:spcPct val="150000"/>
              </a:lnSpc>
              <a:spcBef>
                <a:spcPts val="600"/>
              </a:spcBef>
            </a:pPr>
            <a:r>
              <a:rPr lang="es-MX" sz="2000" b="0" dirty="0">
                <a:latin typeface="Calibri" panose="020F0502020204030204" pitchFamily="34" charset="0"/>
                <a:cs typeface="Calibri" panose="020F0502020204030204" pitchFamily="34" charset="0"/>
              </a:rPr>
              <a:t>El sector Agropecuario contribuye con el  12% de la generación de emisiones de Gases de Efecto Invernadero (GEI) en México</a:t>
            </a:r>
            <a:r>
              <a:rPr lang="es-MX" sz="2000" b="0" baseline="30000" dirty="0">
                <a:latin typeface="Calibri" panose="020F0502020204030204" pitchFamily="34" charset="0"/>
                <a:cs typeface="Calibri" panose="020F0502020204030204" pitchFamily="34" charset="0"/>
              </a:rPr>
              <a:t>1/</a:t>
            </a:r>
          </a:p>
          <a:p>
            <a:pPr marL="360000" algn="just">
              <a:lnSpc>
                <a:spcPct val="150000"/>
              </a:lnSpc>
              <a:spcBef>
                <a:spcPts val="600"/>
              </a:spcBef>
            </a:pPr>
            <a:r>
              <a:rPr lang="es-ES_tradnl" sz="2000" b="0" dirty="0">
                <a:latin typeface="Calibri" panose="020F0502020204030204" pitchFamily="34" charset="0"/>
                <a:cs typeface="Calibri" panose="020F0502020204030204" pitchFamily="34" charset="0"/>
              </a:rPr>
              <a:t>Al año 2030 seis de las trece regiones en las que se divide el territorio Mexicano presentarán índices de escasez de agua (por debajo de mil metros cúbicos por habitante al año). </a:t>
            </a:r>
            <a:r>
              <a:rPr lang="es-ES_tradnl" sz="2000" b="0" baseline="30000" dirty="0">
                <a:latin typeface="Calibri" panose="020F0502020204030204" pitchFamily="34" charset="0"/>
                <a:cs typeface="Calibri" panose="020F0502020204030204" pitchFamily="34" charset="0"/>
              </a:rPr>
              <a:t>2/</a:t>
            </a:r>
          </a:p>
          <a:p>
            <a:pPr marL="360000" algn="just">
              <a:lnSpc>
                <a:spcPct val="150000"/>
              </a:lnSpc>
              <a:spcBef>
                <a:spcPts val="600"/>
              </a:spcBef>
            </a:pPr>
            <a:r>
              <a:rPr lang="es-ES_tradnl" sz="2000" b="0" dirty="0">
                <a:latin typeface="Calibri" panose="020F0502020204030204" pitchFamily="34" charset="0"/>
                <a:cs typeface="Calibri" panose="020F0502020204030204" pitchFamily="34" charset="0"/>
              </a:rPr>
              <a:t>205 de los 653 acuíferos nacionales presentan un déficit y 105 se consideran sobrexplotados. </a:t>
            </a:r>
            <a:r>
              <a:rPr lang="es-ES_tradnl" sz="2000" b="0" baseline="30000" dirty="0">
                <a:latin typeface="Calibri" panose="020F0502020204030204" pitchFamily="34" charset="0"/>
                <a:cs typeface="Calibri" panose="020F0502020204030204" pitchFamily="34" charset="0"/>
              </a:rPr>
              <a:t>2/</a:t>
            </a:r>
            <a:endParaRPr lang="es-ES" sz="2000" b="0" baseline="30000" dirty="0">
              <a:latin typeface="Calibri" panose="020F0502020204030204" pitchFamily="34" charset="0"/>
              <a:cs typeface="Calibri" panose="020F0502020204030204" pitchFamily="34" charset="0"/>
            </a:endParaRPr>
          </a:p>
          <a:p>
            <a:pPr marL="360000" algn="just">
              <a:lnSpc>
                <a:spcPct val="150000"/>
              </a:lnSpc>
              <a:spcBef>
                <a:spcPts val="600"/>
              </a:spcBef>
            </a:pPr>
            <a:r>
              <a:rPr lang="es-MX" sz="2000" b="0" dirty="0">
                <a:latin typeface="Calibri" panose="020F0502020204030204" pitchFamily="34" charset="0"/>
                <a:cs typeface="Calibri" panose="020F0502020204030204" pitchFamily="34" charset="0"/>
              </a:rPr>
              <a:t>La agricultura consume el 76% del agua disponible en México.</a:t>
            </a:r>
          </a:p>
          <a:p>
            <a:pPr marL="0" indent="0">
              <a:buNone/>
            </a:pPr>
            <a:endParaRPr lang="es-ES" sz="1400" dirty="0"/>
          </a:p>
        </p:txBody>
      </p:sp>
      <p:sp>
        <p:nvSpPr>
          <p:cNvPr id="4" name="CuadroTexto 3"/>
          <p:cNvSpPr txBox="1"/>
          <p:nvPr/>
        </p:nvSpPr>
        <p:spPr>
          <a:xfrm>
            <a:off x="2423592" y="5877273"/>
            <a:ext cx="6160770" cy="461665"/>
          </a:xfrm>
          <a:prstGeom prst="rect">
            <a:avLst/>
          </a:prstGeom>
          <a:noFill/>
        </p:spPr>
        <p:txBody>
          <a:bodyPr wrap="square" rtlCol="0">
            <a:spAutoFit/>
          </a:bodyPr>
          <a:lstStyle/>
          <a:p>
            <a:r>
              <a:rPr lang="es-MX" sz="1200" dirty="0"/>
              <a:t>1/ Inventario Nacional de Emisiones de Gases de Efecto Invernadero</a:t>
            </a:r>
          </a:p>
          <a:p>
            <a:r>
              <a:rPr lang="es-MX" sz="1200" dirty="0"/>
              <a:t>2/ Atlas del Agua en México 2016, CONAGUA</a:t>
            </a:r>
          </a:p>
        </p:txBody>
      </p:sp>
      <p:cxnSp>
        <p:nvCxnSpPr>
          <p:cNvPr id="5" name="Conector recto 4"/>
          <p:cNvCxnSpPr/>
          <p:nvPr/>
        </p:nvCxnSpPr>
        <p:spPr>
          <a:xfrm>
            <a:off x="1392072" y="952500"/>
            <a:ext cx="1015393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Conector recto 5"/>
          <p:cNvCxnSpPr/>
          <p:nvPr/>
        </p:nvCxnSpPr>
        <p:spPr>
          <a:xfrm>
            <a:off x="2423592" y="5558430"/>
            <a:ext cx="2897579" cy="11875"/>
          </a:xfrm>
          <a:prstGeom prst="line">
            <a:avLst/>
          </a:prstGeom>
          <a:ln w="12700"/>
        </p:spPr>
        <p:style>
          <a:lnRef idx="2">
            <a:schemeClr val="accent1"/>
          </a:lnRef>
          <a:fillRef idx="0">
            <a:schemeClr val="accent1"/>
          </a:fillRef>
          <a:effectRef idx="1">
            <a:schemeClr val="accent1"/>
          </a:effectRef>
          <a:fontRef idx="minor">
            <a:schemeClr val="tx1"/>
          </a:fontRef>
        </p:style>
      </p:cxnSp>
      <p:sp>
        <p:nvSpPr>
          <p:cNvPr id="7" name="Marcador de número de diapositiva 6"/>
          <p:cNvSpPr>
            <a:spLocks noGrp="1"/>
          </p:cNvSpPr>
          <p:nvPr>
            <p:ph type="sldNum" sz="quarter" idx="12"/>
          </p:nvPr>
        </p:nvSpPr>
        <p:spPr/>
        <p:txBody>
          <a:bodyPr/>
          <a:lstStyle/>
          <a:p>
            <a:fld id="{A34124A6-4F7D-E041-9162-4668CB6DAA0B}" type="slidenum">
              <a:rPr lang="es-MX" smtClean="0"/>
              <a:t>5</a:t>
            </a:fld>
            <a:endParaRPr lang="es-MX" dirty="0"/>
          </a:p>
        </p:txBody>
      </p:sp>
    </p:spTree>
    <p:extLst>
      <p:ext uri="{BB962C8B-B14F-4D97-AF65-F5344CB8AC3E}">
        <p14:creationId xmlns:p14="http://schemas.microsoft.com/office/powerpoint/2010/main" val="769722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78424" y="0"/>
            <a:ext cx="10167582" cy="952500"/>
          </a:xfrm>
        </p:spPr>
        <p:txBody>
          <a:bodyPr>
            <a:normAutofit/>
          </a:bodyPr>
          <a:lstStyle/>
          <a:p>
            <a:pPr algn="just"/>
            <a:r>
              <a:rPr lang="es-ES_tradnl" sz="2400" dirty="0">
                <a:solidFill>
                  <a:srgbClr val="051954"/>
                </a:solidFill>
                <a:latin typeface="Calibri" panose="020F0502020204030204" pitchFamily="34" charset="0"/>
                <a:ea typeface="ＭＳ Ｐゴシック" charset="0"/>
                <a:cs typeface="Calibri" panose="020F0502020204030204" pitchFamily="34" charset="0"/>
              </a:rPr>
              <a:t>¿Por qué es necesario financiar proyectos sostenibles en el sector agroalimentario Mexicano?</a:t>
            </a:r>
            <a:endParaRPr lang="es-ES" sz="2400" dirty="0">
              <a:solidFill>
                <a:srgbClr val="051954"/>
              </a:solidFill>
              <a:latin typeface="Calibri" panose="020F0502020204030204" pitchFamily="34" charset="0"/>
              <a:ea typeface="ＭＳ Ｐゴシック" charset="0"/>
              <a:cs typeface="Calibri" panose="020F0502020204030204" pitchFamily="34" charset="0"/>
            </a:endParaRPr>
          </a:p>
        </p:txBody>
      </p:sp>
      <p:sp>
        <p:nvSpPr>
          <p:cNvPr id="3" name="Marcador de contenido 2"/>
          <p:cNvSpPr>
            <a:spLocks noGrp="1"/>
          </p:cNvSpPr>
          <p:nvPr>
            <p:ph idx="1"/>
          </p:nvPr>
        </p:nvSpPr>
        <p:spPr>
          <a:xfrm>
            <a:off x="1378424" y="1151904"/>
            <a:ext cx="9826388" cy="4525963"/>
          </a:xfrm>
        </p:spPr>
        <p:txBody>
          <a:bodyPr>
            <a:noAutofit/>
          </a:bodyPr>
          <a:lstStyle/>
          <a:p>
            <a:pPr marL="360000" algn="just">
              <a:lnSpc>
                <a:spcPct val="150000"/>
              </a:lnSpc>
              <a:spcBef>
                <a:spcPts val="600"/>
              </a:spcBef>
            </a:pPr>
            <a:r>
              <a:rPr lang="es-MX" sz="1800" b="0" dirty="0"/>
              <a:t>El sector agropecuario está expuesto a los efectos del cambio climático. Según el INECC </a:t>
            </a:r>
            <a:r>
              <a:rPr lang="es-MX" sz="1800" b="0" baseline="30000" dirty="0"/>
              <a:t>1/</a:t>
            </a:r>
            <a:r>
              <a:rPr lang="es-MX" sz="1800" b="0" dirty="0"/>
              <a:t>, se esperan los siguientes efectos del Cambio Climático en el sector agroalimentario en un escenario de aumento en temperatura entre +2.5ºC a 4.5ºC; y disminución en la precipitación entre -5 y 10% :</a:t>
            </a:r>
          </a:p>
          <a:p>
            <a:pPr marL="760050" lvl="2" indent="-342900" algn="just">
              <a:spcBef>
                <a:spcPts val="600"/>
              </a:spcBef>
            </a:pPr>
            <a:r>
              <a:rPr lang="es-MX" sz="1800" dirty="0"/>
              <a:t>Disminución de la productividad del maíz para la década de 2050</a:t>
            </a:r>
          </a:p>
          <a:p>
            <a:pPr marL="760050" lvl="2" indent="-342900" algn="just">
              <a:spcBef>
                <a:spcPts val="600"/>
              </a:spcBef>
            </a:pPr>
            <a:r>
              <a:rPr lang="es-MX" sz="1800" dirty="0"/>
              <a:t>Existe cierta evidencia de que la mayoría de los cultivos resultarán menos aptos para la producción en México hacia 2030.</a:t>
            </a:r>
          </a:p>
          <a:p>
            <a:pPr marL="760050" lvl="2" indent="-342900" algn="just">
              <a:spcBef>
                <a:spcPts val="600"/>
              </a:spcBef>
            </a:pPr>
            <a:r>
              <a:rPr lang="es-MX" sz="1800" dirty="0"/>
              <a:t>Con el aumento del nivel del mar el sector agrícola podría verse afectado por efecto de la intrusión salina.</a:t>
            </a:r>
          </a:p>
          <a:p>
            <a:pPr marL="760050" lvl="2" indent="-342900" algn="just">
              <a:spcBef>
                <a:spcPts val="600"/>
              </a:spcBef>
            </a:pPr>
            <a:r>
              <a:rPr lang="es-MX" sz="1800" dirty="0"/>
              <a:t>Mayor número e intensidad de tormentas, los impactos podrían tener mayores consecuencias sociales y económicas importantes.</a:t>
            </a:r>
          </a:p>
          <a:p>
            <a:pPr marL="760050" lvl="2" indent="-342900" algn="just">
              <a:spcBef>
                <a:spcPts val="600"/>
              </a:spcBef>
            </a:pPr>
            <a:r>
              <a:rPr lang="es-MX" sz="1800" dirty="0"/>
              <a:t>En el caso de los océanos, un aumento en la temperatura puede ocasionar un colapso demográfico en las poblaciones marinas, ocasionando baja productividad para las pesquerías.</a:t>
            </a:r>
          </a:p>
          <a:p>
            <a:pPr lvl="1"/>
            <a:endParaRPr lang="es-MX" sz="1400" dirty="0"/>
          </a:p>
          <a:p>
            <a:pPr marL="0" indent="0">
              <a:buNone/>
            </a:pPr>
            <a:endParaRPr lang="es-ES" sz="1400" dirty="0"/>
          </a:p>
        </p:txBody>
      </p:sp>
      <p:sp>
        <p:nvSpPr>
          <p:cNvPr id="4" name="CuadroTexto 3"/>
          <p:cNvSpPr txBox="1"/>
          <p:nvPr/>
        </p:nvSpPr>
        <p:spPr>
          <a:xfrm>
            <a:off x="1742957" y="6076678"/>
            <a:ext cx="6160770" cy="461665"/>
          </a:xfrm>
          <a:prstGeom prst="rect">
            <a:avLst/>
          </a:prstGeom>
          <a:noFill/>
        </p:spPr>
        <p:txBody>
          <a:bodyPr wrap="square" rtlCol="0">
            <a:spAutoFit/>
          </a:bodyPr>
          <a:lstStyle/>
          <a:p>
            <a:r>
              <a:rPr lang="es-MX" sz="1200" dirty="0"/>
              <a:t>1/ INECC, Efectos del Cambio Climático en México, disponible en: </a:t>
            </a:r>
            <a:r>
              <a:rPr lang="es-MX" sz="1200" dirty="0">
                <a:hlinkClick r:id="rId2"/>
              </a:rPr>
              <a:t>http://iecc.inecc.gob.mx/efecto-cambio-climatico-en-mexico.php</a:t>
            </a:r>
            <a:r>
              <a:rPr lang="es-MX" sz="1200" dirty="0"/>
              <a:t> </a:t>
            </a:r>
          </a:p>
        </p:txBody>
      </p:sp>
      <p:cxnSp>
        <p:nvCxnSpPr>
          <p:cNvPr id="5" name="Conector recto 4"/>
          <p:cNvCxnSpPr/>
          <p:nvPr/>
        </p:nvCxnSpPr>
        <p:spPr>
          <a:xfrm>
            <a:off x="1392072" y="952500"/>
            <a:ext cx="1015393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Conector recto 5"/>
          <p:cNvCxnSpPr/>
          <p:nvPr/>
        </p:nvCxnSpPr>
        <p:spPr>
          <a:xfrm>
            <a:off x="1756605" y="5925927"/>
            <a:ext cx="2897579" cy="11875"/>
          </a:xfrm>
          <a:prstGeom prst="line">
            <a:avLst/>
          </a:prstGeom>
          <a:ln w="12700"/>
        </p:spPr>
        <p:style>
          <a:lnRef idx="2">
            <a:schemeClr val="accent1"/>
          </a:lnRef>
          <a:fillRef idx="0">
            <a:schemeClr val="accent1"/>
          </a:fillRef>
          <a:effectRef idx="1">
            <a:schemeClr val="accent1"/>
          </a:effectRef>
          <a:fontRef idx="minor">
            <a:schemeClr val="tx1"/>
          </a:fontRef>
        </p:style>
      </p:cxnSp>
      <p:sp>
        <p:nvSpPr>
          <p:cNvPr id="7" name="Marcador de número de diapositiva 6"/>
          <p:cNvSpPr>
            <a:spLocks noGrp="1"/>
          </p:cNvSpPr>
          <p:nvPr>
            <p:ph type="sldNum" sz="quarter" idx="12"/>
          </p:nvPr>
        </p:nvSpPr>
        <p:spPr/>
        <p:txBody>
          <a:bodyPr/>
          <a:lstStyle/>
          <a:p>
            <a:fld id="{A34124A6-4F7D-E041-9162-4668CB6DAA0B}" type="slidenum">
              <a:rPr lang="es-MX" smtClean="0"/>
              <a:t>6</a:t>
            </a:fld>
            <a:endParaRPr lang="es-MX" dirty="0"/>
          </a:p>
        </p:txBody>
      </p:sp>
    </p:spTree>
    <p:extLst>
      <p:ext uri="{BB962C8B-B14F-4D97-AF65-F5344CB8AC3E}">
        <p14:creationId xmlns:p14="http://schemas.microsoft.com/office/powerpoint/2010/main" val="11339676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descr="Mundial3Artboard 2.jpg"/>
          <p:cNvPicPr>
            <a:picLocks noChangeAspect="1"/>
          </p:cNvPicPr>
          <p:nvPr/>
        </p:nvPicPr>
        <p:blipFill rotWithShape="1">
          <a:blip r:embed="rId2" cstate="print">
            <a:extLst>
              <a:ext uri="{28A0092B-C50C-407E-A947-70E740481C1C}">
                <a14:useLocalDpi xmlns:a14="http://schemas.microsoft.com/office/drawing/2010/main" val="0"/>
              </a:ext>
            </a:extLst>
          </a:blip>
          <a:srcRect b="13744"/>
          <a:stretch/>
        </p:blipFill>
        <p:spPr>
          <a:xfrm>
            <a:off x="3014827" y="2996952"/>
            <a:ext cx="5791237" cy="3009472"/>
          </a:xfrm>
          <a:prstGeom prst="rect">
            <a:avLst/>
          </a:prstGeom>
        </p:spPr>
      </p:pic>
      <p:sp>
        <p:nvSpPr>
          <p:cNvPr id="2" name="Título 1"/>
          <p:cNvSpPr>
            <a:spLocks noGrp="1"/>
          </p:cNvSpPr>
          <p:nvPr>
            <p:ph type="title"/>
          </p:nvPr>
        </p:nvSpPr>
        <p:spPr>
          <a:xfrm>
            <a:off x="1392072" y="162108"/>
            <a:ext cx="10153934" cy="857250"/>
          </a:xfrm>
        </p:spPr>
        <p:txBody>
          <a:bodyPr>
            <a:normAutofit/>
          </a:bodyPr>
          <a:lstStyle/>
          <a:p>
            <a:pPr algn="l"/>
            <a:r>
              <a:rPr lang="es-ES" sz="2400" dirty="0">
                <a:solidFill>
                  <a:srgbClr val="04265E"/>
                </a:solidFill>
                <a:latin typeface="Calibri" panose="020F0502020204030204" pitchFamily="34" charset="0"/>
                <a:ea typeface="MS PGothic" panose="020B0600070205080204" pitchFamily="34" charset="-128"/>
                <a:cs typeface="Calibri" panose="020F0502020204030204" pitchFamily="34" charset="0"/>
              </a:rPr>
              <a:t>Retos de la Banca en los próximos años</a:t>
            </a:r>
          </a:p>
        </p:txBody>
      </p:sp>
      <p:sp>
        <p:nvSpPr>
          <p:cNvPr id="3" name="CuadroTexto 2"/>
          <p:cNvSpPr txBox="1"/>
          <p:nvPr/>
        </p:nvSpPr>
        <p:spPr>
          <a:xfrm>
            <a:off x="7712494" y="6309320"/>
            <a:ext cx="1150764" cy="313932"/>
          </a:xfrm>
          <a:prstGeom prst="rect">
            <a:avLst/>
          </a:prstGeom>
          <a:noFill/>
        </p:spPr>
        <p:txBody>
          <a:bodyPr wrap="none" rtlCol="0">
            <a:spAutoFit/>
          </a:bodyPr>
          <a:lstStyle/>
          <a:p>
            <a:r>
              <a:rPr lang="es-ES" sz="1440" b="1" dirty="0"/>
              <a:t>ALIDE, 2017</a:t>
            </a:r>
          </a:p>
        </p:txBody>
      </p:sp>
      <p:sp>
        <p:nvSpPr>
          <p:cNvPr id="7" name="CuadroTexto 6"/>
          <p:cNvSpPr txBox="1"/>
          <p:nvPr/>
        </p:nvSpPr>
        <p:spPr>
          <a:xfrm>
            <a:off x="5426478" y="3070151"/>
            <a:ext cx="2663212" cy="535531"/>
          </a:xfrm>
          <a:prstGeom prst="rect">
            <a:avLst/>
          </a:prstGeom>
          <a:noFill/>
        </p:spPr>
        <p:txBody>
          <a:bodyPr wrap="square" rtlCol="0">
            <a:spAutoFit/>
          </a:bodyPr>
          <a:lstStyle/>
          <a:p>
            <a:r>
              <a:rPr lang="es-ES" sz="1440" b="1" dirty="0">
                <a:solidFill>
                  <a:schemeClr val="bg1"/>
                </a:solidFill>
              </a:rPr>
              <a:t>Inclusión financiera y </a:t>
            </a:r>
          </a:p>
          <a:p>
            <a:r>
              <a:rPr lang="es-ES" sz="1440" b="1" dirty="0">
                <a:solidFill>
                  <a:schemeClr val="bg1"/>
                </a:solidFill>
              </a:rPr>
              <a:t>banca digital.</a:t>
            </a:r>
          </a:p>
        </p:txBody>
      </p:sp>
      <p:sp>
        <p:nvSpPr>
          <p:cNvPr id="8" name="CuadroTexto 7"/>
          <p:cNvSpPr txBox="1"/>
          <p:nvPr/>
        </p:nvSpPr>
        <p:spPr>
          <a:xfrm>
            <a:off x="5426478" y="3691583"/>
            <a:ext cx="2792754" cy="535531"/>
          </a:xfrm>
          <a:prstGeom prst="rect">
            <a:avLst/>
          </a:prstGeom>
          <a:noFill/>
        </p:spPr>
        <p:txBody>
          <a:bodyPr wrap="square" rtlCol="0">
            <a:spAutoFit/>
          </a:bodyPr>
          <a:lstStyle/>
          <a:p>
            <a:r>
              <a:rPr lang="es-ES" sz="1440" b="1" dirty="0">
                <a:solidFill>
                  <a:schemeClr val="bg1"/>
                </a:solidFill>
              </a:rPr>
              <a:t>Infraestructura económica </a:t>
            </a:r>
          </a:p>
          <a:p>
            <a:r>
              <a:rPr lang="es-ES" sz="1440" b="1" dirty="0">
                <a:solidFill>
                  <a:schemeClr val="bg1"/>
                </a:solidFill>
              </a:rPr>
              <a:t>y social.</a:t>
            </a:r>
          </a:p>
        </p:txBody>
      </p:sp>
      <p:sp>
        <p:nvSpPr>
          <p:cNvPr id="9" name="CuadroTexto 8"/>
          <p:cNvSpPr txBox="1"/>
          <p:nvPr/>
        </p:nvSpPr>
        <p:spPr>
          <a:xfrm>
            <a:off x="5426480" y="4345407"/>
            <a:ext cx="2252633" cy="535531"/>
          </a:xfrm>
          <a:prstGeom prst="rect">
            <a:avLst/>
          </a:prstGeom>
          <a:noFill/>
        </p:spPr>
        <p:txBody>
          <a:bodyPr wrap="square" rtlCol="0">
            <a:spAutoFit/>
          </a:bodyPr>
          <a:lstStyle/>
          <a:p>
            <a:r>
              <a:rPr lang="es-ES" sz="1440" b="1" dirty="0">
                <a:solidFill>
                  <a:schemeClr val="bg1"/>
                </a:solidFill>
              </a:rPr>
              <a:t>Innovación y desarrollo tecnológico.</a:t>
            </a:r>
          </a:p>
        </p:txBody>
      </p:sp>
      <p:sp>
        <p:nvSpPr>
          <p:cNvPr id="10" name="CuadroTexto 9"/>
          <p:cNvSpPr txBox="1"/>
          <p:nvPr/>
        </p:nvSpPr>
        <p:spPr>
          <a:xfrm>
            <a:off x="5750299" y="5051252"/>
            <a:ext cx="2907351" cy="867930"/>
          </a:xfrm>
          <a:prstGeom prst="rect">
            <a:avLst/>
          </a:prstGeom>
          <a:noFill/>
        </p:spPr>
        <p:txBody>
          <a:bodyPr wrap="square" rtlCol="0">
            <a:spAutoFit/>
          </a:bodyPr>
          <a:lstStyle/>
          <a:p>
            <a:r>
              <a:rPr lang="es-ES" sz="2520" b="1" dirty="0">
                <a:solidFill>
                  <a:schemeClr val="bg1"/>
                </a:solidFill>
              </a:rPr>
              <a:t>Medio ambiente y </a:t>
            </a:r>
          </a:p>
          <a:p>
            <a:r>
              <a:rPr lang="es-ES" sz="2520" b="1" dirty="0">
                <a:solidFill>
                  <a:schemeClr val="bg1"/>
                </a:solidFill>
              </a:rPr>
              <a:t>cambio climático.</a:t>
            </a:r>
          </a:p>
        </p:txBody>
      </p:sp>
      <p:pic>
        <p:nvPicPr>
          <p:cNvPr id="11" name="Imagen 10" descr="Captura de pantalla 2017-11-24 23.24.09.png"/>
          <p:cNvPicPr>
            <a:picLocks noChangeAspect="1"/>
          </p:cNvPicPr>
          <p:nvPr/>
        </p:nvPicPr>
        <p:blipFill rotWithShape="1">
          <a:blip r:embed="rId3">
            <a:extLst>
              <a:ext uri="{28A0092B-C50C-407E-A947-70E740481C1C}">
                <a14:useLocalDpi xmlns:a14="http://schemas.microsoft.com/office/drawing/2010/main" val="0"/>
              </a:ext>
            </a:extLst>
          </a:blip>
          <a:srcRect l="16388" t="20304" r="15363" b="55724"/>
          <a:stretch/>
        </p:blipFill>
        <p:spPr>
          <a:xfrm>
            <a:off x="1524000" y="1195166"/>
            <a:ext cx="9144000" cy="1559003"/>
          </a:xfrm>
          <a:prstGeom prst="rect">
            <a:avLst/>
          </a:prstGeom>
        </p:spPr>
      </p:pic>
      <p:cxnSp>
        <p:nvCxnSpPr>
          <p:cNvPr id="12" name="Conector recto 11"/>
          <p:cNvCxnSpPr/>
          <p:nvPr/>
        </p:nvCxnSpPr>
        <p:spPr>
          <a:xfrm>
            <a:off x="1392072" y="952500"/>
            <a:ext cx="10153934"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Marcador de número de diapositiva 3"/>
          <p:cNvSpPr>
            <a:spLocks noGrp="1"/>
          </p:cNvSpPr>
          <p:nvPr>
            <p:ph type="sldNum" sz="quarter" idx="12"/>
          </p:nvPr>
        </p:nvSpPr>
        <p:spPr/>
        <p:txBody>
          <a:bodyPr/>
          <a:lstStyle/>
          <a:p>
            <a:fld id="{A34124A6-4F7D-E041-9162-4668CB6DAA0B}" type="slidenum">
              <a:rPr lang="es-MX" smtClean="0"/>
              <a:t>7</a:t>
            </a:fld>
            <a:endParaRPr lang="es-MX" dirty="0"/>
          </a:p>
        </p:txBody>
      </p:sp>
    </p:spTree>
    <p:extLst>
      <p:ext uri="{BB962C8B-B14F-4D97-AF65-F5344CB8AC3E}">
        <p14:creationId xmlns:p14="http://schemas.microsoft.com/office/powerpoint/2010/main" val="3796750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92072" y="0"/>
            <a:ext cx="10153934" cy="952500"/>
          </a:xfrm>
        </p:spPr>
        <p:txBody>
          <a:bodyPr vert="horz" lIns="91440" tIns="45720" rIns="91440" bIns="45720" rtlCol="0" anchor="ctr">
            <a:noAutofit/>
          </a:bodyPr>
          <a:lstStyle/>
          <a:p>
            <a:pPr algn="ctr">
              <a:lnSpc>
                <a:spcPct val="110000"/>
              </a:lnSpc>
              <a:spcBef>
                <a:spcPct val="20000"/>
              </a:spcBef>
            </a:pPr>
            <a:r>
              <a:rPr lang="es-ES_tradnl" altLang="es-MX" sz="4400" dirty="0" smtClean="0">
                <a:solidFill>
                  <a:srgbClr val="051954"/>
                </a:solidFill>
                <a:latin typeface="Calibri" panose="020F0502020204030204" pitchFamily="34" charset="0"/>
                <a:ea typeface="ＭＳ Ｐゴシック" charset="0"/>
                <a:cs typeface="Calibri" panose="020F0502020204030204" pitchFamily="34" charset="0"/>
              </a:rPr>
              <a:t>Contenido</a:t>
            </a:r>
            <a:endParaRPr lang="es-ES_tradnl" altLang="es-MX" sz="4400" dirty="0">
              <a:solidFill>
                <a:srgbClr val="051954"/>
              </a:solidFill>
              <a:latin typeface="Calibri" panose="020F0502020204030204" pitchFamily="34" charset="0"/>
              <a:ea typeface="ＭＳ Ｐゴシック" charset="0"/>
              <a:cs typeface="Calibri" panose="020F0502020204030204" pitchFamily="34" charset="0"/>
            </a:endParaRPr>
          </a:p>
        </p:txBody>
      </p:sp>
      <p:cxnSp>
        <p:nvCxnSpPr>
          <p:cNvPr id="4" name="Conector recto 3"/>
          <p:cNvCxnSpPr/>
          <p:nvPr/>
        </p:nvCxnSpPr>
        <p:spPr>
          <a:xfrm>
            <a:off x="1392072" y="952500"/>
            <a:ext cx="10153934"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3"/>
          <p:cNvSpPr>
            <a:spLocks noChangeArrowheads="1"/>
          </p:cNvSpPr>
          <p:nvPr/>
        </p:nvSpPr>
        <p:spPr bwMode="auto">
          <a:xfrm>
            <a:off x="1170006" y="1989557"/>
            <a:ext cx="10130597" cy="3888432"/>
          </a:xfrm>
          <a:prstGeom prst="rect">
            <a:avLst/>
          </a:prstGeom>
          <a:noFill/>
          <a:ln w="9525">
            <a:noFill/>
            <a:miter lim="800000"/>
            <a:headEnd/>
            <a:tailEnd/>
          </a:ln>
        </p:spPr>
        <p:txBody>
          <a:bodyPr/>
          <a:lstStyle/>
          <a:p>
            <a:pPr marL="571500" indent="-571500">
              <a:spcBef>
                <a:spcPct val="20000"/>
              </a:spcBef>
              <a:buFont typeface="Arial" panose="020B0604020202020204" pitchFamily="34" charset="0"/>
              <a:buChar char="•"/>
            </a:pPr>
            <a:r>
              <a:rPr lang="es-MX" sz="4000" dirty="0" smtClean="0">
                <a:ea typeface="ＭＳ Ｐゴシック" pitchFamily="-112" charset="-128"/>
                <a:cs typeface="Times New Roman" pitchFamily="18" charset="0"/>
              </a:rPr>
              <a:t>Financiamiento de proyectos sustentables</a:t>
            </a:r>
            <a:r>
              <a:rPr lang="es-MX" sz="4000" dirty="0">
                <a:ea typeface="ＭＳ Ｐゴシック" pitchFamily="-112" charset="-128"/>
                <a:cs typeface="Times New Roman" pitchFamily="18" charset="0"/>
              </a:rPr>
              <a:t> </a:t>
            </a:r>
            <a:r>
              <a:rPr lang="es-MX" sz="4000" dirty="0" smtClean="0">
                <a:ea typeface="ＭＳ Ｐゴシック" pitchFamily="-112" charset="-128"/>
                <a:cs typeface="Times New Roman" pitchFamily="18" charset="0"/>
              </a:rPr>
              <a:t>en el sector agropecuario y rural</a:t>
            </a:r>
          </a:p>
          <a:p>
            <a:pPr marL="571500" indent="-571500">
              <a:spcBef>
                <a:spcPct val="20000"/>
              </a:spcBef>
              <a:buFont typeface="Arial" panose="020B0604020202020204" pitchFamily="34" charset="0"/>
              <a:buChar char="•"/>
            </a:pPr>
            <a:r>
              <a:rPr lang="es-MX" sz="4000" dirty="0" smtClean="0">
                <a:solidFill>
                  <a:srgbClr val="FF0000"/>
                </a:solidFill>
                <a:ea typeface="ＭＳ Ｐゴシック" pitchFamily="-112" charset="-128"/>
                <a:cs typeface="Times New Roman" pitchFamily="18" charset="0"/>
              </a:rPr>
              <a:t>Estrategia sustentable de FIRA</a:t>
            </a:r>
          </a:p>
          <a:p>
            <a:pPr marL="571500" indent="-571500">
              <a:spcBef>
                <a:spcPct val="20000"/>
              </a:spcBef>
              <a:buFont typeface="Arial" panose="020B0604020202020204" pitchFamily="34" charset="0"/>
              <a:buChar char="•"/>
            </a:pPr>
            <a:r>
              <a:rPr lang="es-MX" sz="4000" dirty="0" smtClean="0">
                <a:ea typeface="ＭＳ Ｐゴシック" pitchFamily="-112" charset="-128"/>
                <a:cs typeface="Times New Roman" pitchFamily="18" charset="0"/>
              </a:rPr>
              <a:t>Emisión de Bonos Verdes</a:t>
            </a:r>
            <a:endParaRPr lang="es-MX" sz="4000" dirty="0">
              <a:ea typeface="ＭＳ Ｐゴシック" pitchFamily="-112" charset="-128"/>
              <a:cs typeface="Times New Roman" pitchFamily="18" charset="0"/>
            </a:endParaRPr>
          </a:p>
        </p:txBody>
      </p:sp>
      <p:sp>
        <p:nvSpPr>
          <p:cNvPr id="3" name="Marcador de número de diapositiva 2"/>
          <p:cNvSpPr>
            <a:spLocks noGrp="1"/>
          </p:cNvSpPr>
          <p:nvPr>
            <p:ph type="sldNum" sz="quarter" idx="12"/>
          </p:nvPr>
        </p:nvSpPr>
        <p:spPr/>
        <p:txBody>
          <a:bodyPr/>
          <a:lstStyle/>
          <a:p>
            <a:fld id="{A34124A6-4F7D-E041-9162-4668CB6DAA0B}" type="slidenum">
              <a:rPr lang="es-MX" smtClean="0"/>
              <a:t>8</a:t>
            </a:fld>
            <a:endParaRPr lang="es-MX" dirty="0"/>
          </a:p>
        </p:txBody>
      </p:sp>
    </p:spTree>
    <p:extLst>
      <p:ext uri="{BB962C8B-B14F-4D97-AF65-F5344CB8AC3E}">
        <p14:creationId xmlns:p14="http://schemas.microsoft.com/office/powerpoint/2010/main" val="24000413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9227823" y="4754880"/>
            <a:ext cx="1408749" cy="124587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sz="1620" dirty="0"/>
          </a:p>
        </p:txBody>
      </p:sp>
      <p:sp>
        <p:nvSpPr>
          <p:cNvPr id="5" name="Rectángulo 4"/>
          <p:cNvSpPr/>
          <p:nvPr/>
        </p:nvSpPr>
        <p:spPr>
          <a:xfrm>
            <a:off x="1392072" y="121503"/>
            <a:ext cx="10153933" cy="830997"/>
          </a:xfrm>
          <a:prstGeom prst="rect">
            <a:avLst/>
          </a:prstGeom>
        </p:spPr>
        <p:txBody>
          <a:bodyPr wrap="square">
            <a:spAutoFit/>
          </a:bodyPr>
          <a:lstStyle/>
          <a:p>
            <a:r>
              <a:rPr lang="es-MX" sz="2400" b="1" dirty="0">
                <a:solidFill>
                  <a:srgbClr val="04265E"/>
                </a:solidFill>
                <a:latin typeface="Calibri" panose="020F0502020204030204" pitchFamily="34" charset="0"/>
                <a:ea typeface="MS PGothic" panose="020B0600070205080204" pitchFamily="34" charset="-128"/>
                <a:cs typeface="Calibri" panose="020F0502020204030204" pitchFamily="34" charset="0"/>
              </a:rPr>
              <a:t>FIRA aglutina </a:t>
            </a:r>
            <a:r>
              <a:rPr lang="es-MX" sz="2400" b="1" dirty="0" smtClean="0">
                <a:solidFill>
                  <a:srgbClr val="04265E"/>
                </a:solidFill>
                <a:latin typeface="Calibri" panose="020F0502020204030204" pitchFamily="34" charset="0"/>
                <a:ea typeface="MS PGothic" panose="020B0600070205080204" pitchFamily="34" charset="-128"/>
                <a:cs typeface="Calibri" panose="020F0502020204030204" pitchFamily="34" charset="0"/>
              </a:rPr>
              <a:t>esfuerzos </a:t>
            </a:r>
            <a:r>
              <a:rPr lang="es-MX" sz="2400" b="1" dirty="0">
                <a:solidFill>
                  <a:srgbClr val="04265E"/>
                </a:solidFill>
                <a:latin typeface="Calibri" panose="020F0502020204030204" pitchFamily="34" charset="0"/>
                <a:ea typeface="MS PGothic" panose="020B0600070205080204" pitchFamily="34" charset="-128"/>
                <a:cs typeface="Calibri" panose="020F0502020204030204" pitchFamily="34" charset="0"/>
              </a:rPr>
              <a:t>nacionales e internacionales en beneficio del sector agropecuario en materia de sustentabilidad</a:t>
            </a:r>
            <a:endParaRPr lang="es-ES" sz="1050" dirty="0">
              <a:solidFill>
                <a:srgbClr val="FF0000"/>
              </a:solidFill>
              <a:latin typeface="Calibri" panose="020F0502020204030204" pitchFamily="34" charset="0"/>
              <a:cs typeface="Calibri" panose="020F0502020204030204" pitchFamily="34" charset="0"/>
            </a:endParaRPr>
          </a:p>
        </p:txBody>
      </p:sp>
      <p:sp>
        <p:nvSpPr>
          <p:cNvPr id="6" name="CuadroTexto 5"/>
          <p:cNvSpPr txBox="1"/>
          <p:nvPr/>
        </p:nvSpPr>
        <p:spPr>
          <a:xfrm>
            <a:off x="828673" y="963309"/>
            <a:ext cx="10717331" cy="1015663"/>
          </a:xfrm>
          <a:prstGeom prst="rect">
            <a:avLst/>
          </a:prstGeom>
          <a:solidFill>
            <a:schemeClr val="bg1"/>
          </a:solidFill>
        </p:spPr>
        <p:txBody>
          <a:bodyPr wrap="square" rtlCol="0">
            <a:spAutoFit/>
          </a:bodyPr>
          <a:lstStyle/>
          <a:p>
            <a:pPr marL="257175" indent="-257175" algn="just">
              <a:buFont typeface="Arial"/>
              <a:buChar char="•"/>
            </a:pPr>
            <a:r>
              <a:rPr lang="es-MX" sz="2000" dirty="0" smtClean="0">
                <a:latin typeface="Calibri" panose="020F0502020204030204" pitchFamily="34" charset="0"/>
                <a:cs typeface="Calibri" panose="020F0502020204030204" pitchFamily="34" charset="0"/>
              </a:rPr>
              <a:t>Por medio de préstamos y cooperaciones técnicas con OFI’s</a:t>
            </a:r>
            <a:r>
              <a:rPr lang="es-MX" sz="2000" baseline="30000" dirty="0" smtClean="0">
                <a:latin typeface="Calibri" panose="020F0502020204030204" pitchFamily="34" charset="0"/>
                <a:cs typeface="Calibri" panose="020F0502020204030204" pitchFamily="34" charset="0"/>
              </a:rPr>
              <a:t>1</a:t>
            </a:r>
            <a:r>
              <a:rPr lang="es-MX" sz="2000" baseline="30000" dirty="0">
                <a:latin typeface="Calibri" panose="020F0502020204030204" pitchFamily="34" charset="0"/>
                <a:cs typeface="Calibri" panose="020F0502020204030204" pitchFamily="34" charset="0"/>
              </a:rPr>
              <a:t>/</a:t>
            </a:r>
            <a:r>
              <a:rPr lang="es-MX" sz="2000" dirty="0">
                <a:latin typeface="Calibri" panose="020F0502020204030204" pitchFamily="34" charset="0"/>
                <a:cs typeface="Calibri" panose="020F0502020204030204" pitchFamily="34" charset="0"/>
              </a:rPr>
              <a:t> </a:t>
            </a:r>
            <a:r>
              <a:rPr lang="es-MX" sz="2000" dirty="0" smtClean="0">
                <a:latin typeface="Calibri" panose="020F0502020204030204" pitchFamily="34" charset="0"/>
                <a:cs typeface="Calibri" panose="020F0502020204030204" pitchFamily="34" charset="0"/>
              </a:rPr>
              <a:t> así como convenios con dependencias del Gobierno Federal (SAGARPA, CONAFOR, etc.), FIRA apoya proyectos sustentables en el campo. </a:t>
            </a:r>
            <a:endParaRPr lang="es-ES" sz="2000" dirty="0">
              <a:latin typeface="Calibri" panose="020F0502020204030204" pitchFamily="34" charset="0"/>
              <a:cs typeface="Calibri" panose="020F0502020204030204" pitchFamily="34" charset="0"/>
            </a:endParaRPr>
          </a:p>
        </p:txBody>
      </p:sp>
      <p:cxnSp>
        <p:nvCxnSpPr>
          <p:cNvPr id="8" name="Conector recto 7"/>
          <p:cNvCxnSpPr/>
          <p:nvPr/>
        </p:nvCxnSpPr>
        <p:spPr>
          <a:xfrm>
            <a:off x="1392072" y="952500"/>
            <a:ext cx="10153934"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CuadroTexto 8"/>
          <p:cNvSpPr txBox="1"/>
          <p:nvPr/>
        </p:nvSpPr>
        <p:spPr>
          <a:xfrm>
            <a:off x="1277257" y="6327148"/>
            <a:ext cx="3045064" cy="276999"/>
          </a:xfrm>
          <a:prstGeom prst="rect">
            <a:avLst/>
          </a:prstGeom>
          <a:noFill/>
        </p:spPr>
        <p:txBody>
          <a:bodyPr wrap="none" rtlCol="0">
            <a:spAutoFit/>
          </a:bodyPr>
          <a:lstStyle/>
          <a:p>
            <a:r>
              <a:rPr lang="es-MX" sz="1200" baseline="30000" dirty="0" smtClean="0">
                <a:latin typeface="Calibri" panose="020F0502020204030204" pitchFamily="34" charset="0"/>
                <a:cs typeface="Calibri" panose="020F0502020204030204" pitchFamily="34" charset="0"/>
              </a:rPr>
              <a:t>1/</a:t>
            </a:r>
            <a:r>
              <a:rPr lang="es-MX" sz="1200" dirty="0" smtClean="0">
                <a:latin typeface="Calibri" panose="020F0502020204030204" pitchFamily="34" charset="0"/>
                <a:cs typeface="Calibri" panose="020F0502020204030204" pitchFamily="34" charset="0"/>
              </a:rPr>
              <a:t>OFI: Organismos Financieros Internacionales</a:t>
            </a:r>
            <a:endParaRPr lang="es-MX" sz="1200" dirty="0">
              <a:latin typeface="Calibri" panose="020F0502020204030204" pitchFamily="34" charset="0"/>
              <a:cs typeface="Calibri" panose="020F0502020204030204" pitchFamily="34" charset="0"/>
            </a:endParaRPr>
          </a:p>
        </p:txBody>
      </p:sp>
      <p:sp>
        <p:nvSpPr>
          <p:cNvPr id="2" name="Marcador de número de diapositiva 1"/>
          <p:cNvSpPr>
            <a:spLocks noGrp="1"/>
          </p:cNvSpPr>
          <p:nvPr>
            <p:ph type="sldNum" sz="quarter" idx="12"/>
          </p:nvPr>
        </p:nvSpPr>
        <p:spPr/>
        <p:txBody>
          <a:bodyPr/>
          <a:lstStyle/>
          <a:p>
            <a:fld id="{A34124A6-4F7D-E041-9162-4668CB6DAA0B}" type="slidenum">
              <a:rPr lang="es-MX" smtClean="0"/>
              <a:t>9</a:t>
            </a:fld>
            <a:endParaRPr lang="es-MX" dirty="0"/>
          </a:p>
        </p:txBody>
      </p:sp>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l="2668" t="13878" r="8696"/>
          <a:stretch/>
        </p:blipFill>
        <p:spPr>
          <a:xfrm>
            <a:off x="2203698" y="2003049"/>
            <a:ext cx="7967279" cy="4354469"/>
          </a:xfrm>
          <a:prstGeom prst="rect">
            <a:avLst/>
          </a:prstGeom>
        </p:spPr>
      </p:pic>
    </p:spTree>
    <p:extLst>
      <p:ext uri="{BB962C8B-B14F-4D97-AF65-F5344CB8AC3E}">
        <p14:creationId xmlns:p14="http://schemas.microsoft.com/office/powerpoint/2010/main" val="220881058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FIRA">
  <a:themeElements>
    <a:clrScheme name="FIRA 1">
      <a:dk1>
        <a:srgbClr val="000000"/>
      </a:dk1>
      <a:lt1>
        <a:srgbClr val="FFFFFF"/>
      </a:lt1>
      <a:dk2>
        <a:srgbClr val="003671"/>
      </a:dk2>
      <a:lt2>
        <a:srgbClr val="EDEDED"/>
      </a:lt2>
      <a:accent1>
        <a:srgbClr val="003671"/>
      </a:accent1>
      <a:accent2>
        <a:srgbClr val="1B71B9"/>
      </a:accent2>
      <a:accent3>
        <a:srgbClr val="6096CE"/>
      </a:accent3>
      <a:accent4>
        <a:srgbClr val="20A989"/>
      </a:accent4>
      <a:accent5>
        <a:srgbClr val="50AE36"/>
      </a:accent5>
      <a:accent6>
        <a:srgbClr val="95C11F"/>
      </a:accent6>
      <a:hlink>
        <a:srgbClr val="F39106"/>
      </a:hlink>
      <a:folHlink>
        <a:srgbClr val="A9A9A9"/>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15715</TotalTime>
  <Words>1793</Words>
  <Application>Microsoft Office PowerPoint</Application>
  <PresentationFormat>Panorámica</PresentationFormat>
  <Paragraphs>174</Paragraphs>
  <Slides>18</Slides>
  <Notes>5</Notes>
  <HiddenSlides>0</HiddenSlides>
  <MMClips>0</MMClips>
  <ScaleCrop>false</ScaleCrop>
  <HeadingPairs>
    <vt:vector size="8" baseType="variant">
      <vt:variant>
        <vt:lpstr>Fuentes usadas</vt:lpstr>
      </vt:variant>
      <vt:variant>
        <vt:i4>11</vt:i4>
      </vt:variant>
      <vt:variant>
        <vt:lpstr>Tema</vt:lpstr>
      </vt:variant>
      <vt:variant>
        <vt:i4>1</vt:i4>
      </vt:variant>
      <vt:variant>
        <vt:lpstr>Servidores OLE incrustados</vt:lpstr>
      </vt:variant>
      <vt:variant>
        <vt:i4>1</vt:i4>
      </vt:variant>
      <vt:variant>
        <vt:lpstr>Títulos de diapositiva</vt:lpstr>
      </vt:variant>
      <vt:variant>
        <vt:i4>18</vt:i4>
      </vt:variant>
    </vt:vector>
  </HeadingPairs>
  <TitlesOfParts>
    <vt:vector size="31" baseType="lpstr">
      <vt:lpstr>ＭＳ Ｐゴシック</vt:lpstr>
      <vt:lpstr>ＭＳ Ｐゴシック</vt:lpstr>
      <vt:lpstr>Arial</vt:lpstr>
      <vt:lpstr>Calibri</vt:lpstr>
      <vt:lpstr>Franklin Gothic Book</vt:lpstr>
      <vt:lpstr>Franklin Gothic Medium</vt:lpstr>
      <vt:lpstr>Gill Sans</vt:lpstr>
      <vt:lpstr>Lato Regular</vt:lpstr>
      <vt:lpstr>Segoe UI</vt:lpstr>
      <vt:lpstr>Times New Roman</vt:lpstr>
      <vt:lpstr>Wingdings</vt:lpstr>
      <vt:lpstr>Tema de FIRA</vt:lpstr>
      <vt:lpstr>Hoja de cálculo</vt:lpstr>
      <vt:lpstr>Presentación de PowerPoint</vt:lpstr>
      <vt:lpstr>Contenido</vt:lpstr>
      <vt:lpstr>FIRA opera a través de una red de 98 intermediarios financieros bancarios y no bancarios, así como agentes tecnológicos en todo el país</vt:lpstr>
      <vt:lpstr>¿Por qué impulsar el Financiamiento Sustentable? </vt:lpstr>
      <vt:lpstr>¿Por qué es necesario financiar proyectos sostenibles en el sector agroalimentario Mexicano?</vt:lpstr>
      <vt:lpstr>¿Por qué es necesario financiar proyectos sostenibles en el sector agroalimentario Mexicano?</vt:lpstr>
      <vt:lpstr>Retos de la Banca en los próximos años</vt:lpstr>
      <vt:lpstr>Contenido</vt:lpstr>
      <vt:lpstr>Presentación de PowerPoint</vt:lpstr>
      <vt:lpstr>Se cuenta con diversos programas de apoyo para proyectos sostenibles</vt:lpstr>
      <vt:lpstr>Se está implementando un sistema de administración de riesgos ambientales y sociales (SARAS)</vt:lpstr>
      <vt:lpstr>Presentación de PowerPoint</vt:lpstr>
      <vt:lpstr>Contenido</vt:lpstr>
      <vt:lpstr>Al cierre de 2017, FIRA cuenta con una cartera de proyectos sostenibles de 8,241 mdp (412 mdd) integrada por poco más de 4 mil créditos con una amplia distribución geográfica y en apoyo de los diferentes estratos de productores </vt:lpstr>
      <vt:lpstr>El bono verde de FIRA será el primero a nivel internacional en incorporar proyectos de agricultura protegida (invernaderos) y a diferencia de otras emisiones respaldadas por proyectos de gran escala, la de FIRA estará referenciada a un portafolio integrado por múltiples proyectos sustentables   </vt:lpstr>
      <vt:lpstr>Análisis de la cartera verde de FIRA </vt:lpstr>
      <vt:lpstr>Se estima que en el cuarto trimestre de 2018 será posible realizar la emisión del bono verde por hasta 3 mil millones de pesos (150 mdd)</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David Ixta Olivares</cp:lastModifiedBy>
  <cp:revision>333</cp:revision>
  <dcterms:created xsi:type="dcterms:W3CDTF">2018-02-07T19:50:17Z</dcterms:created>
  <dcterms:modified xsi:type="dcterms:W3CDTF">2018-05-25T19:18:50Z</dcterms:modified>
</cp:coreProperties>
</file>