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266" r:id="rId5"/>
    <p:sldId id="267" r:id="rId6"/>
    <p:sldId id="265" r:id="rId7"/>
    <p:sldId id="260" r:id="rId8"/>
    <p:sldId id="263" r:id="rId9"/>
    <p:sldId id="261" r:id="rId10"/>
    <p:sldId id="264" r:id="rId11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AZ URIBE ESTRADA" initials="MPUE" lastIdx="3" clrIdx="0">
    <p:extLst>
      <p:ext uri="{19B8F6BF-5375-455C-9EA6-DF929625EA0E}">
        <p15:presenceInfo xmlns:p15="http://schemas.microsoft.com/office/powerpoint/2012/main" userId="S-1-5-21-171248258-2091460174-60295696-25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4" y="1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image" Target="../media/image45.jpg"/><Relationship Id="rId4" Type="http://schemas.openxmlformats.org/officeDocument/2006/relationships/image" Target="../media/image4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image" Target="../media/image52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image" Target="../media/image45.jpg"/><Relationship Id="rId4" Type="http://schemas.openxmlformats.org/officeDocument/2006/relationships/image" Target="../media/image4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image" Target="../media/image52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6F2BE-D4EE-4711-9510-55A78E6941CB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6A1CEA63-5200-4CAA-888B-948EFFA4C251}">
      <dgm:prSet phldrT="[Texto]" custT="1"/>
      <dgm:spPr/>
      <dgm:t>
        <a:bodyPr/>
        <a:lstStyle/>
        <a:p>
          <a:r>
            <a:rPr lang="es-ES" sz="200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rPr>
            <a:t>Uso de los fondos</a:t>
          </a:r>
          <a:r>
            <a:rPr lang="es-ES" sz="2000" kern="1200" dirty="0">
              <a:solidFill>
                <a:schemeClr val="accent5">
                  <a:lumMod val="75000"/>
                </a:schemeClr>
              </a:solidFill>
            </a:rPr>
            <a:t>  </a:t>
          </a:r>
        </a:p>
      </dgm:t>
    </dgm:pt>
    <dgm:pt modelId="{4843705B-D352-4E16-9EAC-98FCFEBB409D}" type="parTrans" cxnId="{CDCDB403-8EE2-48FC-9387-42C61FC77FB2}">
      <dgm:prSet/>
      <dgm:spPr/>
      <dgm:t>
        <a:bodyPr/>
        <a:lstStyle/>
        <a:p>
          <a:endParaRPr lang="es-ES" sz="2000">
            <a:solidFill>
              <a:schemeClr val="accent5">
                <a:lumMod val="75000"/>
              </a:schemeClr>
            </a:solidFill>
          </a:endParaRPr>
        </a:p>
      </dgm:t>
    </dgm:pt>
    <dgm:pt modelId="{BC4A8F43-04D3-43AA-A29E-4E61E395738A}" type="sibTrans" cxnId="{CDCDB403-8EE2-48FC-9387-42C61FC77FB2}">
      <dgm:prSet/>
      <dgm:spPr/>
      <dgm:t>
        <a:bodyPr/>
        <a:lstStyle/>
        <a:p>
          <a:endParaRPr lang="es-ES" sz="2000">
            <a:solidFill>
              <a:schemeClr val="accent5">
                <a:lumMod val="75000"/>
              </a:schemeClr>
            </a:solidFill>
          </a:endParaRPr>
        </a:p>
      </dgm:t>
    </dgm:pt>
    <dgm:pt modelId="{77854A43-74C8-4722-B9BD-19E63EA0E9E9}">
      <dgm:prSet phldrT="[Texto]" custT="1"/>
      <dgm:spPr/>
      <dgm:t>
        <a:bodyPr/>
        <a:lstStyle/>
        <a:p>
          <a:r>
            <a:rPr lang="es-ES" sz="2000" kern="1200" dirty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Evaluación y Selección </a:t>
          </a:r>
        </a:p>
      </dgm:t>
    </dgm:pt>
    <dgm:pt modelId="{16C97EA8-1924-4362-98FD-F921C4563C6B}" type="parTrans" cxnId="{2F55C81A-9936-40DB-BA55-667019A371D6}">
      <dgm:prSet/>
      <dgm:spPr/>
      <dgm:t>
        <a:bodyPr/>
        <a:lstStyle/>
        <a:p>
          <a:endParaRPr lang="es-ES" sz="2000">
            <a:solidFill>
              <a:schemeClr val="accent5">
                <a:lumMod val="75000"/>
              </a:schemeClr>
            </a:solidFill>
          </a:endParaRPr>
        </a:p>
      </dgm:t>
    </dgm:pt>
    <dgm:pt modelId="{FAE9F004-0850-4E83-A671-D38306DE7050}" type="sibTrans" cxnId="{2F55C81A-9936-40DB-BA55-667019A371D6}">
      <dgm:prSet/>
      <dgm:spPr/>
      <dgm:t>
        <a:bodyPr/>
        <a:lstStyle/>
        <a:p>
          <a:endParaRPr lang="es-ES" sz="2000">
            <a:solidFill>
              <a:schemeClr val="accent5">
                <a:lumMod val="75000"/>
              </a:schemeClr>
            </a:solidFill>
          </a:endParaRPr>
        </a:p>
      </dgm:t>
    </dgm:pt>
    <dgm:pt modelId="{A32710A9-C69B-4AD2-8354-C5FD30D6073A}">
      <dgm:prSet phldrT="[Texto]" custT="1"/>
      <dgm:spPr/>
      <dgm:t>
        <a:bodyPr/>
        <a:lstStyle/>
        <a:p>
          <a:r>
            <a:rPr lang="es-ES" sz="2000" kern="120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Gestión de Fondos </a:t>
          </a:r>
          <a:endParaRPr lang="es-ES" sz="2000" kern="1200" dirty="0">
            <a:solidFill>
              <a:schemeClr val="accent5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D2A48307-A849-45E8-809C-D06FCDE40D1A}" type="parTrans" cxnId="{0827AEF9-2DF3-44D6-B23B-327B1EE9381C}">
      <dgm:prSet/>
      <dgm:spPr/>
      <dgm:t>
        <a:bodyPr/>
        <a:lstStyle/>
        <a:p>
          <a:endParaRPr lang="es-ES" sz="2000">
            <a:solidFill>
              <a:schemeClr val="accent5">
                <a:lumMod val="75000"/>
              </a:schemeClr>
            </a:solidFill>
          </a:endParaRPr>
        </a:p>
      </dgm:t>
    </dgm:pt>
    <dgm:pt modelId="{00E1BC8A-A988-4FA1-8883-3FCEBAC30D17}" type="sibTrans" cxnId="{0827AEF9-2DF3-44D6-B23B-327B1EE9381C}">
      <dgm:prSet/>
      <dgm:spPr/>
      <dgm:t>
        <a:bodyPr/>
        <a:lstStyle/>
        <a:p>
          <a:endParaRPr lang="es-ES" sz="2000">
            <a:solidFill>
              <a:schemeClr val="accent5">
                <a:lumMod val="75000"/>
              </a:schemeClr>
            </a:solidFill>
          </a:endParaRPr>
        </a:p>
      </dgm:t>
    </dgm:pt>
    <dgm:pt modelId="{A0094D97-7B3E-4BEF-92B8-64B79C7D1C13}">
      <dgm:prSet phldrT="[Texto]" custT="1"/>
      <dgm:spPr/>
      <dgm:t>
        <a:bodyPr/>
        <a:lstStyle/>
        <a:p>
          <a:r>
            <a:rPr lang="es-ES" sz="2000" kern="120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Reportes</a:t>
          </a:r>
          <a:endParaRPr lang="es-ES" sz="2000" kern="1200" dirty="0">
            <a:solidFill>
              <a:schemeClr val="accent5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2F577961-E9AA-4DF0-B0B0-FF1292056DF2}" type="parTrans" cxnId="{963679C6-7A92-4910-8498-016B7AC88100}">
      <dgm:prSet/>
      <dgm:spPr/>
      <dgm:t>
        <a:bodyPr/>
        <a:lstStyle/>
        <a:p>
          <a:endParaRPr lang="es-ES" sz="2000">
            <a:solidFill>
              <a:schemeClr val="accent5">
                <a:lumMod val="75000"/>
              </a:schemeClr>
            </a:solidFill>
          </a:endParaRPr>
        </a:p>
      </dgm:t>
    </dgm:pt>
    <dgm:pt modelId="{FC7FEB2D-3B7D-4CBC-ADE0-C5EE5D9D06E2}" type="sibTrans" cxnId="{963679C6-7A92-4910-8498-016B7AC88100}">
      <dgm:prSet/>
      <dgm:spPr/>
      <dgm:t>
        <a:bodyPr/>
        <a:lstStyle/>
        <a:p>
          <a:endParaRPr lang="es-ES" sz="2000">
            <a:solidFill>
              <a:schemeClr val="accent5">
                <a:lumMod val="75000"/>
              </a:schemeClr>
            </a:solidFill>
          </a:endParaRPr>
        </a:p>
      </dgm:t>
    </dgm:pt>
    <dgm:pt modelId="{7838BAEE-6633-4AC7-9526-AC11A90F0B2A}" type="pres">
      <dgm:prSet presAssocID="{3576F2BE-D4EE-4711-9510-55A78E6941CB}" presName="linearFlow" presStyleCnt="0">
        <dgm:presLayoutVars>
          <dgm:dir/>
          <dgm:resizeHandles val="exact"/>
        </dgm:presLayoutVars>
      </dgm:prSet>
      <dgm:spPr/>
    </dgm:pt>
    <dgm:pt modelId="{A3F10B1D-B602-48E4-9F4A-2353D038B3F2}" type="pres">
      <dgm:prSet presAssocID="{6A1CEA63-5200-4CAA-888B-948EFFA4C251}" presName="composite" presStyleCnt="0"/>
      <dgm:spPr/>
    </dgm:pt>
    <dgm:pt modelId="{5A609E7E-5611-46CF-A7A2-56B83226E54E}" type="pres">
      <dgm:prSet presAssocID="{6A1CEA63-5200-4CAA-888B-948EFFA4C251}" presName="imgShp" presStyleLbl="f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68" t="1991" r="-73451" b="-11726"/>
          </a:stretch>
        </a:blipFill>
      </dgm:spPr>
    </dgm:pt>
    <dgm:pt modelId="{59E1B9C4-FC4D-4666-8B23-C1F802F92E0A}" type="pres">
      <dgm:prSet presAssocID="{6A1CEA63-5200-4CAA-888B-948EFFA4C251}" presName="txShp" presStyleLbl="node1" presStyleIdx="0" presStyleCnt="4">
        <dgm:presLayoutVars>
          <dgm:bulletEnabled val="1"/>
        </dgm:presLayoutVars>
      </dgm:prSet>
      <dgm:spPr/>
    </dgm:pt>
    <dgm:pt modelId="{368AD34A-4970-4294-B948-C7B01F5F6A74}" type="pres">
      <dgm:prSet presAssocID="{BC4A8F43-04D3-43AA-A29E-4E61E395738A}" presName="spacing" presStyleCnt="0"/>
      <dgm:spPr/>
    </dgm:pt>
    <dgm:pt modelId="{703ACBFE-CC0D-4B5E-A326-15DDA65E23F2}" type="pres">
      <dgm:prSet presAssocID="{77854A43-74C8-4722-B9BD-19E63EA0E9E9}" presName="composite" presStyleCnt="0"/>
      <dgm:spPr/>
    </dgm:pt>
    <dgm:pt modelId="{CAFF6CD8-8D62-4CCB-B74D-1ED62473AD06}" type="pres">
      <dgm:prSet presAssocID="{77854A43-74C8-4722-B9BD-19E63EA0E9E9}" presName="imgShp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278" t="12278" r="12278" b="12278"/>
          </a:stretch>
        </a:blipFill>
      </dgm:spPr>
    </dgm:pt>
    <dgm:pt modelId="{CB46BEA1-07BC-4BD2-AC00-C95680A88B69}" type="pres">
      <dgm:prSet presAssocID="{77854A43-74C8-4722-B9BD-19E63EA0E9E9}" presName="txShp" presStyleLbl="node1" presStyleIdx="1" presStyleCnt="4">
        <dgm:presLayoutVars>
          <dgm:bulletEnabled val="1"/>
        </dgm:presLayoutVars>
      </dgm:prSet>
      <dgm:spPr/>
    </dgm:pt>
    <dgm:pt modelId="{8580DC02-D113-40FA-95B7-45A06760FA48}" type="pres">
      <dgm:prSet presAssocID="{FAE9F004-0850-4E83-A671-D38306DE7050}" presName="spacing" presStyleCnt="0"/>
      <dgm:spPr/>
    </dgm:pt>
    <dgm:pt modelId="{73771142-8269-495A-A3F8-ABB412B799B7}" type="pres">
      <dgm:prSet presAssocID="{A32710A9-C69B-4AD2-8354-C5FD30D6073A}" presName="composite" presStyleCnt="0"/>
      <dgm:spPr/>
    </dgm:pt>
    <dgm:pt modelId="{2A800D88-8E6D-4F0C-B973-8224A65EC7C8}" type="pres">
      <dgm:prSet presAssocID="{A32710A9-C69B-4AD2-8354-C5FD30D6073A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38D53567-9EE2-4F4E-86B5-77D9257BDC58}" type="pres">
      <dgm:prSet presAssocID="{A32710A9-C69B-4AD2-8354-C5FD30D6073A}" presName="txShp" presStyleLbl="node1" presStyleIdx="2" presStyleCnt="4">
        <dgm:presLayoutVars>
          <dgm:bulletEnabled val="1"/>
        </dgm:presLayoutVars>
      </dgm:prSet>
      <dgm:spPr/>
    </dgm:pt>
    <dgm:pt modelId="{055F36D4-665C-41ED-BA38-32ED923198D5}" type="pres">
      <dgm:prSet presAssocID="{00E1BC8A-A988-4FA1-8883-3FCEBAC30D17}" presName="spacing" presStyleCnt="0"/>
      <dgm:spPr/>
    </dgm:pt>
    <dgm:pt modelId="{5CF7BFB6-46CD-41D2-A7C5-D99C7697451F}" type="pres">
      <dgm:prSet presAssocID="{A0094D97-7B3E-4BEF-92B8-64B79C7D1C13}" presName="composite" presStyleCnt="0"/>
      <dgm:spPr/>
    </dgm:pt>
    <dgm:pt modelId="{10D5AC59-86AC-4ABB-A6B4-381FBB924EF3}" type="pres">
      <dgm:prSet presAssocID="{A0094D97-7B3E-4BEF-92B8-64B79C7D1C13}" presName="imgShp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137" t="12278" r="19137" b="12278"/>
          </a:stretch>
        </a:blipFill>
      </dgm:spPr>
    </dgm:pt>
    <dgm:pt modelId="{BC7EAACE-FFA2-46E3-B66F-6C943932B70D}" type="pres">
      <dgm:prSet presAssocID="{A0094D97-7B3E-4BEF-92B8-64B79C7D1C13}" presName="txShp" presStyleLbl="node1" presStyleIdx="3" presStyleCnt="4">
        <dgm:presLayoutVars>
          <dgm:bulletEnabled val="1"/>
        </dgm:presLayoutVars>
      </dgm:prSet>
      <dgm:spPr/>
    </dgm:pt>
  </dgm:ptLst>
  <dgm:cxnLst>
    <dgm:cxn modelId="{CDCDB403-8EE2-48FC-9387-42C61FC77FB2}" srcId="{3576F2BE-D4EE-4711-9510-55A78E6941CB}" destId="{6A1CEA63-5200-4CAA-888B-948EFFA4C251}" srcOrd="0" destOrd="0" parTransId="{4843705B-D352-4E16-9EAC-98FCFEBB409D}" sibTransId="{BC4A8F43-04D3-43AA-A29E-4E61E395738A}"/>
    <dgm:cxn modelId="{E6211E11-3704-45B1-953F-EC614D652DD7}" type="presOf" srcId="{A0094D97-7B3E-4BEF-92B8-64B79C7D1C13}" destId="{BC7EAACE-FFA2-46E3-B66F-6C943932B70D}" srcOrd="0" destOrd="0" presId="urn:microsoft.com/office/officeart/2005/8/layout/vList3"/>
    <dgm:cxn modelId="{2F55C81A-9936-40DB-BA55-667019A371D6}" srcId="{3576F2BE-D4EE-4711-9510-55A78E6941CB}" destId="{77854A43-74C8-4722-B9BD-19E63EA0E9E9}" srcOrd="1" destOrd="0" parTransId="{16C97EA8-1924-4362-98FD-F921C4563C6B}" sibTransId="{FAE9F004-0850-4E83-A671-D38306DE7050}"/>
    <dgm:cxn modelId="{A239581D-8BEF-42F8-8824-DFB09BC4E24C}" type="presOf" srcId="{77854A43-74C8-4722-B9BD-19E63EA0E9E9}" destId="{CB46BEA1-07BC-4BD2-AC00-C95680A88B69}" srcOrd="0" destOrd="0" presId="urn:microsoft.com/office/officeart/2005/8/layout/vList3"/>
    <dgm:cxn modelId="{4FF7C451-184B-4B69-B43A-9B04DF472F8A}" type="presOf" srcId="{3576F2BE-D4EE-4711-9510-55A78E6941CB}" destId="{7838BAEE-6633-4AC7-9526-AC11A90F0B2A}" srcOrd="0" destOrd="0" presId="urn:microsoft.com/office/officeart/2005/8/layout/vList3"/>
    <dgm:cxn modelId="{963679C6-7A92-4910-8498-016B7AC88100}" srcId="{3576F2BE-D4EE-4711-9510-55A78E6941CB}" destId="{A0094D97-7B3E-4BEF-92B8-64B79C7D1C13}" srcOrd="3" destOrd="0" parTransId="{2F577961-E9AA-4DF0-B0B0-FF1292056DF2}" sibTransId="{FC7FEB2D-3B7D-4CBC-ADE0-C5EE5D9D06E2}"/>
    <dgm:cxn modelId="{2D53F6D4-29C6-44E5-9B1A-D039A4D537C9}" type="presOf" srcId="{A32710A9-C69B-4AD2-8354-C5FD30D6073A}" destId="{38D53567-9EE2-4F4E-86B5-77D9257BDC58}" srcOrd="0" destOrd="0" presId="urn:microsoft.com/office/officeart/2005/8/layout/vList3"/>
    <dgm:cxn modelId="{A16E61F9-DF98-4F5D-9CB0-1AC233B37BC0}" type="presOf" srcId="{6A1CEA63-5200-4CAA-888B-948EFFA4C251}" destId="{59E1B9C4-FC4D-4666-8B23-C1F802F92E0A}" srcOrd="0" destOrd="0" presId="urn:microsoft.com/office/officeart/2005/8/layout/vList3"/>
    <dgm:cxn modelId="{0827AEF9-2DF3-44D6-B23B-327B1EE9381C}" srcId="{3576F2BE-D4EE-4711-9510-55A78E6941CB}" destId="{A32710A9-C69B-4AD2-8354-C5FD30D6073A}" srcOrd="2" destOrd="0" parTransId="{D2A48307-A849-45E8-809C-D06FCDE40D1A}" sibTransId="{00E1BC8A-A988-4FA1-8883-3FCEBAC30D17}"/>
    <dgm:cxn modelId="{ADD2BFE2-B63E-493A-9722-8B79B688BF8D}" type="presParOf" srcId="{7838BAEE-6633-4AC7-9526-AC11A90F0B2A}" destId="{A3F10B1D-B602-48E4-9F4A-2353D038B3F2}" srcOrd="0" destOrd="0" presId="urn:microsoft.com/office/officeart/2005/8/layout/vList3"/>
    <dgm:cxn modelId="{6AAC8174-E1D2-45BA-9406-E74C400DD290}" type="presParOf" srcId="{A3F10B1D-B602-48E4-9F4A-2353D038B3F2}" destId="{5A609E7E-5611-46CF-A7A2-56B83226E54E}" srcOrd="0" destOrd="0" presId="urn:microsoft.com/office/officeart/2005/8/layout/vList3"/>
    <dgm:cxn modelId="{91FCB118-FC6F-4FCA-9EF1-9F69BB63B1E1}" type="presParOf" srcId="{A3F10B1D-B602-48E4-9F4A-2353D038B3F2}" destId="{59E1B9C4-FC4D-4666-8B23-C1F802F92E0A}" srcOrd="1" destOrd="0" presId="urn:microsoft.com/office/officeart/2005/8/layout/vList3"/>
    <dgm:cxn modelId="{83C975AB-4D1A-4BB5-861B-4C98036AA1B5}" type="presParOf" srcId="{7838BAEE-6633-4AC7-9526-AC11A90F0B2A}" destId="{368AD34A-4970-4294-B948-C7B01F5F6A74}" srcOrd="1" destOrd="0" presId="urn:microsoft.com/office/officeart/2005/8/layout/vList3"/>
    <dgm:cxn modelId="{D931827A-B31B-4E49-BDF2-55D7A231C633}" type="presParOf" srcId="{7838BAEE-6633-4AC7-9526-AC11A90F0B2A}" destId="{703ACBFE-CC0D-4B5E-A326-15DDA65E23F2}" srcOrd="2" destOrd="0" presId="urn:microsoft.com/office/officeart/2005/8/layout/vList3"/>
    <dgm:cxn modelId="{0395843E-E951-442B-9E02-87C92BEEE52A}" type="presParOf" srcId="{703ACBFE-CC0D-4B5E-A326-15DDA65E23F2}" destId="{CAFF6CD8-8D62-4CCB-B74D-1ED62473AD06}" srcOrd="0" destOrd="0" presId="urn:microsoft.com/office/officeart/2005/8/layout/vList3"/>
    <dgm:cxn modelId="{C1B20D22-85DE-4B98-89AC-B3131776C9A3}" type="presParOf" srcId="{703ACBFE-CC0D-4B5E-A326-15DDA65E23F2}" destId="{CB46BEA1-07BC-4BD2-AC00-C95680A88B69}" srcOrd="1" destOrd="0" presId="urn:microsoft.com/office/officeart/2005/8/layout/vList3"/>
    <dgm:cxn modelId="{E9CED3A1-D0B4-4ADF-9804-1913F4E021B1}" type="presParOf" srcId="{7838BAEE-6633-4AC7-9526-AC11A90F0B2A}" destId="{8580DC02-D113-40FA-95B7-45A06760FA48}" srcOrd="3" destOrd="0" presId="urn:microsoft.com/office/officeart/2005/8/layout/vList3"/>
    <dgm:cxn modelId="{E7AE6AA4-9ECD-45E2-B4D2-C7BDDEADF0E8}" type="presParOf" srcId="{7838BAEE-6633-4AC7-9526-AC11A90F0B2A}" destId="{73771142-8269-495A-A3F8-ABB412B799B7}" srcOrd="4" destOrd="0" presId="urn:microsoft.com/office/officeart/2005/8/layout/vList3"/>
    <dgm:cxn modelId="{7AC68C26-2FFE-4F41-8CB1-80E4D5AC7731}" type="presParOf" srcId="{73771142-8269-495A-A3F8-ABB412B799B7}" destId="{2A800D88-8E6D-4F0C-B973-8224A65EC7C8}" srcOrd="0" destOrd="0" presId="urn:microsoft.com/office/officeart/2005/8/layout/vList3"/>
    <dgm:cxn modelId="{10E6B46E-38E8-43DA-8336-37CF02555F49}" type="presParOf" srcId="{73771142-8269-495A-A3F8-ABB412B799B7}" destId="{38D53567-9EE2-4F4E-86B5-77D9257BDC58}" srcOrd="1" destOrd="0" presId="urn:microsoft.com/office/officeart/2005/8/layout/vList3"/>
    <dgm:cxn modelId="{1D14C3F6-5A75-4327-B4E7-963D5BB46AFA}" type="presParOf" srcId="{7838BAEE-6633-4AC7-9526-AC11A90F0B2A}" destId="{055F36D4-665C-41ED-BA38-32ED923198D5}" srcOrd="5" destOrd="0" presId="urn:microsoft.com/office/officeart/2005/8/layout/vList3"/>
    <dgm:cxn modelId="{0F0CA099-D294-4CAC-80E9-1D45301DA1E0}" type="presParOf" srcId="{7838BAEE-6633-4AC7-9526-AC11A90F0B2A}" destId="{5CF7BFB6-46CD-41D2-A7C5-D99C7697451F}" srcOrd="6" destOrd="0" presId="urn:microsoft.com/office/officeart/2005/8/layout/vList3"/>
    <dgm:cxn modelId="{D98FA65A-A0B7-4126-B590-3B47AE155425}" type="presParOf" srcId="{5CF7BFB6-46CD-41D2-A7C5-D99C7697451F}" destId="{10D5AC59-86AC-4ABB-A6B4-381FBB924EF3}" srcOrd="0" destOrd="0" presId="urn:microsoft.com/office/officeart/2005/8/layout/vList3"/>
    <dgm:cxn modelId="{E94A681E-DD22-4414-9301-E712793AC368}" type="presParOf" srcId="{5CF7BFB6-46CD-41D2-A7C5-D99C7697451F}" destId="{BC7EAACE-FFA2-46E3-B66F-6C943932B70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30537-49C8-4B79-9376-F5ADDD9B6B0D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E9BF2E57-BFD9-498B-A7A2-2C7033B4E01A}">
      <dgm:prSet custT="1"/>
      <dgm:spPr/>
      <dgm:t>
        <a:bodyPr/>
        <a:lstStyle/>
        <a:p>
          <a:pPr algn="l"/>
          <a:r>
            <a:rPr lang="es-CO" sz="1400" b="1" dirty="0">
              <a:latin typeface="+mn-lt"/>
            </a:rPr>
            <a:t>Bono Sostenible: </a:t>
          </a:r>
          <a:r>
            <a:rPr lang="es-CO" sz="1400" dirty="0">
              <a:latin typeface="+mn-lt"/>
            </a:rPr>
            <a:t>bono ordinario cuyos recursos son destinados al refinanciamiento de proyectos verdes y sociales dentro de la cartera actual de FINDETER </a:t>
          </a:r>
        </a:p>
      </dgm:t>
    </dgm:pt>
    <dgm:pt modelId="{03692B25-6C67-4AC2-A442-60D3A68A5915}" type="parTrans" cxnId="{A02BD9E3-8D07-4A6B-BD42-7B0610A084FF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90BFFB6C-861D-4D25-92C7-0975396B4E49}" type="sibTrans" cxnId="{A02BD9E3-8D07-4A6B-BD42-7B0610A084FF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D4166706-9181-421B-8364-AE4581FB6AF6}">
      <dgm:prSet custT="1"/>
      <dgm:spPr/>
      <dgm:t>
        <a:bodyPr/>
        <a:lstStyle/>
        <a:p>
          <a:pPr algn="l"/>
          <a:r>
            <a:rPr lang="es-CO" sz="1600" b="1" dirty="0">
              <a:latin typeface="+mn-lt"/>
            </a:rPr>
            <a:t>Monto: </a:t>
          </a:r>
          <a:r>
            <a:rPr lang="es-CO" sz="1600" dirty="0">
              <a:latin typeface="+mn-lt"/>
            </a:rPr>
            <a:t>Hasta </a:t>
          </a:r>
          <a:r>
            <a:rPr lang="es-CO" sz="1600" b="1" dirty="0">
              <a:latin typeface="+mn-lt"/>
            </a:rPr>
            <a:t>COP 400.000 millones (Aprox. USD 133 millones)   </a:t>
          </a:r>
        </a:p>
      </dgm:t>
    </dgm:pt>
    <dgm:pt modelId="{74958C61-D6F1-4CB8-82E4-5B3B5F5CD47D}" type="parTrans" cxnId="{83C06E7A-F3E5-4998-8010-B2EE8D268CED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5B83CAF5-14BE-40C1-9E44-B63B652899C0}" type="sibTrans" cxnId="{83C06E7A-F3E5-4998-8010-B2EE8D268CED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7D3C44C3-B301-4650-9BCE-E3BB534DC1A0}">
      <dgm:prSet custT="1"/>
      <dgm:spPr/>
      <dgm:t>
        <a:bodyPr/>
        <a:lstStyle/>
        <a:p>
          <a:pPr algn="l"/>
          <a:r>
            <a:rPr lang="es-MX" sz="1400" b="1" dirty="0">
              <a:latin typeface="+mn-lt"/>
            </a:rPr>
            <a:t>Mercado:</a:t>
          </a:r>
          <a:r>
            <a:rPr lang="es-MX" sz="1400" dirty="0">
              <a:latin typeface="+mn-lt"/>
            </a:rPr>
            <a:t> Local</a:t>
          </a:r>
          <a:endParaRPr lang="es-CO" sz="1400" dirty="0">
            <a:latin typeface="+mn-lt"/>
          </a:endParaRPr>
        </a:p>
      </dgm:t>
    </dgm:pt>
    <dgm:pt modelId="{AD439329-7567-408E-98BF-2529FF4644F3}" type="parTrans" cxnId="{3CC6CC3F-8BEA-4AAF-BCF7-A30412B58012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52FB6D32-5F24-469C-A2CC-95E409EBDFA9}" type="sibTrans" cxnId="{3CC6CC3F-8BEA-4AAF-BCF7-A30412B58012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A2B5AAB5-0395-4687-A72B-21FB1457AD6D}">
      <dgm:prSet custT="1"/>
      <dgm:spPr/>
      <dgm:t>
        <a:bodyPr/>
        <a:lstStyle/>
        <a:p>
          <a:pPr algn="l"/>
          <a:r>
            <a:rPr lang="es-MX" sz="13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Sectores Financiables: </a:t>
          </a:r>
          <a:r>
            <a:rPr lang="es-MX" sz="13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Infraestructura urbana, agua potable y saneamiento, educación, medio ambiente, desarrollo energético salud, transporte y deporte y recreación</a:t>
          </a:r>
          <a:endParaRPr lang="es-CO" sz="13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31E9D467-BF6E-4D12-B050-C6F237915800}" type="parTrans" cxnId="{0D2F8A41-B677-47B4-9EBE-A182C15D4C7E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23CEFEBC-9704-4035-9879-2246C33D59C6}" type="sibTrans" cxnId="{0D2F8A41-B677-47B4-9EBE-A182C15D4C7E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7B88BE0A-F65D-4C49-BB7B-3DA551ED237C}">
      <dgm:prSet custT="1"/>
      <dgm:spPr/>
      <dgm:t>
        <a:bodyPr/>
        <a:lstStyle/>
        <a:p>
          <a:pPr algn="l"/>
          <a:r>
            <a:rPr lang="es-CO" sz="14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Inversionistas: </a:t>
          </a:r>
          <a:r>
            <a:rPr lang="es-CO" sz="14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Público en general, incluyendo fondos de pensiones y cesantías</a:t>
          </a:r>
          <a:endParaRPr lang="es-CO" sz="1400" b="1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gm:t>
    </dgm:pt>
    <dgm:pt modelId="{6AB1C1F8-E1E2-44B0-A9B4-30B4D2DBCF16}" type="parTrans" cxnId="{EDD59496-7B42-4EA5-824B-9D191E4B9AED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AA3EBE18-4B0B-431D-BD70-34DBBC0D6ED5}" type="sibTrans" cxnId="{EDD59496-7B42-4EA5-824B-9D191E4B9AED}">
      <dgm:prSet/>
      <dgm:spPr/>
      <dgm:t>
        <a:bodyPr/>
        <a:lstStyle/>
        <a:p>
          <a:endParaRPr lang="es-ES" sz="2000">
            <a:latin typeface="+mn-lt"/>
          </a:endParaRPr>
        </a:p>
      </dgm:t>
    </dgm:pt>
    <dgm:pt modelId="{5978BFCE-5077-4AD4-AE77-6F3A9D224DFF}" type="pres">
      <dgm:prSet presAssocID="{58430537-49C8-4B79-9376-F5ADDD9B6B0D}" presName="linearFlow" presStyleCnt="0">
        <dgm:presLayoutVars>
          <dgm:dir/>
          <dgm:resizeHandles val="exact"/>
        </dgm:presLayoutVars>
      </dgm:prSet>
      <dgm:spPr/>
    </dgm:pt>
    <dgm:pt modelId="{B6F66921-38A1-4EF6-BB57-D577675E7F38}" type="pres">
      <dgm:prSet presAssocID="{E9BF2E57-BFD9-498B-A7A2-2C7033B4E01A}" presName="composite" presStyleCnt="0"/>
      <dgm:spPr/>
    </dgm:pt>
    <dgm:pt modelId="{107D4EA4-DC4B-4DEC-B452-424D4CA5DC88}" type="pres">
      <dgm:prSet presAssocID="{E9BF2E57-BFD9-498B-A7A2-2C7033B4E01A}" presName="imgShp" presStyleLbl="fgImgPlace1" presStyleIdx="0" presStyleCnt="5" custLinFactNeighborX="-468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64" t="9835" r="-98308" b="-14887"/>
          </a:stretch>
        </a:blipFill>
      </dgm:spPr>
    </dgm:pt>
    <dgm:pt modelId="{FF8863E7-F73F-4217-B8CC-A85C32B8FBA9}" type="pres">
      <dgm:prSet presAssocID="{E9BF2E57-BFD9-498B-A7A2-2C7033B4E01A}" presName="txShp" presStyleLbl="node1" presStyleIdx="0" presStyleCnt="5">
        <dgm:presLayoutVars>
          <dgm:bulletEnabled val="1"/>
        </dgm:presLayoutVars>
      </dgm:prSet>
      <dgm:spPr/>
    </dgm:pt>
    <dgm:pt modelId="{154D7EA7-E98F-4C58-9C91-D61294CA70F9}" type="pres">
      <dgm:prSet presAssocID="{90BFFB6C-861D-4D25-92C7-0975396B4E49}" presName="spacing" presStyleCnt="0"/>
      <dgm:spPr/>
    </dgm:pt>
    <dgm:pt modelId="{996FA3C0-DE9F-4DF7-9F5C-31BF141C20A9}" type="pres">
      <dgm:prSet presAssocID="{D4166706-9181-421B-8364-AE4581FB6AF6}" presName="composite" presStyleCnt="0"/>
      <dgm:spPr/>
    </dgm:pt>
    <dgm:pt modelId="{215E43BB-6080-4C6A-B333-F9A67CEE7A8B}" type="pres">
      <dgm:prSet presAssocID="{D4166706-9181-421B-8364-AE4581FB6AF6}" presName="imgShp" presStyleLbl="fgImgPlace1" presStyleIdx="1" presStyleCnt="5" custLinFactNeighborX="26938"/>
      <dgm:spPr>
        <a:blipFill dpi="0" rotWithShape="1">
          <a:blip xmlns:r="http://schemas.openxmlformats.org/officeDocument/2006/relationships" r:embed="rId2"/>
          <a:srcRect/>
          <a:stretch>
            <a:fillRect l="-21065" t="564" r="-21065" b="564"/>
          </a:stretch>
        </a:blipFill>
      </dgm:spPr>
    </dgm:pt>
    <dgm:pt modelId="{0007A34E-395F-4B6B-B92B-900DCE8F0678}" type="pres">
      <dgm:prSet presAssocID="{D4166706-9181-421B-8364-AE4581FB6AF6}" presName="txShp" presStyleLbl="node1" presStyleIdx="1" presStyleCnt="5" custLinFactNeighborX="4951" custLinFactNeighborY="-1283">
        <dgm:presLayoutVars>
          <dgm:bulletEnabled val="1"/>
        </dgm:presLayoutVars>
      </dgm:prSet>
      <dgm:spPr/>
    </dgm:pt>
    <dgm:pt modelId="{B6E943FD-9C54-4DBD-9C9B-A7FAAA02D0FA}" type="pres">
      <dgm:prSet presAssocID="{5B83CAF5-14BE-40C1-9E44-B63B652899C0}" presName="spacing" presStyleCnt="0"/>
      <dgm:spPr/>
    </dgm:pt>
    <dgm:pt modelId="{8D3174F9-42A5-48BE-9156-FD7EBC955BDE}" type="pres">
      <dgm:prSet presAssocID="{7D3C44C3-B301-4650-9BCE-E3BB534DC1A0}" presName="composite" presStyleCnt="0"/>
      <dgm:spPr/>
    </dgm:pt>
    <dgm:pt modelId="{0D0AE18C-7373-4EF9-B4C4-C4D3286408ED}" type="pres">
      <dgm:prSet presAssocID="{7D3C44C3-B301-4650-9BCE-E3BB534DC1A0}" presName="imgShp" presStyleLbl="fgImgPlace1" presStyleIdx="2" presStyleCnt="5" custLinFactNeighborX="38482" custLinFactNeighborY="-256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154" t="3653" r="-24154" b="3653"/>
          </a:stretch>
        </a:blipFill>
      </dgm:spPr>
    </dgm:pt>
    <dgm:pt modelId="{1C8AAF61-5602-4070-AEDB-B6E13D59BCCA}" type="pres">
      <dgm:prSet presAssocID="{7D3C44C3-B301-4650-9BCE-E3BB534DC1A0}" presName="txShp" presStyleLbl="node1" presStyleIdx="2" presStyleCnt="5" custLinFactNeighborX="12915" custLinFactNeighborY="-3848">
        <dgm:presLayoutVars>
          <dgm:bulletEnabled val="1"/>
        </dgm:presLayoutVars>
      </dgm:prSet>
      <dgm:spPr/>
    </dgm:pt>
    <dgm:pt modelId="{5CC9EBD5-E70D-4550-B43B-48BF6632BB99}" type="pres">
      <dgm:prSet presAssocID="{52FB6D32-5F24-469C-A2CC-95E409EBDFA9}" presName="spacing" presStyleCnt="0"/>
      <dgm:spPr/>
    </dgm:pt>
    <dgm:pt modelId="{6715552E-F06A-4030-A273-B2385F555BC4}" type="pres">
      <dgm:prSet presAssocID="{A2B5AAB5-0395-4687-A72B-21FB1457AD6D}" presName="composite" presStyleCnt="0"/>
      <dgm:spPr/>
    </dgm:pt>
    <dgm:pt modelId="{8259F65A-E404-4303-A420-8F91C13F3A53}" type="pres">
      <dgm:prSet presAssocID="{A2B5AAB5-0395-4687-A72B-21FB1457AD6D}" presName="imgShp" presStyleLbl="fgImgPlace1" presStyleIdx="3" presStyleCnt="5" custLinFactNeighborX="64137" custLinFactNeighborY="256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3AB58050-7B49-4BD2-8240-935C86BE78F6}" type="pres">
      <dgm:prSet presAssocID="{A2B5AAB5-0395-4687-A72B-21FB1457AD6D}" presName="txShp" presStyleLbl="node1" presStyleIdx="3" presStyleCnt="5" custLinFactNeighborX="14984" custLinFactNeighborY="-3848">
        <dgm:presLayoutVars>
          <dgm:bulletEnabled val="1"/>
        </dgm:presLayoutVars>
      </dgm:prSet>
      <dgm:spPr/>
    </dgm:pt>
    <dgm:pt modelId="{AC7F689F-91D6-403F-ADCA-B8ED17B7AD83}" type="pres">
      <dgm:prSet presAssocID="{23CEFEBC-9704-4035-9879-2246C33D59C6}" presName="spacing" presStyleCnt="0"/>
      <dgm:spPr/>
    </dgm:pt>
    <dgm:pt modelId="{75595FC4-C5C6-42F8-B5AC-7A95FB41C1DF}" type="pres">
      <dgm:prSet presAssocID="{7B88BE0A-F65D-4C49-BB7B-3DA551ED237C}" presName="composite" presStyleCnt="0"/>
      <dgm:spPr/>
    </dgm:pt>
    <dgm:pt modelId="{B8030171-CFCC-41EC-9E53-9EC409DC2E76}" type="pres">
      <dgm:prSet presAssocID="{7B88BE0A-F65D-4C49-BB7B-3DA551ED237C}" presName="imgShp" presStyleLbl="fgImgPlace1" presStyleIdx="4" presStyleCnt="5" custLinFactNeighborX="92358" custLinFactNeighborY="-2566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5281" t="12922" r="-296053" b="-135386"/>
          </a:stretch>
        </a:blipFill>
      </dgm:spPr>
    </dgm:pt>
    <dgm:pt modelId="{9ED34C4F-374B-453D-803B-67B01FD4C412}" type="pres">
      <dgm:prSet presAssocID="{7B88BE0A-F65D-4C49-BB7B-3DA551ED237C}" presName="txShp" presStyleLbl="node1" presStyleIdx="4" presStyleCnt="5" custLinFactNeighborX="20067" custLinFactNeighborY="-3848">
        <dgm:presLayoutVars>
          <dgm:bulletEnabled val="1"/>
        </dgm:presLayoutVars>
      </dgm:prSet>
      <dgm:spPr/>
    </dgm:pt>
  </dgm:ptLst>
  <dgm:cxnLst>
    <dgm:cxn modelId="{04007411-2FD7-4F71-9956-5E67226EE1D0}" type="presOf" srcId="{7B88BE0A-F65D-4C49-BB7B-3DA551ED237C}" destId="{9ED34C4F-374B-453D-803B-67B01FD4C412}" srcOrd="0" destOrd="0" presId="urn:microsoft.com/office/officeart/2005/8/layout/vList3"/>
    <dgm:cxn modelId="{3CC6CC3F-8BEA-4AAF-BCF7-A30412B58012}" srcId="{58430537-49C8-4B79-9376-F5ADDD9B6B0D}" destId="{7D3C44C3-B301-4650-9BCE-E3BB534DC1A0}" srcOrd="2" destOrd="0" parTransId="{AD439329-7567-408E-98BF-2529FF4644F3}" sibTransId="{52FB6D32-5F24-469C-A2CC-95E409EBDFA9}"/>
    <dgm:cxn modelId="{0D2F8A41-B677-47B4-9EBE-A182C15D4C7E}" srcId="{58430537-49C8-4B79-9376-F5ADDD9B6B0D}" destId="{A2B5AAB5-0395-4687-A72B-21FB1457AD6D}" srcOrd="3" destOrd="0" parTransId="{31E9D467-BF6E-4D12-B050-C6F237915800}" sibTransId="{23CEFEBC-9704-4035-9879-2246C33D59C6}"/>
    <dgm:cxn modelId="{42DDF641-0381-4E53-A0A3-ED2999082AF3}" type="presOf" srcId="{58430537-49C8-4B79-9376-F5ADDD9B6B0D}" destId="{5978BFCE-5077-4AD4-AE77-6F3A9D224DFF}" srcOrd="0" destOrd="0" presId="urn:microsoft.com/office/officeart/2005/8/layout/vList3"/>
    <dgm:cxn modelId="{83C06E7A-F3E5-4998-8010-B2EE8D268CED}" srcId="{58430537-49C8-4B79-9376-F5ADDD9B6B0D}" destId="{D4166706-9181-421B-8364-AE4581FB6AF6}" srcOrd="1" destOrd="0" parTransId="{74958C61-D6F1-4CB8-82E4-5B3B5F5CD47D}" sibTransId="{5B83CAF5-14BE-40C1-9E44-B63B652899C0}"/>
    <dgm:cxn modelId="{1A507C7B-2770-4D22-A609-D1FCD35898A0}" type="presOf" srcId="{E9BF2E57-BFD9-498B-A7A2-2C7033B4E01A}" destId="{FF8863E7-F73F-4217-B8CC-A85C32B8FBA9}" srcOrd="0" destOrd="0" presId="urn:microsoft.com/office/officeart/2005/8/layout/vList3"/>
    <dgm:cxn modelId="{EDD59496-7B42-4EA5-824B-9D191E4B9AED}" srcId="{58430537-49C8-4B79-9376-F5ADDD9B6B0D}" destId="{7B88BE0A-F65D-4C49-BB7B-3DA551ED237C}" srcOrd="4" destOrd="0" parTransId="{6AB1C1F8-E1E2-44B0-A9B4-30B4D2DBCF16}" sibTransId="{AA3EBE18-4B0B-431D-BD70-34DBBC0D6ED5}"/>
    <dgm:cxn modelId="{8F7BA39E-1A56-4806-A39B-5876A083DBC2}" type="presOf" srcId="{7D3C44C3-B301-4650-9BCE-E3BB534DC1A0}" destId="{1C8AAF61-5602-4070-AEDB-B6E13D59BCCA}" srcOrd="0" destOrd="0" presId="urn:microsoft.com/office/officeart/2005/8/layout/vList3"/>
    <dgm:cxn modelId="{EE4A5DCB-53E2-4C09-BF72-C2FA5DD7D8BF}" type="presOf" srcId="{D4166706-9181-421B-8364-AE4581FB6AF6}" destId="{0007A34E-395F-4B6B-B92B-900DCE8F0678}" srcOrd="0" destOrd="0" presId="urn:microsoft.com/office/officeart/2005/8/layout/vList3"/>
    <dgm:cxn modelId="{EC36D8D7-70BE-4AC7-AEDB-C6C9C7134431}" type="presOf" srcId="{A2B5AAB5-0395-4687-A72B-21FB1457AD6D}" destId="{3AB58050-7B49-4BD2-8240-935C86BE78F6}" srcOrd="0" destOrd="0" presId="urn:microsoft.com/office/officeart/2005/8/layout/vList3"/>
    <dgm:cxn modelId="{A02BD9E3-8D07-4A6B-BD42-7B0610A084FF}" srcId="{58430537-49C8-4B79-9376-F5ADDD9B6B0D}" destId="{E9BF2E57-BFD9-498B-A7A2-2C7033B4E01A}" srcOrd="0" destOrd="0" parTransId="{03692B25-6C67-4AC2-A442-60D3A68A5915}" sibTransId="{90BFFB6C-861D-4D25-92C7-0975396B4E49}"/>
    <dgm:cxn modelId="{840CF70C-89FA-40E4-A367-2BDD2FAC69B6}" type="presParOf" srcId="{5978BFCE-5077-4AD4-AE77-6F3A9D224DFF}" destId="{B6F66921-38A1-4EF6-BB57-D577675E7F38}" srcOrd="0" destOrd="0" presId="urn:microsoft.com/office/officeart/2005/8/layout/vList3"/>
    <dgm:cxn modelId="{96D2568F-60C8-4C32-8FC1-9404E280FEC6}" type="presParOf" srcId="{B6F66921-38A1-4EF6-BB57-D577675E7F38}" destId="{107D4EA4-DC4B-4DEC-B452-424D4CA5DC88}" srcOrd="0" destOrd="0" presId="urn:microsoft.com/office/officeart/2005/8/layout/vList3"/>
    <dgm:cxn modelId="{11C3D722-C7F8-49E5-A5FA-6B6564C6689E}" type="presParOf" srcId="{B6F66921-38A1-4EF6-BB57-D577675E7F38}" destId="{FF8863E7-F73F-4217-B8CC-A85C32B8FBA9}" srcOrd="1" destOrd="0" presId="urn:microsoft.com/office/officeart/2005/8/layout/vList3"/>
    <dgm:cxn modelId="{0EA29AEB-4E46-4816-8901-B5DC581BFA4B}" type="presParOf" srcId="{5978BFCE-5077-4AD4-AE77-6F3A9D224DFF}" destId="{154D7EA7-E98F-4C58-9C91-D61294CA70F9}" srcOrd="1" destOrd="0" presId="urn:microsoft.com/office/officeart/2005/8/layout/vList3"/>
    <dgm:cxn modelId="{83934A31-FBE8-4593-847F-060EF7DF44F7}" type="presParOf" srcId="{5978BFCE-5077-4AD4-AE77-6F3A9D224DFF}" destId="{996FA3C0-DE9F-4DF7-9F5C-31BF141C20A9}" srcOrd="2" destOrd="0" presId="urn:microsoft.com/office/officeart/2005/8/layout/vList3"/>
    <dgm:cxn modelId="{47AD11C2-AE78-45C4-9612-0B99C647D9B6}" type="presParOf" srcId="{996FA3C0-DE9F-4DF7-9F5C-31BF141C20A9}" destId="{215E43BB-6080-4C6A-B333-F9A67CEE7A8B}" srcOrd="0" destOrd="0" presId="urn:microsoft.com/office/officeart/2005/8/layout/vList3"/>
    <dgm:cxn modelId="{9BDFB757-5B56-41BD-AC14-ACADB403F936}" type="presParOf" srcId="{996FA3C0-DE9F-4DF7-9F5C-31BF141C20A9}" destId="{0007A34E-395F-4B6B-B92B-900DCE8F0678}" srcOrd="1" destOrd="0" presId="urn:microsoft.com/office/officeart/2005/8/layout/vList3"/>
    <dgm:cxn modelId="{B7EB8E31-F0B3-4973-9E4A-3E8F123F3A97}" type="presParOf" srcId="{5978BFCE-5077-4AD4-AE77-6F3A9D224DFF}" destId="{B6E943FD-9C54-4DBD-9C9B-A7FAAA02D0FA}" srcOrd="3" destOrd="0" presId="urn:microsoft.com/office/officeart/2005/8/layout/vList3"/>
    <dgm:cxn modelId="{BC879256-F66F-48B3-BA70-0E831AEE154A}" type="presParOf" srcId="{5978BFCE-5077-4AD4-AE77-6F3A9D224DFF}" destId="{8D3174F9-42A5-48BE-9156-FD7EBC955BDE}" srcOrd="4" destOrd="0" presId="urn:microsoft.com/office/officeart/2005/8/layout/vList3"/>
    <dgm:cxn modelId="{8DB24B9D-601B-440A-A084-5B2EC6180B95}" type="presParOf" srcId="{8D3174F9-42A5-48BE-9156-FD7EBC955BDE}" destId="{0D0AE18C-7373-4EF9-B4C4-C4D3286408ED}" srcOrd="0" destOrd="0" presId="urn:microsoft.com/office/officeart/2005/8/layout/vList3"/>
    <dgm:cxn modelId="{6288895C-067A-4E89-BDB5-D75B66806145}" type="presParOf" srcId="{8D3174F9-42A5-48BE-9156-FD7EBC955BDE}" destId="{1C8AAF61-5602-4070-AEDB-B6E13D59BCCA}" srcOrd="1" destOrd="0" presId="urn:microsoft.com/office/officeart/2005/8/layout/vList3"/>
    <dgm:cxn modelId="{E5A35637-59B4-4227-8A28-FBCD1BEA610A}" type="presParOf" srcId="{5978BFCE-5077-4AD4-AE77-6F3A9D224DFF}" destId="{5CC9EBD5-E70D-4550-B43B-48BF6632BB99}" srcOrd="5" destOrd="0" presId="urn:microsoft.com/office/officeart/2005/8/layout/vList3"/>
    <dgm:cxn modelId="{7CE7B5C9-A4BA-4F45-B6E3-722915C9DE82}" type="presParOf" srcId="{5978BFCE-5077-4AD4-AE77-6F3A9D224DFF}" destId="{6715552E-F06A-4030-A273-B2385F555BC4}" srcOrd="6" destOrd="0" presId="urn:microsoft.com/office/officeart/2005/8/layout/vList3"/>
    <dgm:cxn modelId="{8647E6EB-25C2-40B7-9E02-11334F04CD7E}" type="presParOf" srcId="{6715552E-F06A-4030-A273-B2385F555BC4}" destId="{8259F65A-E404-4303-A420-8F91C13F3A53}" srcOrd="0" destOrd="0" presId="urn:microsoft.com/office/officeart/2005/8/layout/vList3"/>
    <dgm:cxn modelId="{76C9D313-386A-46F7-A211-E450EC085AD2}" type="presParOf" srcId="{6715552E-F06A-4030-A273-B2385F555BC4}" destId="{3AB58050-7B49-4BD2-8240-935C86BE78F6}" srcOrd="1" destOrd="0" presId="urn:microsoft.com/office/officeart/2005/8/layout/vList3"/>
    <dgm:cxn modelId="{EFECCC3A-0577-4B98-BFE3-A2FEED1CDAA5}" type="presParOf" srcId="{5978BFCE-5077-4AD4-AE77-6F3A9D224DFF}" destId="{AC7F689F-91D6-403F-ADCA-B8ED17B7AD83}" srcOrd="7" destOrd="0" presId="urn:microsoft.com/office/officeart/2005/8/layout/vList3"/>
    <dgm:cxn modelId="{8785C39B-525A-4D77-9639-1EE1ADE95038}" type="presParOf" srcId="{5978BFCE-5077-4AD4-AE77-6F3A9D224DFF}" destId="{75595FC4-C5C6-42F8-B5AC-7A95FB41C1DF}" srcOrd="8" destOrd="0" presId="urn:microsoft.com/office/officeart/2005/8/layout/vList3"/>
    <dgm:cxn modelId="{E5ED91F2-3B04-421A-BD0A-5A01F98C518C}" type="presParOf" srcId="{75595FC4-C5C6-42F8-B5AC-7A95FB41C1DF}" destId="{B8030171-CFCC-41EC-9E53-9EC409DC2E76}" srcOrd="0" destOrd="0" presId="urn:microsoft.com/office/officeart/2005/8/layout/vList3"/>
    <dgm:cxn modelId="{53B156CC-2193-44AA-89F4-EFB73B9EB1D1}" type="presParOf" srcId="{75595FC4-C5C6-42F8-B5AC-7A95FB41C1DF}" destId="{9ED34C4F-374B-453D-803B-67B01FD4C41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1B9C4-FC4D-4666-8B23-C1F802F92E0A}">
      <dsp:nvSpPr>
        <dsp:cNvPr id="0" name=""/>
        <dsp:cNvSpPr/>
      </dsp:nvSpPr>
      <dsp:spPr>
        <a:xfrm rot="10800000">
          <a:off x="1463937" y="1384"/>
          <a:ext cx="5117403" cy="6998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rPr>
            <a:t>Uso de los fondos</a:t>
          </a:r>
          <a:r>
            <a:rPr lang="es-ES" sz="2000" kern="1200" dirty="0">
              <a:solidFill>
                <a:schemeClr val="accent5">
                  <a:lumMod val="75000"/>
                </a:schemeClr>
              </a:solidFill>
            </a:rPr>
            <a:t>  </a:t>
          </a:r>
        </a:p>
      </dsp:txBody>
      <dsp:txXfrm rot="10800000">
        <a:off x="1638904" y="1384"/>
        <a:ext cx="4942436" cy="699870"/>
      </dsp:txXfrm>
    </dsp:sp>
    <dsp:sp modelId="{5A609E7E-5611-46CF-A7A2-56B83226E54E}">
      <dsp:nvSpPr>
        <dsp:cNvPr id="0" name=""/>
        <dsp:cNvSpPr/>
      </dsp:nvSpPr>
      <dsp:spPr>
        <a:xfrm>
          <a:off x="1114002" y="1384"/>
          <a:ext cx="699870" cy="69987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68" t="1991" r="-73451" b="-11726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6BEA1-07BC-4BD2-AC00-C95680A88B69}">
      <dsp:nvSpPr>
        <dsp:cNvPr id="0" name=""/>
        <dsp:cNvSpPr/>
      </dsp:nvSpPr>
      <dsp:spPr>
        <a:xfrm rot="10800000">
          <a:off x="1463937" y="910171"/>
          <a:ext cx="5117403" cy="6998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Evaluación y Selección </a:t>
          </a:r>
        </a:p>
      </dsp:txBody>
      <dsp:txXfrm rot="10800000">
        <a:off x="1638904" y="910171"/>
        <a:ext cx="4942436" cy="699870"/>
      </dsp:txXfrm>
    </dsp:sp>
    <dsp:sp modelId="{CAFF6CD8-8D62-4CCB-B74D-1ED62473AD06}">
      <dsp:nvSpPr>
        <dsp:cNvPr id="0" name=""/>
        <dsp:cNvSpPr/>
      </dsp:nvSpPr>
      <dsp:spPr>
        <a:xfrm>
          <a:off x="1114002" y="910171"/>
          <a:ext cx="699870" cy="69987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278" t="12278" r="12278" b="12278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53567-9EE2-4F4E-86B5-77D9257BDC58}">
      <dsp:nvSpPr>
        <dsp:cNvPr id="0" name=""/>
        <dsp:cNvSpPr/>
      </dsp:nvSpPr>
      <dsp:spPr>
        <a:xfrm rot="10800000">
          <a:off x="1463937" y="1818958"/>
          <a:ext cx="5117403" cy="6998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Gestión de Fondos </a:t>
          </a:r>
          <a:endParaRPr lang="es-ES" sz="2000" kern="1200" dirty="0">
            <a:solidFill>
              <a:schemeClr val="accent5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 rot="10800000">
        <a:off x="1638904" y="1818958"/>
        <a:ext cx="4942436" cy="699870"/>
      </dsp:txXfrm>
    </dsp:sp>
    <dsp:sp modelId="{2A800D88-8E6D-4F0C-B973-8224A65EC7C8}">
      <dsp:nvSpPr>
        <dsp:cNvPr id="0" name=""/>
        <dsp:cNvSpPr/>
      </dsp:nvSpPr>
      <dsp:spPr>
        <a:xfrm>
          <a:off x="1114002" y="1818958"/>
          <a:ext cx="699870" cy="6998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EAACE-FFA2-46E3-B66F-6C943932B70D}">
      <dsp:nvSpPr>
        <dsp:cNvPr id="0" name=""/>
        <dsp:cNvSpPr/>
      </dsp:nvSpPr>
      <dsp:spPr>
        <a:xfrm rot="10800000">
          <a:off x="1463937" y="2727745"/>
          <a:ext cx="5117403" cy="69987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6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rPr>
            <a:t>Reportes</a:t>
          </a:r>
          <a:endParaRPr lang="es-ES" sz="2000" kern="1200" dirty="0">
            <a:solidFill>
              <a:schemeClr val="accent5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 rot="10800000">
        <a:off x="1638904" y="2727745"/>
        <a:ext cx="4942436" cy="699870"/>
      </dsp:txXfrm>
    </dsp:sp>
    <dsp:sp modelId="{10D5AC59-86AC-4ABB-A6B4-381FBB924EF3}">
      <dsp:nvSpPr>
        <dsp:cNvPr id="0" name=""/>
        <dsp:cNvSpPr/>
      </dsp:nvSpPr>
      <dsp:spPr>
        <a:xfrm>
          <a:off x="1114002" y="2727745"/>
          <a:ext cx="699870" cy="699870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137" t="12278" r="19137" b="12278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863E7-F73F-4217-B8CC-A85C32B8FBA9}">
      <dsp:nvSpPr>
        <dsp:cNvPr id="0" name=""/>
        <dsp:cNvSpPr/>
      </dsp:nvSpPr>
      <dsp:spPr>
        <a:xfrm rot="10800000">
          <a:off x="1208150" y="2045"/>
          <a:ext cx="3973829" cy="8288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51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latin typeface="+mn-lt"/>
            </a:rPr>
            <a:t>Bono Sostenible: </a:t>
          </a:r>
          <a:r>
            <a:rPr lang="es-CO" sz="1400" kern="1200" dirty="0">
              <a:latin typeface="+mn-lt"/>
            </a:rPr>
            <a:t>bono ordinario cuyos recursos son destinados al refinanciamiento de proyectos verdes y sociales dentro de la cartera actual de FINDETER </a:t>
          </a:r>
        </a:p>
      </dsp:txBody>
      <dsp:txXfrm rot="10800000">
        <a:off x="1415373" y="2045"/>
        <a:ext cx="3766606" cy="828892"/>
      </dsp:txXfrm>
    </dsp:sp>
    <dsp:sp modelId="{107D4EA4-DC4B-4DEC-B452-424D4CA5DC88}">
      <dsp:nvSpPr>
        <dsp:cNvPr id="0" name=""/>
        <dsp:cNvSpPr/>
      </dsp:nvSpPr>
      <dsp:spPr>
        <a:xfrm>
          <a:off x="754886" y="2045"/>
          <a:ext cx="828892" cy="82889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564" t="9835" r="-98308" b="-14887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7A34E-395F-4B6B-B92B-900DCE8F0678}">
      <dsp:nvSpPr>
        <dsp:cNvPr id="0" name=""/>
        <dsp:cNvSpPr/>
      </dsp:nvSpPr>
      <dsp:spPr>
        <a:xfrm rot="10800000">
          <a:off x="1404894" y="1067734"/>
          <a:ext cx="3973829" cy="8288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519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1" kern="1200" dirty="0">
              <a:latin typeface="+mn-lt"/>
            </a:rPr>
            <a:t>Monto: </a:t>
          </a:r>
          <a:r>
            <a:rPr lang="es-CO" sz="1600" kern="1200" dirty="0">
              <a:latin typeface="+mn-lt"/>
            </a:rPr>
            <a:t>Hasta </a:t>
          </a:r>
          <a:r>
            <a:rPr lang="es-CO" sz="1600" b="1" kern="1200" dirty="0">
              <a:latin typeface="+mn-lt"/>
            </a:rPr>
            <a:t>COP 400.000 millones (Aprox. USD 133 millones)   </a:t>
          </a:r>
        </a:p>
      </dsp:txBody>
      <dsp:txXfrm rot="10800000">
        <a:off x="1612117" y="1067734"/>
        <a:ext cx="3766606" cy="828892"/>
      </dsp:txXfrm>
    </dsp:sp>
    <dsp:sp modelId="{215E43BB-6080-4C6A-B333-F9A67CEE7A8B}">
      <dsp:nvSpPr>
        <dsp:cNvPr id="0" name=""/>
        <dsp:cNvSpPr/>
      </dsp:nvSpPr>
      <dsp:spPr>
        <a:xfrm>
          <a:off x="1016991" y="1078368"/>
          <a:ext cx="828892" cy="828892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-21065" t="564" r="-21065" b="564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AAF61-5602-4070-AEDB-B6E13D59BCCA}">
      <dsp:nvSpPr>
        <dsp:cNvPr id="0" name=""/>
        <dsp:cNvSpPr/>
      </dsp:nvSpPr>
      <dsp:spPr>
        <a:xfrm rot="10800000">
          <a:off x="1721370" y="2122796"/>
          <a:ext cx="3973829" cy="8288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51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latin typeface="+mn-lt"/>
            </a:rPr>
            <a:t>Mercado:</a:t>
          </a:r>
          <a:r>
            <a:rPr lang="es-MX" sz="1400" kern="1200" dirty="0">
              <a:latin typeface="+mn-lt"/>
            </a:rPr>
            <a:t> Local</a:t>
          </a:r>
          <a:endParaRPr lang="es-CO" sz="1400" kern="1200" dirty="0">
            <a:latin typeface="+mn-lt"/>
          </a:endParaRPr>
        </a:p>
      </dsp:txBody>
      <dsp:txXfrm rot="10800000">
        <a:off x="1928593" y="2122796"/>
        <a:ext cx="3766606" cy="828892"/>
      </dsp:txXfrm>
    </dsp:sp>
    <dsp:sp modelId="{0D0AE18C-7373-4EF9-B4C4-C4D3286408ED}">
      <dsp:nvSpPr>
        <dsp:cNvPr id="0" name=""/>
        <dsp:cNvSpPr/>
      </dsp:nvSpPr>
      <dsp:spPr>
        <a:xfrm>
          <a:off x="1112678" y="2133431"/>
          <a:ext cx="828892" cy="828892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154" t="3653" r="-24154" b="3653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58050-7B49-4BD2-8240-935C86BE78F6}">
      <dsp:nvSpPr>
        <dsp:cNvPr id="0" name=""/>
        <dsp:cNvSpPr/>
      </dsp:nvSpPr>
      <dsp:spPr>
        <a:xfrm rot="10800000">
          <a:off x="1803588" y="3199119"/>
          <a:ext cx="3973829" cy="8288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519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Sectores Financiables: </a:t>
          </a:r>
          <a:r>
            <a:rPr lang="es-MX" sz="13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Infraestructura urbana, agua potable y saneamiento, educación, medio ambiente, desarrollo energético salud, transporte y deporte y recreación</a:t>
          </a:r>
          <a:endParaRPr lang="es-CO" sz="13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010811" y="3199119"/>
        <a:ext cx="3766606" cy="828892"/>
      </dsp:txXfrm>
    </dsp:sp>
    <dsp:sp modelId="{8259F65A-E404-4303-A420-8F91C13F3A53}">
      <dsp:nvSpPr>
        <dsp:cNvPr id="0" name=""/>
        <dsp:cNvSpPr/>
      </dsp:nvSpPr>
      <dsp:spPr>
        <a:xfrm>
          <a:off x="1325330" y="3252284"/>
          <a:ext cx="828892" cy="82889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34C4F-374B-453D-803B-67B01FD4C412}">
      <dsp:nvSpPr>
        <dsp:cNvPr id="0" name=""/>
        <dsp:cNvSpPr/>
      </dsp:nvSpPr>
      <dsp:spPr>
        <a:xfrm rot="10800000">
          <a:off x="2001854" y="4275443"/>
          <a:ext cx="3973829" cy="82889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519" tIns="53340" rIns="99568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b="1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Inversionistas: </a:t>
          </a:r>
          <a:r>
            <a:rPr lang="es-CO" sz="1400" b="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+mn-lt"/>
              <a:ea typeface="+mn-ea"/>
              <a:cs typeface="+mn-cs"/>
            </a:rPr>
            <a:t>Público en general, incluyendo fondos de pensiones y cesantías</a:t>
          </a:r>
          <a:endParaRPr lang="es-CO" sz="1400" b="1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+mn-lt"/>
            <a:ea typeface="+mn-ea"/>
            <a:cs typeface="+mn-cs"/>
          </a:endParaRPr>
        </a:p>
      </dsp:txBody>
      <dsp:txXfrm rot="10800000">
        <a:off x="2209077" y="4275443"/>
        <a:ext cx="3766606" cy="828892"/>
      </dsp:txXfrm>
    </dsp:sp>
    <dsp:sp modelId="{B8030171-CFCC-41EC-9E53-9EC409DC2E76}">
      <dsp:nvSpPr>
        <dsp:cNvPr id="0" name=""/>
        <dsp:cNvSpPr/>
      </dsp:nvSpPr>
      <dsp:spPr>
        <a:xfrm>
          <a:off x="1559252" y="4286069"/>
          <a:ext cx="828892" cy="828892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5281" t="12922" r="-296053" b="-135386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DCD55D-5109-44F1-9F87-61A8E83267CD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2D7AF5-A53C-4C93-B0A6-732EEFC608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905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pPr algn="l" defTabSz="931774">
              <a:buClr>
                <a:srgbClr val="000000"/>
              </a:buClr>
              <a:defRPr/>
            </a:pPr>
            <a:fld id="{3DA952FC-B9FD-47F2-9020-84D80A440877}" type="slidenum">
              <a:rPr lang="es-CO" sz="1400" kern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algn="l" defTabSz="931774">
                <a:buClr>
                  <a:srgbClr val="000000"/>
                </a:buClr>
                <a:defRPr/>
              </a:pPr>
              <a:t>1</a:t>
            </a:fld>
            <a:endParaRPr lang="es-CO" sz="1400" kern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11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3080-6C51-A047-AAFF-7850F417480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64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pPr defTabSz="931774">
              <a:defRPr/>
            </a:pPr>
            <a:fld id="{00395F6D-9948-8040-945C-1105B6DAA9D9}" type="slidenum">
              <a:rPr lang="es-CO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defTabSz="931774">
                <a:defRPr/>
              </a:pPr>
              <a:t>5</a:t>
            </a:fld>
            <a:endParaRPr lang="es-CO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81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  <a:p>
            <a:endParaRPr lang="es-CO" dirty="0"/>
          </a:p>
          <a:p>
            <a:r>
              <a:rPr lang="es-CO" baseline="0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DA952FC-B9FD-47F2-9020-84D80A440877}" type="slidenum">
              <a:rPr lang="es-CO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8</a:t>
            </a:fld>
            <a:endParaRPr lang="es-C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0642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7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2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4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72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475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342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29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06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4947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5218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51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66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5230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1897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1011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5041" y="104465"/>
            <a:ext cx="10515600" cy="513707"/>
          </a:xfrm>
        </p:spPr>
        <p:txBody>
          <a:bodyPr>
            <a:noAutofit/>
          </a:bodyPr>
          <a:lstStyle>
            <a:lvl1pPr>
              <a:defRPr sz="4400">
                <a:solidFill>
                  <a:srgbClr val="002060"/>
                </a:solidFill>
                <a:latin typeface="BigNoodleTitling" panose="02000708030402040100" pitchFamily="2" charset="0"/>
              </a:defRPr>
            </a:lvl1pPr>
          </a:lstStyle>
          <a:p>
            <a:r>
              <a:rPr lang="es-ES" dirty="0"/>
              <a:t>clic para modificar</a:t>
            </a: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5061-7D04-43DE-A19B-ACA7A3C31C6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4D970-9C1E-4D0F-8680-66B7728DF78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603" y="104465"/>
            <a:ext cx="1511740" cy="556477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" y="120749"/>
            <a:ext cx="345040" cy="794477"/>
          </a:xfrm>
          <a:prstGeom prst="rect">
            <a:avLst/>
          </a:prstGeom>
          <a:solidFill>
            <a:srgbClr val="8BE1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algn="ctr"/>
            <a:endParaRPr lang="es-CO" sz="2400">
              <a:solidFill>
                <a:srgbClr val="002060"/>
              </a:solidFill>
              <a:latin typeface="BigNoodleTitling"/>
              <a:cs typeface="BigNoodleTitling"/>
            </a:endParaRPr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13" hasCustomPrompt="1"/>
          </p:nvPr>
        </p:nvSpPr>
        <p:spPr>
          <a:xfrm>
            <a:off x="345041" y="660942"/>
            <a:ext cx="5111090" cy="345925"/>
          </a:xfrm>
        </p:spPr>
        <p:txBody>
          <a:bodyPr/>
          <a:lstStyle>
            <a:lvl1pPr marL="0" indent="0">
              <a:buNone/>
              <a:defRPr lang="es-ES" sz="2000" kern="1200" dirty="0" smtClean="0">
                <a:solidFill>
                  <a:srgbClr val="00B0F0"/>
                </a:solidFill>
                <a:latin typeface="BigNoodleTitling" panose="02000708030402040100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s-ES" dirty="0"/>
              <a:t>clic para modificar</a:t>
            </a:r>
          </a:p>
        </p:txBody>
      </p:sp>
    </p:spTree>
    <p:extLst>
      <p:ext uri="{BB962C8B-B14F-4D97-AF65-F5344CB8AC3E}">
        <p14:creationId xmlns:p14="http://schemas.microsoft.com/office/powerpoint/2010/main" val="1150095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2CFCC8-850B-4073-9CD0-0D55FB763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B89BA-F1CC-4C3A-B368-B6203876F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7B17F-D0DD-463A-9E57-7012CE7B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3DCE6-9D4C-4521-8C7E-577C2BC9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6786E7-7DD7-4C7E-9C44-A3C3665E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0385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F2EABC-1BD1-4CC6-8F52-7CAF5BFE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5C176C-A147-4BB7-8F06-E4F722A12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01AF80-9987-42B8-B750-0A652221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6DEBC3-0A57-4EBB-B11E-946A6837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8CE1E2-B53D-4E22-AE3D-F7B5C369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1663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4A9C0-C4D5-4A4B-A814-44B7AD56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7D23B2-6B4C-434B-ADAD-37F766481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995B0D-51FC-4617-9F5C-F6A74859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4424F8-EBEB-407C-9786-B84E8A31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4E97C-0FC1-4006-969F-9D1F07E0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5390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53E3A-B30A-4C5F-BBFB-36D6F8DC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238FEB-08C5-4F80-A40F-27EE5217F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9B44B-E59B-47BA-8B6C-34004AAA9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A1C31B-9F3C-45A0-B60B-E228A6BA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F6374F-6C38-40E6-B967-03AB89064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2C01CB-EC9C-4553-AC8E-C3FCE178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885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1EBD1-304A-4F08-9C1D-7937D9758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FC73AA-9838-498E-8F2D-8BA6F9DD0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87D64D-D31B-48B4-BFD2-F31C11CFD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73F4A7-10E1-4554-85D7-6B2C8D3BF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C52E59-DF7B-47B6-BEF3-B275939D0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542B9A-3AF6-4950-A119-D2379B32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C401C7E-F326-476A-B2CB-1E63FE8F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B95462-96F4-4BAC-9EB4-16E992F9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672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A2C16-282A-40F0-BBE8-6A51027F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AFD95B-FEC9-4D81-9B4B-65AC2F21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5A2D25-FA37-429D-8211-A4B9DFC24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3D3542-55E3-4219-A2E1-B28133BF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457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0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8E3206-1835-4CB5-A825-5B7AB673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09E54F-7EE9-4A92-A81C-177D427C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497661-0CFC-42CB-8CF4-C3E2EDD7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4468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9291E-396A-4DA5-9345-C0DAFB00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FDB86-1808-493E-A054-36180290B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BBA44B-E5B0-4254-AB89-21E1B061E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FDC384-1C8C-4137-912E-E1868DCD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EA9BCD-05BD-463B-BA2F-A11D79E7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637D5F-2C2C-4159-A751-08AE780E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6124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B9C44-AC5B-4879-8FEB-902D97E8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FC3712-2DA2-481B-8F32-57008C1B0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DE9F1C-660A-40AE-A7EB-74ECBB5CA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E45122-FCB2-44E3-BE07-2C6A6829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74FF63-3B0C-4111-B3EE-E8DCAA58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DCD99E-DBD0-468B-8CFD-F82919D2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8518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05EC0-5BD4-40BB-920B-338726D8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5C3FA7-BF2B-46A2-8736-56DC0DF5E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DDFD9-F660-4700-A250-406A50DB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D8857D-9E21-4659-873A-59A76199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8849EF-007D-45FE-8DBB-C0E18F91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0593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9D4DF7-4148-4D54-B024-F43E84C82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F52F8E-4521-4967-A567-F3455DE4C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3208A6-43A9-4D8D-99A2-6BF40380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01402F-6CE3-473D-A58D-D9AD3225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AFE35F-740F-450A-970A-0A620A147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026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8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8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8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668-6587-4448-9710-DB26D0E72E5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28/05/2018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A1B6-249D-4384-A92F-1CFF5A4B9127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5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2A8D668-6587-4448-9710-DB26D0E72E52}" type="datetimeFigureOut">
              <a:rPr lang="es-CO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28/05/2018</a:t>
            </a:fld>
            <a:endParaRPr lang="es-CO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O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263A1B6-249D-4384-A92F-1CFF5A4B9127}" type="slidenum">
              <a:rPr lang="es-CO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O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E164-35A8-431A-A4C4-A8131B2A816C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6D0AC-8A44-4050-8124-3097E56040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67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BD70A0-7C9D-4335-BE38-C18A7553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88D4B3-57E1-42C3-AB40-074A63A63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A4ABE-FB41-40B3-889D-132436CA5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C1E51-F124-4999-AD15-86DDAB9E8592}" type="datetimeFigureOut">
              <a:rPr lang="es-CO" smtClean="0"/>
              <a:t>28/05/2018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E8E8F-7FFE-49DD-B4CA-EC91239E7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1B655F-1DE4-4029-9A68-69F6DAC7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62A2-4F74-4A00-B394-2142523E39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18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3.png"/><Relationship Id="rId26" Type="http://schemas.openxmlformats.org/officeDocument/2006/relationships/image" Target="../media/image32.png"/><Relationship Id="rId3" Type="http://schemas.openxmlformats.org/officeDocument/2006/relationships/image" Target="../media/image10.gif"/><Relationship Id="rId21" Type="http://schemas.openxmlformats.org/officeDocument/2006/relationships/image" Target="../media/image27.jpeg"/><Relationship Id="rId34" Type="http://schemas.openxmlformats.org/officeDocument/2006/relationships/image" Target="../media/image4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5" Type="http://schemas.openxmlformats.org/officeDocument/2006/relationships/image" Target="../media/image31.jpeg"/><Relationship Id="rId33" Type="http://schemas.openxmlformats.org/officeDocument/2006/relationships/image" Target="../media/image39.png"/><Relationship Id="rId38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6.jpe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0.jpe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5" Type="http://schemas.openxmlformats.org/officeDocument/2006/relationships/image" Target="../media/image12.jpeg"/><Relationship Id="rId15" Type="http://schemas.openxmlformats.org/officeDocument/2006/relationships/image" Target="../media/image22.gif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1.pn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hyperlink" Target="http://www.google.com.co/url?sa=i&amp;rct=j&amp;q=&amp;esrc=s&amp;source=images&amp;cd=&amp;cad=rja&amp;uact=8&amp;ved=0ahUKEwiIiLGx5qrZAhUS3FMKHUBIBQUQjRwIBw&amp;url=http://www.alide.org.pe/&amp;psig=AOvVaw2gLMCYt6RAwQVyXPgZrSM7&amp;ust=151888302353269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0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62.png"/><Relationship Id="rId10" Type="http://schemas.openxmlformats.org/officeDocument/2006/relationships/image" Target="../media/image5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8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" b="16473"/>
          <a:stretch/>
        </p:blipFill>
        <p:spPr>
          <a:xfrm flipH="1">
            <a:off x="0" y="0"/>
            <a:ext cx="12256851" cy="6858003"/>
          </a:xfrm>
          <a:prstGeom prst="rect">
            <a:avLst/>
          </a:prstGeom>
        </p:spPr>
      </p:pic>
      <p:sp>
        <p:nvSpPr>
          <p:cNvPr id="12" name="Triángulo rectángulo 11"/>
          <p:cNvSpPr/>
          <p:nvPr/>
        </p:nvSpPr>
        <p:spPr>
          <a:xfrm>
            <a:off x="1" y="0"/>
            <a:ext cx="7700280" cy="6858003"/>
          </a:xfrm>
          <a:custGeom>
            <a:avLst/>
            <a:gdLst>
              <a:gd name="connsiteX0" fmla="*/ 0 w 6542117"/>
              <a:gd name="connsiteY0" fmla="*/ 6107776 h 6107776"/>
              <a:gd name="connsiteX1" fmla="*/ 0 w 6542117"/>
              <a:gd name="connsiteY1" fmla="*/ 0 h 6107776"/>
              <a:gd name="connsiteX2" fmla="*/ 6542117 w 6542117"/>
              <a:gd name="connsiteY2" fmla="*/ 6107776 h 6107776"/>
              <a:gd name="connsiteX3" fmla="*/ 0 w 6542117"/>
              <a:gd name="connsiteY3" fmla="*/ 6107776 h 6107776"/>
              <a:gd name="connsiteX0" fmla="*/ 0 w 6542117"/>
              <a:gd name="connsiteY0" fmla="*/ 6107776 h 6107776"/>
              <a:gd name="connsiteX1" fmla="*/ 8313 w 6542117"/>
              <a:gd name="connsiteY1" fmla="*/ 1221970 h 6107776"/>
              <a:gd name="connsiteX2" fmla="*/ 0 w 6542117"/>
              <a:gd name="connsiteY2" fmla="*/ 0 h 6107776"/>
              <a:gd name="connsiteX3" fmla="*/ 6542117 w 6542117"/>
              <a:gd name="connsiteY3" fmla="*/ 6107776 h 6107776"/>
              <a:gd name="connsiteX4" fmla="*/ 0 w 6542117"/>
              <a:gd name="connsiteY4" fmla="*/ 6107776 h 6107776"/>
              <a:gd name="connsiteX0" fmla="*/ 0 w 6542117"/>
              <a:gd name="connsiteY0" fmla="*/ 4885806 h 4885806"/>
              <a:gd name="connsiteX1" fmla="*/ 8313 w 6542117"/>
              <a:gd name="connsiteY1" fmla="*/ 0 h 4885806"/>
              <a:gd name="connsiteX2" fmla="*/ 1413164 w 6542117"/>
              <a:gd name="connsiteY2" fmla="*/ 99753 h 4885806"/>
              <a:gd name="connsiteX3" fmla="*/ 6542117 w 6542117"/>
              <a:gd name="connsiteY3" fmla="*/ 4885806 h 4885806"/>
              <a:gd name="connsiteX4" fmla="*/ 0 w 6542117"/>
              <a:gd name="connsiteY4" fmla="*/ 4885806 h 4885806"/>
              <a:gd name="connsiteX0" fmla="*/ 0 w 6542117"/>
              <a:gd name="connsiteY0" fmla="*/ 4885806 h 4885806"/>
              <a:gd name="connsiteX1" fmla="*/ 8313 w 6542117"/>
              <a:gd name="connsiteY1" fmla="*/ 0 h 4885806"/>
              <a:gd name="connsiteX2" fmla="*/ 1363288 w 6542117"/>
              <a:gd name="connsiteY2" fmla="*/ 16626 h 4885806"/>
              <a:gd name="connsiteX3" fmla="*/ 6542117 w 6542117"/>
              <a:gd name="connsiteY3" fmla="*/ 4885806 h 4885806"/>
              <a:gd name="connsiteX4" fmla="*/ 0 w 6542117"/>
              <a:gd name="connsiteY4" fmla="*/ 4885806 h 488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2117" h="4885806">
                <a:moveTo>
                  <a:pt x="0" y="4885806"/>
                </a:moveTo>
                <a:cubicBezTo>
                  <a:pt x="0" y="2866506"/>
                  <a:pt x="8313" y="2019300"/>
                  <a:pt x="8313" y="0"/>
                </a:cubicBezTo>
                <a:lnTo>
                  <a:pt x="1363288" y="16626"/>
                </a:lnTo>
                <a:lnTo>
                  <a:pt x="6542117" y="4885806"/>
                </a:lnTo>
                <a:lnTo>
                  <a:pt x="0" y="4885806"/>
                </a:lnTo>
                <a:close/>
              </a:path>
            </a:pathLst>
          </a:custGeom>
          <a:solidFill>
            <a:srgbClr val="046937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O" sz="1867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8" b="32826"/>
          <a:stretch/>
        </p:blipFill>
        <p:spPr>
          <a:xfrm>
            <a:off x="175789" y="4062473"/>
            <a:ext cx="3565907" cy="122442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7"/>
          <a:stretch/>
        </p:blipFill>
        <p:spPr>
          <a:xfrm>
            <a:off x="3741697" y="3801687"/>
            <a:ext cx="1425785" cy="181083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28" r="30407" b="12614"/>
          <a:stretch/>
        </p:blipFill>
        <p:spPr>
          <a:xfrm>
            <a:off x="175790" y="5252816"/>
            <a:ext cx="3413444" cy="387409"/>
          </a:xfrm>
          <a:prstGeom prst="rect">
            <a:avLst/>
          </a:prstGeom>
        </p:spPr>
      </p:pic>
      <p:pic>
        <p:nvPicPr>
          <p:cNvPr id="18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t="67428" r="27143" b="18095"/>
          <a:stretch/>
        </p:blipFill>
        <p:spPr>
          <a:xfrm>
            <a:off x="175790" y="5784385"/>
            <a:ext cx="3839781" cy="685032"/>
          </a:xfrm>
          <a:prstGeom prst="rect">
            <a:avLst/>
          </a:prstGeom>
          <a:ln>
            <a:noFill/>
          </a:ln>
        </p:spPr>
      </p:pic>
      <p:sp>
        <p:nvSpPr>
          <p:cNvPr id="19" name="CuadroTexto 1"/>
          <p:cNvSpPr txBox="1"/>
          <p:nvPr/>
        </p:nvSpPr>
        <p:spPr>
          <a:xfrm>
            <a:off x="223710" y="5952495"/>
            <a:ext cx="374394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728"/>
            <a:r>
              <a:rPr lang="es-ES" sz="1467" dirty="0">
                <a:solidFill>
                  <a:srgbClr val="FFFFFF"/>
                </a:solidFill>
                <a:latin typeface="Frutiger LT Std 45 Light" pitchFamily="34" charset="0"/>
                <a:cs typeface="Roboto Condensed"/>
                <a:sym typeface="Arial"/>
              </a:rPr>
              <a:t>JUNTOS </a:t>
            </a:r>
            <a:r>
              <a:rPr lang="es-ES" sz="1467" b="1" dirty="0">
                <a:solidFill>
                  <a:srgbClr val="FFFFFF"/>
                </a:solidFill>
                <a:latin typeface="Frutiger LT Std 45 Light" pitchFamily="34" charset="0"/>
                <a:cs typeface="Roboto Condensed"/>
                <a:sym typeface="Arial"/>
              </a:rPr>
              <a:t>LO HACEMOS </a:t>
            </a:r>
            <a:r>
              <a:rPr lang="es-ES" sz="1467" dirty="0">
                <a:solidFill>
                  <a:srgbClr val="FFFFFF"/>
                </a:solidFill>
                <a:latin typeface="Frutiger LT Std 45 Light" pitchFamily="34" charset="0"/>
                <a:cs typeface="Roboto Condensed"/>
                <a:sym typeface="Arial"/>
              </a:rPr>
              <a:t>POSIBLE</a:t>
            </a:r>
          </a:p>
        </p:txBody>
      </p:sp>
    </p:spTree>
    <p:extLst>
      <p:ext uri="{BB962C8B-B14F-4D97-AF65-F5344CB8AC3E}">
        <p14:creationId xmlns:p14="http://schemas.microsoft.com/office/powerpoint/2010/main" val="17096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32" y="-12973"/>
            <a:ext cx="12191999" cy="68580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10608" y="5932471"/>
            <a:ext cx="1997072" cy="7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733" dirty="0" err="1">
                <a:solidFill>
                  <a:srgbClr val="123777"/>
                </a:solidFill>
                <a:latin typeface="BigNoodleTitling"/>
                <a:cs typeface="BigNoodleTitling"/>
              </a:rPr>
              <a:t>Valores</a:t>
            </a:r>
            <a:endParaRPr lang="en-US" sz="3733" dirty="0">
              <a:solidFill>
                <a:srgbClr val="123777"/>
              </a:solidFill>
              <a:latin typeface="BigNoodleTitling"/>
              <a:cs typeface="BigNoodleTitling"/>
            </a:endParaRPr>
          </a:p>
          <a:p>
            <a:pPr>
              <a:lnSpc>
                <a:spcPct val="70000"/>
              </a:lnSpc>
            </a:pPr>
            <a:r>
              <a:rPr lang="en-US" sz="2133" dirty="0" err="1">
                <a:solidFill>
                  <a:srgbClr val="123777"/>
                </a:solidFill>
                <a:latin typeface="BigNoodleTitling"/>
                <a:cs typeface="BigNoodleTitling"/>
              </a:rPr>
              <a:t>Corporativos</a:t>
            </a:r>
            <a:endParaRPr lang="en-US" sz="2133" dirty="0">
              <a:solidFill>
                <a:srgbClr val="123777"/>
              </a:solidFill>
              <a:latin typeface="BigNoodleTitling"/>
              <a:cs typeface="BigNoodleTitling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78" y="5659945"/>
            <a:ext cx="8301621" cy="11172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21601" y="492443"/>
            <a:ext cx="1562100" cy="42056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133">
                <a:solidFill>
                  <a:schemeClr val="bg1"/>
                </a:solidFill>
              </a:rPr>
              <a:t>MISSION</a:t>
            </a:r>
          </a:p>
        </p:txBody>
      </p:sp>
      <p:sp>
        <p:nvSpPr>
          <p:cNvPr id="7" name="6 Triángulo isósceles"/>
          <p:cNvSpPr/>
          <p:nvPr/>
        </p:nvSpPr>
        <p:spPr>
          <a:xfrm>
            <a:off x="4470400" y="2692399"/>
            <a:ext cx="4622800" cy="2933700"/>
          </a:xfrm>
          <a:prstGeom prst="triangle">
            <a:avLst>
              <a:gd name="adj" fmla="val 69231"/>
            </a:avLst>
          </a:prstGeom>
          <a:solidFill>
            <a:srgbClr val="12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7 Rectángulo"/>
          <p:cNvSpPr/>
          <p:nvPr/>
        </p:nvSpPr>
        <p:spPr>
          <a:xfrm>
            <a:off x="7416801" y="0"/>
            <a:ext cx="4775199" cy="5626099"/>
          </a:xfrm>
          <a:prstGeom prst="rect">
            <a:avLst/>
          </a:prstGeom>
          <a:solidFill>
            <a:srgbClr val="123777"/>
          </a:solidFill>
          <a:ln>
            <a:solidFill>
              <a:srgbClr val="1237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6" name="5 Triángulo isósceles"/>
          <p:cNvSpPr/>
          <p:nvPr/>
        </p:nvSpPr>
        <p:spPr>
          <a:xfrm rot="10800000">
            <a:off x="5054599" y="-3"/>
            <a:ext cx="4813300" cy="3187701"/>
          </a:xfrm>
          <a:prstGeom prst="triangle">
            <a:avLst>
              <a:gd name="adj" fmla="val 48142"/>
            </a:avLst>
          </a:prstGeom>
          <a:solidFill>
            <a:srgbClr val="12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17 CuadroTexto"/>
          <p:cNvSpPr txBox="1"/>
          <p:nvPr/>
        </p:nvSpPr>
        <p:spPr>
          <a:xfrm>
            <a:off x="7581899" y="241301"/>
            <a:ext cx="4610099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utiger LT Std 45 Light" pitchFamily="34" charset="0"/>
              </a:rPr>
              <a:t>MISIÓN</a:t>
            </a:r>
          </a:p>
          <a:p>
            <a:r>
              <a:rPr lang="es-CO" sz="1867" dirty="0">
                <a:solidFill>
                  <a:schemeClr val="bg1"/>
                </a:solidFill>
                <a:latin typeface="Frutiger LT Std 45 Light" pitchFamily="34" charset="0"/>
              </a:rPr>
              <a:t>Somos el socio estratégico en las regiones, que genera bienestar para la gente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7581901" y="1942386"/>
            <a:ext cx="4457699" cy="144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  <a:latin typeface="Frutiger LT Std 45 Light" pitchFamily="34" charset="0"/>
              </a:rPr>
              <a:t>VISIÓN</a:t>
            </a:r>
          </a:p>
          <a:p>
            <a:pPr algn="just"/>
            <a:r>
              <a:rPr lang="es-CO" sz="1867" dirty="0">
                <a:solidFill>
                  <a:schemeClr val="bg1"/>
                </a:solidFill>
                <a:latin typeface="Frutiger LT Std 45 Light" pitchFamily="34" charset="0"/>
              </a:rPr>
              <a:t>Ser la banca del desarrollo líder que transforma las regiones en territorios sostenibles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581901" y="3861514"/>
            <a:ext cx="4610099" cy="115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Frutiger LT Std 45 Light" pitchFamily="34" charset="0"/>
              </a:rPr>
              <a:t>PROMESA DE VALOR</a:t>
            </a:r>
          </a:p>
          <a:p>
            <a:r>
              <a:rPr lang="es-CO" sz="1867" dirty="0">
                <a:solidFill>
                  <a:schemeClr val="bg1"/>
                </a:solidFill>
                <a:latin typeface="Frutiger LT Std 45 Light" pitchFamily="34" charset="0"/>
              </a:rPr>
              <a:t>Soluciones integrales y sostenibles para el desarrollo de sus proyectos</a:t>
            </a:r>
          </a:p>
        </p:txBody>
      </p:sp>
      <p:cxnSp>
        <p:nvCxnSpPr>
          <p:cNvPr id="22" name="21 Conector recto"/>
          <p:cNvCxnSpPr/>
          <p:nvPr/>
        </p:nvCxnSpPr>
        <p:spPr>
          <a:xfrm flipV="1">
            <a:off x="7708901" y="736601"/>
            <a:ext cx="4279900" cy="12700"/>
          </a:xfrm>
          <a:prstGeom prst="line">
            <a:avLst/>
          </a:prstGeom>
          <a:ln>
            <a:solidFill>
              <a:srgbClr val="E4F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 flipV="1">
            <a:off x="7727949" y="4356101"/>
            <a:ext cx="4279900" cy="12700"/>
          </a:xfrm>
          <a:prstGeom prst="line">
            <a:avLst/>
          </a:prstGeom>
          <a:ln>
            <a:solidFill>
              <a:srgbClr val="E4F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7727949" y="2425701"/>
            <a:ext cx="4279900" cy="12700"/>
          </a:xfrm>
          <a:prstGeom prst="line">
            <a:avLst/>
          </a:prstGeom>
          <a:ln>
            <a:solidFill>
              <a:srgbClr val="E4F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17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2965" y="1016001"/>
            <a:ext cx="2952376" cy="234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/>
          </a:p>
        </p:txBody>
      </p:sp>
      <p:sp>
        <p:nvSpPr>
          <p:cNvPr id="16" name="Rectángulo 15"/>
          <p:cNvSpPr/>
          <p:nvPr/>
        </p:nvSpPr>
        <p:spPr>
          <a:xfrm>
            <a:off x="315497" y="915704"/>
            <a:ext cx="659433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361" indent="-61361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O" sz="1800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BigNoodleTitling" panose="02000708030402040100" pitchFamily="2" charset="0"/>
              <a:sym typeface="Gill Sans" charset="0"/>
            </a:endParaRPr>
          </a:p>
          <a:p>
            <a:pPr marL="78893" indent="-78893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s-CO" sz="1600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Frutiger LT Std 45 Light"/>
              <a:sym typeface="Gill Sans" charset="0"/>
            </a:endParaRPr>
          </a:p>
          <a:p>
            <a:pPr marL="78893" indent="-78893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CO" sz="20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  </a:t>
            </a: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Somos uno de los Bancos de Desarrollo en Colombia, enfocado en el </a:t>
            </a:r>
            <a:r>
              <a:rPr lang="es-CO" sz="1800" b="1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Desarrollo Sostenible de las Regiones</a:t>
            </a: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.</a:t>
            </a:r>
          </a:p>
          <a:p>
            <a:pPr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O" sz="2400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Frutiger LT Std 45 Light"/>
              <a:sym typeface="Gill Sans" charset="0"/>
            </a:endParaRPr>
          </a:p>
          <a:p>
            <a:pPr marL="78893" indent="-78893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 Entidad financiera del Estado de Colombia organizada como un establecimiento de crédito, con </a:t>
            </a:r>
            <a:r>
              <a:rPr lang="es-CO" sz="1800" b="1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régimen de derecho privado</a:t>
            </a: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.</a:t>
            </a:r>
          </a:p>
          <a:p>
            <a:pPr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O" sz="2800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Frutiger LT Std 45 Light"/>
              <a:sym typeface="Gill Sans" charset="0"/>
            </a:endParaRPr>
          </a:p>
          <a:p>
            <a:pPr marL="78893" indent="-78893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 Nuestros Accionistas son: </a:t>
            </a:r>
            <a:r>
              <a:rPr lang="es-CO" sz="1800" b="1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Ministerio de Hacienda </a:t>
            </a: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y Crédito Público (92,55%) y los </a:t>
            </a:r>
            <a:r>
              <a:rPr lang="es-CO" sz="1800" b="1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Departamentos</a:t>
            </a: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 (7,45%)</a:t>
            </a:r>
          </a:p>
          <a:p>
            <a:pPr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O" sz="2400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Frutiger LT Std 45 Light"/>
              <a:sym typeface="Gill Sans" charset="0"/>
            </a:endParaRPr>
          </a:p>
          <a:p>
            <a:pPr marL="78893" indent="-78893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 Calificación Internacional de </a:t>
            </a:r>
            <a:r>
              <a:rPr lang="es-CO" sz="1800" b="1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largo plazo </a:t>
            </a:r>
            <a:r>
              <a:rPr lang="en-US" b="1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BBB (Fitch Ratings) &amp; BBB- (Standard &amp; Poor’s) </a:t>
            </a:r>
            <a:r>
              <a:rPr lang="es-CO" sz="1800" dirty="0">
                <a:solidFill>
                  <a:srgbClr val="444F64"/>
                </a:solidFill>
                <a:highlight>
                  <a:srgbClr val="FFFF00"/>
                </a:highlight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 </a:t>
            </a:r>
          </a:p>
          <a:p>
            <a:pPr marL="78893" indent="-78893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es-CO" sz="2400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Frutiger LT Std 45 Light"/>
              <a:sym typeface="Gill Sans" charset="0"/>
            </a:endParaRPr>
          </a:p>
          <a:p>
            <a:pPr marL="78893" indent="-78893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 Calificación Local de </a:t>
            </a:r>
            <a:r>
              <a:rPr lang="es-CO" sz="1800" b="1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largo plazo AAA </a:t>
            </a: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(Fitch)</a:t>
            </a:r>
          </a:p>
          <a:p>
            <a:pPr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s-CO" sz="2400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Frutiger LT Std 45 Light"/>
              <a:sym typeface="Gill Sans" charset="0"/>
            </a:endParaRPr>
          </a:p>
          <a:p>
            <a:pPr marL="179388" indent="-179388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Activos por USD 3,19 billones*</a:t>
            </a:r>
          </a:p>
          <a:p>
            <a:pPr marL="179388" indent="-179388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CO" sz="2400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Frutiger LT Std 45 Light"/>
              <a:sym typeface="Gill Sans" charset="0"/>
            </a:endParaRPr>
          </a:p>
          <a:p>
            <a:pPr marL="179388" indent="-179388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rgbClr val="444F64"/>
                </a:solidFill>
                <a:latin typeface="Frutiger LT Std 45 Light" pitchFamily="34" charset="0"/>
                <a:ea typeface="BigNoodleTitling" panose="02000708030402040100" pitchFamily="2" charset="0"/>
                <a:cs typeface="Frutiger LT Std 45 Light"/>
                <a:sym typeface="Gill Sans" charset="0"/>
              </a:rPr>
              <a:t>Aprox. 500 empleados </a:t>
            </a:r>
          </a:p>
          <a:p>
            <a:pPr marL="179388" indent="-179388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CO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Frutiger LT Std 45 Light"/>
              <a:sym typeface="Gill Sans" charset="0"/>
            </a:endParaRPr>
          </a:p>
          <a:p>
            <a:pPr marL="179388" indent="-179388" algn="just" defTabSz="315571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CO" sz="1800" dirty="0">
              <a:solidFill>
                <a:srgbClr val="444F64"/>
              </a:solidFill>
              <a:latin typeface="Frutiger LT Std 45 Light" pitchFamily="34" charset="0"/>
              <a:ea typeface="BigNoodleTitling" panose="02000708030402040100" pitchFamily="2" charset="0"/>
              <a:cs typeface="Frutiger LT Std 45 Light"/>
              <a:sym typeface="Gill San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5497" y="293263"/>
            <a:ext cx="2454518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70">
              <a:lnSpc>
                <a:spcPct val="80000"/>
              </a:lnSpc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BigNoodleTitling"/>
              </a:rPr>
              <a:t>FINDETER</a:t>
            </a:r>
          </a:p>
          <a:p>
            <a:pPr defTabSz="609570">
              <a:lnSpc>
                <a:spcPct val="80000"/>
              </a:lnSpc>
            </a:pPr>
            <a:r>
              <a:rPr lang="es-ES" sz="4400" b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cs typeface="BigNoodleTitling"/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0" y="233006"/>
            <a:ext cx="315497" cy="740229"/>
          </a:xfrm>
          <a:prstGeom prst="rect">
            <a:avLst/>
          </a:prstGeom>
          <a:solidFill>
            <a:srgbClr val="8BE1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02060"/>
              </a:solidFill>
            </a:endParaRP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35" r="-1571" b="-234"/>
          <a:stretch/>
        </p:blipFill>
        <p:spPr>
          <a:xfrm>
            <a:off x="7486650" y="0"/>
            <a:ext cx="4857750" cy="687705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57" y="84371"/>
            <a:ext cx="1788511" cy="65835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F586623-A03C-4A2D-8150-0044BAB5EB01}"/>
              </a:ext>
            </a:extLst>
          </p:cNvPr>
          <p:cNvSpPr txBox="1"/>
          <p:nvPr/>
        </p:nvSpPr>
        <p:spPr>
          <a:xfrm>
            <a:off x="315497" y="6550770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>
                <a:solidFill>
                  <a:srgbClr val="444F64"/>
                </a:solidFill>
                <a:latin typeface="Frutiger LT Std 45 Light" pitchFamily="34" charset="0"/>
              </a:rPr>
              <a:t>*31 de marzo de 2018</a:t>
            </a:r>
          </a:p>
        </p:txBody>
      </p:sp>
    </p:spTree>
    <p:extLst>
      <p:ext uri="{BB962C8B-B14F-4D97-AF65-F5344CB8AC3E}">
        <p14:creationId xmlns:p14="http://schemas.microsoft.com/office/powerpoint/2010/main" val="261336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a 6">
            <a:extLst>
              <a:ext uri="{FF2B5EF4-FFF2-40B4-BE49-F238E27FC236}">
                <a16:creationId xmlns:a16="http://schemas.microsoft.com/office/drawing/2014/main" id="{E5B31629-FEF7-478C-BF19-C91C464B6692}"/>
              </a:ext>
            </a:extLst>
          </p:cNvPr>
          <p:cNvSpPr/>
          <p:nvPr/>
        </p:nvSpPr>
        <p:spPr>
          <a:xfrm>
            <a:off x="7099023" y="1941975"/>
            <a:ext cx="2313543" cy="864387"/>
          </a:xfrm>
          <a:prstGeom prst="wave">
            <a:avLst>
              <a:gd name="adj1" fmla="val 12500"/>
              <a:gd name="adj2" fmla="val 986"/>
            </a:avLst>
          </a:prstGeom>
          <a:solidFill>
            <a:srgbClr val="005F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sp>
        <p:nvSpPr>
          <p:cNvPr id="29" name="Onda 28">
            <a:extLst>
              <a:ext uri="{FF2B5EF4-FFF2-40B4-BE49-F238E27FC236}">
                <a16:creationId xmlns:a16="http://schemas.microsoft.com/office/drawing/2014/main" id="{CD7EC706-EA88-4F2B-9C7E-F8DD728F74C0}"/>
              </a:ext>
            </a:extLst>
          </p:cNvPr>
          <p:cNvSpPr/>
          <p:nvPr/>
        </p:nvSpPr>
        <p:spPr>
          <a:xfrm>
            <a:off x="1850064" y="3156925"/>
            <a:ext cx="2635017" cy="1083455"/>
          </a:xfrm>
          <a:prstGeom prst="wave">
            <a:avLst/>
          </a:prstGeom>
          <a:solidFill>
            <a:srgbClr val="00A1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667" dirty="0">
                <a:latin typeface="BigNoodleTitling" panose="02000708030402040100" pitchFamily="2" charset="0"/>
              </a:rPr>
              <a:t>USD 2,9 </a:t>
            </a:r>
            <a:r>
              <a:rPr lang="es-CO" sz="2667" dirty="0" err="1">
                <a:latin typeface="BigNoodleTitling" panose="02000708030402040100" pitchFamily="2" charset="0"/>
              </a:rPr>
              <a:t>BILLones</a:t>
            </a:r>
            <a:endParaRPr lang="es-CO" sz="2667" dirty="0">
              <a:latin typeface="BigNoodleTitling" panose="02000708030402040100" pitchFamily="2" charset="0"/>
            </a:endParaRPr>
          </a:p>
        </p:txBody>
      </p:sp>
      <p:sp>
        <p:nvSpPr>
          <p:cNvPr id="27" name="Onda 26">
            <a:extLst>
              <a:ext uri="{FF2B5EF4-FFF2-40B4-BE49-F238E27FC236}">
                <a16:creationId xmlns:a16="http://schemas.microsoft.com/office/drawing/2014/main" id="{ADF960B0-14F7-4D09-9E18-D99F26C4BDB0}"/>
              </a:ext>
            </a:extLst>
          </p:cNvPr>
          <p:cNvSpPr/>
          <p:nvPr/>
        </p:nvSpPr>
        <p:spPr>
          <a:xfrm>
            <a:off x="7508348" y="4518248"/>
            <a:ext cx="2648048" cy="1061155"/>
          </a:xfrm>
          <a:prstGeom prst="wave">
            <a:avLst/>
          </a:prstGeom>
          <a:solidFill>
            <a:srgbClr val="80B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72490" y="177929"/>
            <a:ext cx="6003721" cy="81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5867" dirty="0">
                <a:solidFill>
                  <a:srgbClr val="3F70AD"/>
                </a:solidFill>
                <a:latin typeface="BigNoodleTitling"/>
                <a:cs typeface="BigNoodleTitling"/>
              </a:rPr>
              <a:t>Un Modelo que convierte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2490" y="1103505"/>
            <a:ext cx="4344028" cy="135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39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5867" dirty="0">
                <a:solidFill>
                  <a:srgbClr val="00B050"/>
                </a:solidFill>
                <a:latin typeface="BigNoodleTitling"/>
                <a:cs typeface="BigNoodleTitling"/>
              </a:rPr>
              <a:t>Sueños en</a:t>
            </a:r>
          </a:p>
          <a:p>
            <a:pPr defTabSz="609539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5867" dirty="0">
                <a:solidFill>
                  <a:srgbClr val="00B050"/>
                </a:solidFill>
                <a:latin typeface="BigNoodleTitling"/>
                <a:cs typeface="BigNoodleTitling"/>
              </a:rPr>
              <a:t>realidades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78" y="128023"/>
            <a:ext cx="1788511" cy="65835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F0393C9-56BB-4277-A907-7EF2720CB695}"/>
              </a:ext>
            </a:extLst>
          </p:cNvPr>
          <p:cNvGrpSpPr/>
          <p:nvPr/>
        </p:nvGrpSpPr>
        <p:grpSpPr>
          <a:xfrm>
            <a:off x="3554372" y="1459685"/>
            <a:ext cx="4853531" cy="4653069"/>
            <a:chOff x="3372069" y="525682"/>
            <a:chExt cx="3948392" cy="394835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069" y="525682"/>
              <a:ext cx="3948392" cy="3948350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>
              <a:off x="5336446" y="899167"/>
              <a:ext cx="886611" cy="391745"/>
            </a:xfrm>
            <a:prstGeom prst="rect">
              <a:avLst/>
            </a:prstGeom>
            <a:solidFill>
              <a:srgbClr val="005FAA"/>
            </a:solidFill>
          </p:spPr>
          <p:txBody>
            <a:bodyPr wrap="square" rtlCol="0">
              <a:spAutoFit/>
            </a:bodyPr>
            <a:lstStyle/>
            <a:p>
              <a:pPr defTabSz="609546"/>
              <a:r>
                <a:rPr lang="es-ES" sz="2400" dirty="0" err="1">
                  <a:solidFill>
                    <a:prstClr val="white"/>
                  </a:solidFill>
                  <a:latin typeface="BigNoodleTitling" panose="02000708030402040100" pitchFamily="2" charset="0"/>
                  <a:cs typeface="BigNoodleTitling"/>
                </a:rPr>
                <a:t>PLANear</a:t>
              </a:r>
              <a:endParaRPr lang="es-ES" sz="3200" dirty="0">
                <a:solidFill>
                  <a:prstClr val="white"/>
                </a:solidFill>
                <a:latin typeface="BigNoodleTitling" panose="02000708030402040100" pitchFamily="2" charset="0"/>
                <a:cs typeface="BigNoodleTitling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6011398" y="3356626"/>
              <a:ext cx="951412" cy="409102"/>
            </a:xfrm>
            <a:prstGeom prst="rect">
              <a:avLst/>
            </a:prstGeom>
            <a:solidFill>
              <a:srgbClr val="80B028"/>
            </a:solidFill>
          </p:spPr>
          <p:txBody>
            <a:bodyPr wrap="square" rtlCol="0">
              <a:spAutoFit/>
            </a:bodyPr>
            <a:lstStyle/>
            <a:p>
              <a:pPr defTabSz="609546"/>
              <a:r>
                <a:rPr lang="es-ES" sz="2533" dirty="0">
                  <a:solidFill>
                    <a:prstClr val="white"/>
                  </a:solidFill>
                  <a:latin typeface="BigNoodleTitling" panose="02000708030402040100" pitchFamily="2" charset="0"/>
                  <a:cs typeface="BigNoodleTitling"/>
                </a:rPr>
                <a:t>financiar</a:t>
              </a:r>
            </a:p>
          </p:txBody>
        </p:sp>
        <p:sp>
          <p:nvSpPr>
            <p:cNvPr id="5" name="Arco de bloque 4"/>
            <p:cNvSpPr/>
            <p:nvPr/>
          </p:nvSpPr>
          <p:spPr>
            <a:xfrm rot="8695672">
              <a:off x="5920981" y="3290579"/>
              <a:ext cx="265559" cy="85118"/>
            </a:xfrm>
            <a:prstGeom prst="blockArc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021216" y="3498660"/>
              <a:ext cx="789060" cy="378686"/>
            </a:xfrm>
            <a:prstGeom prst="rect">
              <a:avLst/>
            </a:prstGeom>
            <a:solidFill>
              <a:srgbClr val="00A19A"/>
            </a:solidFill>
          </p:spPr>
          <p:txBody>
            <a:bodyPr wrap="square" rtlCol="0">
              <a:spAutoFit/>
            </a:bodyPr>
            <a:lstStyle/>
            <a:p>
              <a:pPr defTabSz="609546"/>
              <a:r>
                <a:rPr lang="es-ES" sz="2300" dirty="0">
                  <a:solidFill>
                    <a:prstClr val="white"/>
                  </a:solidFill>
                  <a:latin typeface="BigNoodleTitling" panose="02000708030402040100" pitchFamily="2" charset="0"/>
                  <a:cs typeface="BigNoodleTitling"/>
                </a:rPr>
                <a:t>Ejecutar </a:t>
              </a:r>
            </a:p>
          </p:txBody>
        </p:sp>
        <p:sp>
          <p:nvSpPr>
            <p:cNvPr id="4" name="Rectángulo redondeado 3"/>
            <p:cNvSpPr/>
            <p:nvPr/>
          </p:nvSpPr>
          <p:spPr>
            <a:xfrm rot="19286626">
              <a:off x="6012688" y="3339482"/>
              <a:ext cx="82147" cy="342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1" name="Arco de bloque 20"/>
            <p:cNvSpPr/>
            <p:nvPr/>
          </p:nvSpPr>
          <p:spPr>
            <a:xfrm rot="20107998">
              <a:off x="5974941" y="3323359"/>
              <a:ext cx="181345" cy="35848"/>
            </a:xfrm>
            <a:prstGeom prst="blockArc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B76889-D2DC-4191-87D7-1CD1625B1ABA}"/>
              </a:ext>
            </a:extLst>
          </p:cNvPr>
          <p:cNvSpPr txBox="1"/>
          <p:nvPr/>
        </p:nvSpPr>
        <p:spPr>
          <a:xfrm>
            <a:off x="8012824" y="2174618"/>
            <a:ext cx="139974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667" dirty="0">
                <a:solidFill>
                  <a:schemeClr val="bg1"/>
                </a:solidFill>
                <a:latin typeface="BigNoodleTitling" panose="02000708030402040100" pitchFamily="2" charset="0"/>
              </a:rPr>
              <a:t>51 ciudades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DDDA230-6823-4C9D-B5ED-2118F3EC24CD}"/>
              </a:ext>
            </a:extLst>
          </p:cNvPr>
          <p:cNvSpPr txBox="1"/>
          <p:nvPr/>
        </p:nvSpPr>
        <p:spPr>
          <a:xfrm>
            <a:off x="8193975" y="4806213"/>
            <a:ext cx="20168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667" dirty="0">
                <a:solidFill>
                  <a:schemeClr val="bg1"/>
                </a:solidFill>
                <a:latin typeface="BigNoodleTitling" panose="02000708030402040100" pitchFamily="2" charset="0"/>
              </a:rPr>
              <a:t>USD 5,83 </a:t>
            </a:r>
            <a:r>
              <a:rPr lang="es-CO" sz="2667" dirty="0" err="1">
                <a:solidFill>
                  <a:schemeClr val="bg1"/>
                </a:solidFill>
                <a:latin typeface="BigNoodleTitling" panose="02000708030402040100" pitchFamily="2" charset="0"/>
              </a:rPr>
              <a:t>BILLones</a:t>
            </a:r>
            <a:endParaRPr lang="es-CO" sz="2667" dirty="0">
              <a:solidFill>
                <a:schemeClr val="bg1"/>
              </a:solidFill>
              <a:latin typeface="BigNoodleTitling" panose="020007080304020401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998" t="20752" r="7189" b="17555"/>
          <a:stretch/>
        </p:blipFill>
        <p:spPr>
          <a:xfrm>
            <a:off x="9439721" y="2623049"/>
            <a:ext cx="718560" cy="6260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768" y="3069539"/>
            <a:ext cx="5498237" cy="3450716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r="10398"/>
          <a:stretch/>
        </p:blipFill>
        <p:spPr>
          <a:xfrm>
            <a:off x="1828221" y="3249053"/>
            <a:ext cx="858944" cy="1010227"/>
          </a:xfrm>
          <a:prstGeom prst="rect">
            <a:avLst/>
          </a:prstGeom>
        </p:spPr>
      </p:pic>
      <p:pic>
        <p:nvPicPr>
          <p:cNvPr id="53" name="Picture 6" descr="Resultado de ima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6" y="4620516"/>
            <a:ext cx="994825" cy="4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Resultado de imagen para world bank gro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5" y="3281899"/>
            <a:ext cx="1220503" cy="6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mbajada de holand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20144" r="7238" b="23506"/>
          <a:stretch/>
        </p:blipFill>
        <p:spPr bwMode="auto">
          <a:xfrm>
            <a:off x="7032414" y="2682353"/>
            <a:ext cx="1349431" cy="43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9"/>
          <a:srcRect r="6635"/>
          <a:stretch/>
        </p:blipFill>
        <p:spPr>
          <a:xfrm>
            <a:off x="7032400" y="1788079"/>
            <a:ext cx="1154977" cy="412352"/>
          </a:xfrm>
          <a:prstGeom prst="rect">
            <a:avLst/>
          </a:prstGeom>
        </p:spPr>
      </p:pic>
      <p:pic>
        <p:nvPicPr>
          <p:cNvPr id="1032" name="Picture 8" descr="Resultado de imagen para bid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93" y="5248594"/>
            <a:ext cx="1395816" cy="7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167" y="2017977"/>
            <a:ext cx="703248" cy="79656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2"/>
          <a:srcRect r="52227"/>
          <a:stretch/>
        </p:blipFill>
        <p:spPr>
          <a:xfrm>
            <a:off x="2031265" y="4186271"/>
            <a:ext cx="555411" cy="583132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530" y="3968823"/>
            <a:ext cx="622353" cy="727076"/>
          </a:xfrm>
          <a:prstGeom prst="rect">
            <a:avLst/>
          </a:prstGeom>
        </p:spPr>
      </p:pic>
      <p:sp>
        <p:nvSpPr>
          <p:cNvPr id="12" name="AutoShape 13" descr="Resultado de imagen para koica korea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s-CO" sz="320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" name="AutoShape 15" descr="Resultado de imagen para koica korea"/>
          <p:cNvSpPr>
            <a:spLocks noChangeAspect="1" noChangeArrowheads="1"/>
          </p:cNvSpPr>
          <p:nvPr/>
        </p:nvSpPr>
        <p:spPr bwMode="auto">
          <a:xfrm flipV="1">
            <a:off x="410635" y="569384"/>
            <a:ext cx="2645492" cy="264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s-CO" sz="320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043" name="Picture 19" descr="Resultado de imagen para koica kore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13" y="5555238"/>
            <a:ext cx="1166775" cy="6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www.nipa.kr/eng/images/common/nipa-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360" y="5002025"/>
            <a:ext cx="837525" cy="51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23 Imagen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23957" r="16158" b="26538"/>
          <a:stretch/>
        </p:blipFill>
        <p:spPr>
          <a:xfrm>
            <a:off x="8601768" y="1789949"/>
            <a:ext cx="777301" cy="353319"/>
          </a:xfrm>
          <a:prstGeom prst="rect">
            <a:avLst/>
          </a:prstGeom>
        </p:spPr>
      </p:pic>
      <p:pic>
        <p:nvPicPr>
          <p:cNvPr id="1049" name="Picture 25" descr="Resultado de imagen para 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68" y="1197487"/>
            <a:ext cx="592793" cy="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804" y="55929"/>
            <a:ext cx="1805552" cy="664627"/>
          </a:xfrm>
          <a:prstGeom prst="rect">
            <a:avLst/>
          </a:prstGeom>
        </p:spPr>
      </p:pic>
      <p:pic>
        <p:nvPicPr>
          <p:cNvPr id="10" name="Picture 8" descr="/KRIHS 국토연구원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161" y="5245081"/>
            <a:ext cx="1053035" cy="3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co 17"/>
          <p:cNvSpPr/>
          <p:nvPr/>
        </p:nvSpPr>
        <p:spPr>
          <a:xfrm rot="8746178">
            <a:off x="2147097" y="3950571"/>
            <a:ext cx="2400000" cy="864000"/>
          </a:xfrm>
          <a:prstGeom prst="arc">
            <a:avLst>
              <a:gd name="adj1" fmla="val 15392803"/>
              <a:gd name="adj2" fmla="val 360634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4" name="Triángulo isósceles 33"/>
          <p:cNvSpPr/>
          <p:nvPr/>
        </p:nvSpPr>
        <p:spPr>
          <a:xfrm rot="20975809">
            <a:off x="2136831" y="4782039"/>
            <a:ext cx="343312" cy="17250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6" name="Arco 35"/>
          <p:cNvSpPr/>
          <p:nvPr/>
        </p:nvSpPr>
        <p:spPr>
          <a:xfrm>
            <a:off x="6056626" y="5004660"/>
            <a:ext cx="2580855" cy="1302176"/>
          </a:xfrm>
          <a:prstGeom prst="arc">
            <a:avLst>
              <a:gd name="adj1" fmla="val 16200000"/>
              <a:gd name="adj2" fmla="val 21126345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7" name="Arco 36"/>
          <p:cNvSpPr/>
          <p:nvPr/>
        </p:nvSpPr>
        <p:spPr>
          <a:xfrm rot="14270011">
            <a:off x="5301929" y="2210105"/>
            <a:ext cx="3334427" cy="3120849"/>
          </a:xfrm>
          <a:prstGeom prst="arc">
            <a:avLst>
              <a:gd name="adj1" fmla="val 17008693"/>
              <a:gd name="adj2" fmla="val 130336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35" name="Picture 11" descr="Resultado de imagen para bmz alemania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10796" r="21812" b="15137"/>
          <a:stretch/>
        </p:blipFill>
        <p:spPr bwMode="auto">
          <a:xfrm>
            <a:off x="6977476" y="1184671"/>
            <a:ext cx="1467553" cy="66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www.cofides.es/img/logo_cofides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45" y="2242208"/>
            <a:ext cx="1049003" cy="33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prosperity fund uk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257" y="1125764"/>
            <a:ext cx="876057" cy="59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riángulo isósceles 62"/>
          <p:cNvSpPr/>
          <p:nvPr/>
        </p:nvSpPr>
        <p:spPr>
          <a:xfrm rot="7163296">
            <a:off x="8481088" y="5397875"/>
            <a:ext cx="343312" cy="17250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26" name="Picture 2" descr="Resultado de imagen para seco swiss cooperation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03" y="2223656"/>
            <a:ext cx="1384108" cy="3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Resultado de imagen para turkish embassy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51" y="2669623"/>
            <a:ext cx="576544" cy="5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MINISTRY OF FOREIGN AFFAIRS JERUSALEM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63" b="7409"/>
          <a:stretch/>
        </p:blipFill>
        <p:spPr bwMode="auto">
          <a:xfrm>
            <a:off x="6278541" y="6198517"/>
            <a:ext cx="961968" cy="4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Arco 54"/>
          <p:cNvSpPr/>
          <p:nvPr/>
        </p:nvSpPr>
        <p:spPr>
          <a:xfrm>
            <a:off x="5327509" y="4989584"/>
            <a:ext cx="1251128" cy="1607013"/>
          </a:xfrm>
          <a:prstGeom prst="arc">
            <a:avLst>
              <a:gd name="adj1" fmla="val 16200000"/>
              <a:gd name="adj2" fmla="val 643305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71" name="Triángulo isósceles 70"/>
          <p:cNvSpPr/>
          <p:nvPr/>
        </p:nvSpPr>
        <p:spPr>
          <a:xfrm rot="10800000">
            <a:off x="6410680" y="5911179"/>
            <a:ext cx="343312" cy="17250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035243" y="6052840"/>
            <a:ext cx="907292" cy="7992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964507" y="1168827"/>
            <a:ext cx="803376" cy="329591"/>
          </a:xfrm>
          <a:prstGeom prst="rect">
            <a:avLst/>
          </a:prstGeom>
        </p:spPr>
      </p:pic>
      <p:pic>
        <p:nvPicPr>
          <p:cNvPr id="2050" name="Picture 2" descr="http://fgj.virtual.uniandes.edu.co/wp-content/uploads/2013/07/embajadajapon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51" y="5878209"/>
            <a:ext cx="1399348" cy="6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 1" descr="cid:image001.png@01D254A6.E98AFCB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574" y="1546736"/>
            <a:ext cx="1015199" cy="5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475549" y="35539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474177" y="4218173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472849" y="4786057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1732849" y="35539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5" name="Elipse 64"/>
          <p:cNvSpPr/>
          <p:nvPr/>
        </p:nvSpPr>
        <p:spPr>
          <a:xfrm>
            <a:off x="1732849" y="434146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6" name="Elipse 65"/>
          <p:cNvSpPr/>
          <p:nvPr/>
        </p:nvSpPr>
        <p:spPr>
          <a:xfrm>
            <a:off x="8921623" y="5214889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8910691" y="57802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8924045" y="6296233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10103564" y="5367233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10117481" y="5997433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033" name="Imagen 1" descr="Descripción: cid:image001.png@01CF8FB9.A8EF4AD0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9"/>
          <a:stretch/>
        </p:blipFill>
        <p:spPr bwMode="auto">
          <a:xfrm>
            <a:off x="9721123" y="1965643"/>
            <a:ext cx="1298852" cy="5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 descr="Resultado de imagen para giz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20814" b="-1"/>
          <a:stretch/>
        </p:blipFill>
        <p:spPr bwMode="auto">
          <a:xfrm>
            <a:off x="10313165" y="2667169"/>
            <a:ext cx="581719" cy="5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Elipse 79"/>
          <p:cNvSpPr/>
          <p:nvPr/>
        </p:nvSpPr>
        <p:spPr>
          <a:xfrm>
            <a:off x="6825549" y="13822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6859400" y="2314401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6860789" y="28465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1986799" y="5518237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6851533" y="1954993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0" name="Elipse 89"/>
          <p:cNvSpPr/>
          <p:nvPr/>
        </p:nvSpPr>
        <p:spPr>
          <a:xfrm>
            <a:off x="8451149" y="13314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8485000" y="2327101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2" name="Elipse 91"/>
          <p:cNvSpPr/>
          <p:nvPr/>
        </p:nvSpPr>
        <p:spPr>
          <a:xfrm>
            <a:off x="8486389" y="27957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3" name="Elipse 92"/>
          <p:cNvSpPr/>
          <p:nvPr/>
        </p:nvSpPr>
        <p:spPr>
          <a:xfrm>
            <a:off x="8477133" y="191580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4" name="Elipse 93"/>
          <p:cNvSpPr/>
          <p:nvPr/>
        </p:nvSpPr>
        <p:spPr>
          <a:xfrm>
            <a:off x="9581449" y="13314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6" name="Elipse 95"/>
          <p:cNvSpPr/>
          <p:nvPr/>
        </p:nvSpPr>
        <p:spPr>
          <a:xfrm>
            <a:off x="10176299" y="2831073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7" name="Elipse 96"/>
          <p:cNvSpPr/>
          <p:nvPr/>
        </p:nvSpPr>
        <p:spPr>
          <a:xfrm>
            <a:off x="9569333" y="206820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62" name="Triángulo isósceles 61"/>
          <p:cNvSpPr/>
          <p:nvPr/>
        </p:nvSpPr>
        <p:spPr>
          <a:xfrm rot="4968422">
            <a:off x="6487799" y="2025235"/>
            <a:ext cx="343312" cy="17250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8" name="Elipse 97"/>
          <p:cNvSpPr/>
          <p:nvPr/>
        </p:nvSpPr>
        <p:spPr>
          <a:xfrm>
            <a:off x="10749849" y="13314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10775249" y="17505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00" name="Elipse 99"/>
          <p:cNvSpPr/>
          <p:nvPr/>
        </p:nvSpPr>
        <p:spPr>
          <a:xfrm>
            <a:off x="11080996" y="2395077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9319233" y="2807873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410633" y="664864"/>
            <a:ext cx="6109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>
              <a:defRPr/>
            </a:pPr>
            <a:r>
              <a:rPr lang="es-CO" sz="2000" dirty="0">
                <a:solidFill>
                  <a:srgbClr val="E7E6E6">
                    <a:lumMod val="25000"/>
                  </a:srgbClr>
                </a:solidFill>
                <a:latin typeface="Frutiger LT Std 45 Light" panose="020B0402020204020204" pitchFamily="34" charset="0"/>
                <a:ea typeface="Franklin Gothic Book" charset="0"/>
                <a:cs typeface="Franklin Gothic Book" charset="0"/>
                <a:sym typeface="Arial"/>
              </a:rPr>
              <a:t>Los aliados de Findeter en el mundo</a:t>
            </a:r>
          </a:p>
        </p:txBody>
      </p:sp>
      <p:sp>
        <p:nvSpPr>
          <p:cNvPr id="77" name="Arco 76"/>
          <p:cNvSpPr/>
          <p:nvPr/>
        </p:nvSpPr>
        <p:spPr>
          <a:xfrm rot="15966163">
            <a:off x="3872444" y="5076029"/>
            <a:ext cx="717701" cy="1944551"/>
          </a:xfrm>
          <a:prstGeom prst="arc">
            <a:avLst>
              <a:gd name="adj1" fmla="val 16200000"/>
              <a:gd name="adj2" fmla="val 643305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78" name="Triángulo isósceles 77"/>
          <p:cNvSpPr/>
          <p:nvPr/>
        </p:nvSpPr>
        <p:spPr>
          <a:xfrm rot="10800000">
            <a:off x="3075059" y="6079643"/>
            <a:ext cx="343312" cy="17250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2333040" y="6419713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2"/>
          <a:srcRect l="27321" r="28930"/>
          <a:stretch/>
        </p:blipFill>
        <p:spPr>
          <a:xfrm>
            <a:off x="11128517" y="2822977"/>
            <a:ext cx="870704" cy="995129"/>
          </a:xfrm>
          <a:prstGeom prst="rect">
            <a:avLst/>
          </a:prstGeom>
        </p:spPr>
      </p:pic>
      <p:sp>
        <p:nvSpPr>
          <p:cNvPr id="86" name="Elipse 85"/>
          <p:cNvSpPr/>
          <p:nvPr/>
        </p:nvSpPr>
        <p:spPr>
          <a:xfrm>
            <a:off x="11143780" y="319966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7961" y="2872176"/>
            <a:ext cx="1262039" cy="438208"/>
          </a:xfrm>
          <a:prstGeom prst="rect">
            <a:avLst/>
          </a:prstGeom>
        </p:spPr>
      </p:pic>
      <p:sp>
        <p:nvSpPr>
          <p:cNvPr id="87" name="Elipse 86"/>
          <p:cNvSpPr/>
          <p:nvPr/>
        </p:nvSpPr>
        <p:spPr>
          <a:xfrm>
            <a:off x="469812" y="3022557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105293" y="6115613"/>
            <a:ext cx="921735" cy="690411"/>
          </a:xfrm>
          <a:prstGeom prst="rect">
            <a:avLst/>
          </a:prstGeom>
        </p:spPr>
      </p:pic>
      <p:sp>
        <p:nvSpPr>
          <p:cNvPr id="88" name="Rectángulo 87"/>
          <p:cNvSpPr/>
          <p:nvPr/>
        </p:nvSpPr>
        <p:spPr>
          <a:xfrm>
            <a:off x="-2980819" y="20870"/>
            <a:ext cx="1133596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dirty="0">
                <a:solidFill>
                  <a:srgbClr val="003060"/>
                </a:solidFill>
                <a:latin typeface="BigNoodleTitling"/>
                <a:cs typeface="BigNoodleTitling"/>
                <a:sym typeface="Arial"/>
              </a:rPr>
              <a:t>COOPERACIÓN INTERNACIONAL</a:t>
            </a:r>
          </a:p>
        </p:txBody>
      </p:sp>
      <p:pic>
        <p:nvPicPr>
          <p:cNvPr id="89" name="Picture 2" descr="Resultado de imagen para ALIDE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710" y="6250667"/>
            <a:ext cx="1239897" cy="4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ángulo 94">
            <a:extLst>
              <a:ext uri="{FF2B5EF4-FFF2-40B4-BE49-F238E27FC236}">
                <a16:creationId xmlns:a16="http://schemas.microsoft.com/office/drawing/2014/main" id="{98697DE4-2789-4986-96D2-2CFA51D736BE}"/>
              </a:ext>
            </a:extLst>
          </p:cNvPr>
          <p:cNvSpPr/>
          <p:nvPr/>
        </p:nvSpPr>
        <p:spPr>
          <a:xfrm>
            <a:off x="636149" y="1299431"/>
            <a:ext cx="23173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>
              <a:defRPr/>
            </a:pPr>
            <a:r>
              <a:rPr lang="es-CO" sz="3600" dirty="0">
                <a:solidFill>
                  <a:srgbClr val="00B050"/>
                </a:solidFill>
                <a:latin typeface="BigNoodleTitling" panose="02000708030402040100" pitchFamily="2" charset="0"/>
                <a:cs typeface="Arial"/>
                <a:sym typeface="Arial"/>
              </a:rPr>
              <a:t>USD 49 </a:t>
            </a:r>
            <a:r>
              <a:rPr lang="es-CO" sz="2800" dirty="0">
                <a:solidFill>
                  <a:srgbClr val="00B050"/>
                </a:solidFill>
                <a:latin typeface="BigNoodleTitling" panose="02000708030402040100" pitchFamily="2" charset="0"/>
                <a:cs typeface="Arial"/>
                <a:sym typeface="Arial"/>
              </a:rPr>
              <a:t>millones</a:t>
            </a:r>
          </a:p>
          <a:p>
            <a:pPr algn="ctr" defTabSz="914309">
              <a:defRPr/>
            </a:pPr>
            <a:r>
              <a:rPr lang="en-US" sz="2000" dirty="0" err="1">
                <a:solidFill>
                  <a:srgbClr val="00B050"/>
                </a:solidFill>
                <a:latin typeface="BigNoodleTitling" panose="02000708030402040100" pitchFamily="2" charset="0"/>
                <a:cs typeface="Arial"/>
                <a:sym typeface="Arial"/>
              </a:rPr>
              <a:t>En</a:t>
            </a:r>
            <a:r>
              <a:rPr lang="en-US" sz="2000" dirty="0">
                <a:solidFill>
                  <a:srgbClr val="00B050"/>
                </a:solidFill>
                <a:latin typeface="BigNoodleTitling" panose="02000708030402040100" pitchFamily="2" charset="0"/>
                <a:cs typeface="Arial"/>
                <a:sym typeface="Arial"/>
              </a:rPr>
              <a:t> EJECUCIÓN</a:t>
            </a:r>
          </a:p>
        </p:txBody>
      </p:sp>
      <p:sp>
        <p:nvSpPr>
          <p:cNvPr id="101" name="Rectángulo redondeado 92">
            <a:extLst>
              <a:ext uri="{FF2B5EF4-FFF2-40B4-BE49-F238E27FC236}">
                <a16:creationId xmlns:a16="http://schemas.microsoft.com/office/drawing/2014/main" id="{2C51806C-C07E-4136-A504-DCC8BA235268}"/>
              </a:ext>
            </a:extLst>
          </p:cNvPr>
          <p:cNvSpPr/>
          <p:nvPr/>
        </p:nvSpPr>
        <p:spPr>
          <a:xfrm>
            <a:off x="636145" y="1364358"/>
            <a:ext cx="2310195" cy="821391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20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4B43DEEF-854F-4281-A578-5634A31A2197}"/>
              </a:ext>
            </a:extLst>
          </p:cNvPr>
          <p:cNvSpPr/>
          <p:nvPr/>
        </p:nvSpPr>
        <p:spPr>
          <a:xfrm>
            <a:off x="3245925" y="1293439"/>
            <a:ext cx="23306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09">
              <a:defRPr/>
            </a:pPr>
            <a:r>
              <a:rPr lang="es-CO" sz="3600" dirty="0">
                <a:solidFill>
                  <a:srgbClr val="00B050"/>
                </a:solidFill>
                <a:latin typeface="BigNoodleTitling" panose="02000708030402040100" pitchFamily="2" charset="0"/>
                <a:cs typeface="Arial"/>
                <a:sym typeface="Arial"/>
              </a:rPr>
              <a:t>USD 11 </a:t>
            </a:r>
            <a:r>
              <a:rPr lang="es-CO" sz="2800" dirty="0">
                <a:solidFill>
                  <a:srgbClr val="00B050"/>
                </a:solidFill>
                <a:latin typeface="BigNoodleTitling" panose="02000708030402040100" pitchFamily="2" charset="0"/>
                <a:cs typeface="Arial"/>
                <a:sym typeface="Arial"/>
              </a:rPr>
              <a:t>millones </a:t>
            </a:r>
          </a:p>
          <a:p>
            <a:pPr algn="ctr" defTabSz="914309">
              <a:defRPr/>
            </a:pPr>
            <a:r>
              <a:rPr lang="en-US" sz="2000" dirty="0">
                <a:solidFill>
                  <a:srgbClr val="00B050"/>
                </a:solidFill>
                <a:latin typeface="BigNoodleTitling" panose="02000708030402040100" pitchFamily="2" charset="0"/>
                <a:cs typeface="Arial"/>
                <a:sym typeface="Arial"/>
              </a:rPr>
              <a:t>GESTIONADOS</a:t>
            </a:r>
          </a:p>
        </p:txBody>
      </p:sp>
      <p:sp>
        <p:nvSpPr>
          <p:cNvPr id="103" name="Rectángulo redondeado 164">
            <a:extLst>
              <a:ext uri="{FF2B5EF4-FFF2-40B4-BE49-F238E27FC236}">
                <a16:creationId xmlns:a16="http://schemas.microsoft.com/office/drawing/2014/main" id="{214C1C51-29E2-4E9D-A283-8679B014FC1F}"/>
              </a:ext>
            </a:extLst>
          </p:cNvPr>
          <p:cNvSpPr/>
          <p:nvPr/>
        </p:nvSpPr>
        <p:spPr>
          <a:xfrm>
            <a:off x="3247149" y="1353702"/>
            <a:ext cx="2310193" cy="83345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20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A51489A7-2FD0-437F-8B66-68316B2AC561}"/>
              </a:ext>
            </a:extLst>
          </p:cNvPr>
          <p:cNvSpPr/>
          <p:nvPr/>
        </p:nvSpPr>
        <p:spPr>
          <a:xfrm>
            <a:off x="4954600" y="6440653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1C8FE9BC-4930-4868-B82D-15F920A07211}"/>
              </a:ext>
            </a:extLst>
          </p:cNvPr>
          <p:cNvSpPr/>
          <p:nvPr/>
        </p:nvSpPr>
        <p:spPr>
          <a:xfrm>
            <a:off x="6117651" y="6424609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" name="Cruz 3">
            <a:extLst>
              <a:ext uri="{FF2B5EF4-FFF2-40B4-BE49-F238E27FC236}">
                <a16:creationId xmlns:a16="http://schemas.microsoft.com/office/drawing/2014/main" id="{46C99236-FC6D-4C98-B901-7DC9AFA903EB}"/>
              </a:ext>
            </a:extLst>
          </p:cNvPr>
          <p:cNvSpPr/>
          <p:nvPr/>
        </p:nvSpPr>
        <p:spPr>
          <a:xfrm>
            <a:off x="2981724" y="1621810"/>
            <a:ext cx="219320" cy="250797"/>
          </a:xfrm>
          <a:prstGeom prst="plu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s-CO">
              <a:solidFill>
                <a:prstClr val="white"/>
              </a:solidFill>
              <a:latin typeface="Calibri"/>
              <a:sym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044BDB-2B56-4963-9FCD-7C10E811354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641" y="4523754"/>
            <a:ext cx="921556" cy="648615"/>
          </a:xfrm>
          <a:prstGeom prst="rect">
            <a:avLst/>
          </a:prstGeom>
        </p:spPr>
      </p:pic>
      <p:sp>
        <p:nvSpPr>
          <p:cNvPr id="106" name="Elipse 105">
            <a:extLst>
              <a:ext uri="{FF2B5EF4-FFF2-40B4-BE49-F238E27FC236}">
                <a16:creationId xmlns:a16="http://schemas.microsoft.com/office/drawing/2014/main" id="{7E7C7117-4386-417F-86CB-E2CA2579107C}"/>
              </a:ext>
            </a:extLst>
          </p:cNvPr>
          <p:cNvSpPr/>
          <p:nvPr/>
        </p:nvSpPr>
        <p:spPr>
          <a:xfrm>
            <a:off x="10090260" y="480550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A208644-E67C-4B8F-9463-C08F732EB50B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00682" y="3302870"/>
            <a:ext cx="709239" cy="709239"/>
          </a:xfrm>
          <a:prstGeom prst="rect">
            <a:avLst/>
          </a:prstGeom>
        </p:spPr>
      </p:pic>
      <p:sp>
        <p:nvSpPr>
          <p:cNvPr id="108" name="Elipse 107">
            <a:extLst>
              <a:ext uri="{FF2B5EF4-FFF2-40B4-BE49-F238E27FC236}">
                <a16:creationId xmlns:a16="http://schemas.microsoft.com/office/drawing/2014/main" id="{8D35C982-9DFF-451B-AD74-204B0BB2E31E}"/>
              </a:ext>
            </a:extLst>
          </p:cNvPr>
          <p:cNvSpPr/>
          <p:nvPr/>
        </p:nvSpPr>
        <p:spPr>
          <a:xfrm>
            <a:off x="8477133" y="3553945"/>
            <a:ext cx="81600" cy="82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s-CO" sz="320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414E0AB1-7811-4AC5-86C5-D96A167AE2EA}"/>
              </a:ext>
            </a:extLst>
          </p:cNvPr>
          <p:cNvSpPr/>
          <p:nvPr/>
        </p:nvSpPr>
        <p:spPr>
          <a:xfrm>
            <a:off x="2" y="97036"/>
            <a:ext cx="315497" cy="740229"/>
          </a:xfrm>
          <a:prstGeom prst="rect">
            <a:avLst/>
          </a:prstGeom>
          <a:solidFill>
            <a:srgbClr val="8BE1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2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/>
          <p:cNvSpPr txBox="1"/>
          <p:nvPr/>
        </p:nvSpPr>
        <p:spPr>
          <a:xfrm>
            <a:off x="285820" y="24786"/>
            <a:ext cx="9538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4267" dirty="0">
                <a:solidFill>
                  <a:srgbClr val="003060"/>
                </a:solidFill>
                <a:latin typeface="BigNoodleTitling"/>
              </a:rPr>
              <a:t>Bono sostenible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5B60FA2-382F-4BC6-9236-B432ED32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416" y="1946985"/>
            <a:ext cx="3608449" cy="1134784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EC0968E-7903-47F9-96CF-7408B5F7EEB9}"/>
              </a:ext>
            </a:extLst>
          </p:cNvPr>
          <p:cNvCxnSpPr>
            <a:cxnSpLocks/>
          </p:cNvCxnSpPr>
          <p:nvPr/>
        </p:nvCxnSpPr>
        <p:spPr>
          <a:xfrm>
            <a:off x="6094726" y="1887647"/>
            <a:ext cx="10921" cy="1194123"/>
          </a:xfrm>
          <a:prstGeom prst="line">
            <a:avLst/>
          </a:prstGeom>
          <a:ln w="38100">
            <a:solidFill>
              <a:srgbClr val="14496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45239C2-2BF5-4A69-9FF3-687EA2883A09}"/>
              </a:ext>
            </a:extLst>
          </p:cNvPr>
          <p:cNvSpPr txBox="1"/>
          <p:nvPr/>
        </p:nvSpPr>
        <p:spPr>
          <a:xfrm>
            <a:off x="2387426" y="2095635"/>
            <a:ext cx="317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Proyectos Verdes – Reducción de CO 2</a:t>
            </a:r>
            <a:endParaRPr lang="es-CO" sz="240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B360CD2D-7777-4DAF-8E08-CF74749E2E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95079" y="1940500"/>
            <a:ext cx="3629072" cy="114126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CC126E5-C43F-4C99-AA6A-7D779ADC8557}"/>
              </a:ext>
            </a:extLst>
          </p:cNvPr>
          <p:cNvSpPr txBox="1"/>
          <p:nvPr/>
        </p:nvSpPr>
        <p:spPr>
          <a:xfrm>
            <a:off x="6724401" y="2112977"/>
            <a:ext cx="317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Proyectos Sociales – Impacto social </a:t>
            </a:r>
            <a:endParaRPr lang="es-CO" sz="240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35" name="Cruz 34">
            <a:extLst>
              <a:ext uri="{FF2B5EF4-FFF2-40B4-BE49-F238E27FC236}">
                <a16:creationId xmlns:a16="http://schemas.microsoft.com/office/drawing/2014/main" id="{6832D719-AC0E-4AC4-8318-2F86E3A066AD}"/>
              </a:ext>
            </a:extLst>
          </p:cNvPr>
          <p:cNvSpPr/>
          <p:nvPr/>
        </p:nvSpPr>
        <p:spPr>
          <a:xfrm>
            <a:off x="5976470" y="1207247"/>
            <a:ext cx="258353" cy="239059"/>
          </a:xfrm>
          <a:prstGeom prst="plus">
            <a:avLst/>
          </a:prstGeom>
          <a:solidFill>
            <a:srgbClr val="12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graphicFrame>
        <p:nvGraphicFramePr>
          <p:cNvPr id="36" name="Diagrama 35">
            <a:extLst>
              <a:ext uri="{FF2B5EF4-FFF2-40B4-BE49-F238E27FC236}">
                <a16:creationId xmlns:a16="http://schemas.microsoft.com/office/drawing/2014/main" id="{928E03D5-B799-4198-BDD5-95DE67DBD837}"/>
              </a:ext>
            </a:extLst>
          </p:cNvPr>
          <p:cNvGraphicFramePr/>
          <p:nvPr>
            <p:extLst/>
          </p:nvPr>
        </p:nvGraphicFramePr>
        <p:xfrm>
          <a:off x="2128797" y="3268792"/>
          <a:ext cx="7695344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9" name="Imagen 38">
            <a:extLst>
              <a:ext uri="{FF2B5EF4-FFF2-40B4-BE49-F238E27FC236}">
                <a16:creationId xmlns:a16="http://schemas.microsoft.com/office/drawing/2014/main" id="{C6E45804-2F64-46D7-A6AD-60052628E1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810" t="61799" r="56000" b="30752"/>
          <a:stretch/>
        </p:blipFill>
        <p:spPr>
          <a:xfrm>
            <a:off x="3738882" y="1005910"/>
            <a:ext cx="2113277" cy="62405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92E9890-E33F-4717-979B-94772E0239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714" t="34708" r="58095" b="56149"/>
          <a:stretch/>
        </p:blipFill>
        <p:spPr>
          <a:xfrm>
            <a:off x="6270684" y="932022"/>
            <a:ext cx="2029361" cy="856137"/>
          </a:xfrm>
          <a:prstGeom prst="rect">
            <a:avLst/>
          </a:prstGeom>
        </p:spPr>
      </p:pic>
      <p:sp>
        <p:nvSpPr>
          <p:cNvPr id="41" name="Marcador de contenido 4">
            <a:extLst>
              <a:ext uri="{FF2B5EF4-FFF2-40B4-BE49-F238E27FC236}">
                <a16:creationId xmlns:a16="http://schemas.microsoft.com/office/drawing/2014/main" id="{65BA07BE-C5C5-4154-9BF3-851FCE6B9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820" y="646340"/>
            <a:ext cx="5111090" cy="345925"/>
          </a:xfrm>
        </p:spPr>
        <p:txBody>
          <a:bodyPr>
            <a:noAutofit/>
          </a:bodyPr>
          <a:lstStyle/>
          <a:p>
            <a:pPr defTabSz="914354">
              <a:defRPr/>
            </a:pPr>
            <a:r>
              <a:rPr lang="es-CO" dirty="0">
                <a:solidFill>
                  <a:srgbClr val="E7E6E6">
                    <a:lumMod val="25000"/>
                  </a:srgbClr>
                </a:solidFill>
                <a:latin typeface="Frutiger LT Std 45 Light" panose="020B0402020204020204" pitchFamily="34" charset="0"/>
              </a:rPr>
              <a:t>Portafolio verde y social </a:t>
            </a:r>
          </a:p>
        </p:txBody>
      </p:sp>
    </p:spTree>
    <p:extLst>
      <p:ext uri="{BB962C8B-B14F-4D97-AF65-F5344CB8AC3E}">
        <p14:creationId xmlns:p14="http://schemas.microsoft.com/office/powerpoint/2010/main" val="318596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ángulo 30"/>
          <p:cNvSpPr>
            <a:spLocks noChangeArrowheads="1"/>
          </p:cNvSpPr>
          <p:nvPr/>
        </p:nvSpPr>
        <p:spPr bwMode="auto">
          <a:xfrm>
            <a:off x="621439" y="642812"/>
            <a:ext cx="95773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9pPr>
          </a:lstStyle>
          <a:p>
            <a:pPr marL="0" marR="0" lvl="0" indent="0" algn="l" defTabSz="9143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4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BigNoodleTitling" panose="02000708030402040100" pitchFamily="2" charset="0"/>
              <a:sym typeface="Gill San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" y="97036"/>
            <a:ext cx="315497" cy="740229"/>
          </a:xfrm>
          <a:prstGeom prst="rect">
            <a:avLst/>
          </a:prstGeom>
          <a:solidFill>
            <a:srgbClr val="8BE1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ill Sans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ED31B2B-E6B7-4ABC-AA55-9B6117388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587" y="30175"/>
            <a:ext cx="1680340" cy="72879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FE618EF-C8DE-4FA4-A490-093AF95DB947}"/>
              </a:ext>
            </a:extLst>
          </p:cNvPr>
          <p:cNvSpPr/>
          <p:nvPr/>
        </p:nvSpPr>
        <p:spPr>
          <a:xfrm>
            <a:off x="315499" y="606853"/>
            <a:ext cx="8953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defTabSz="91435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solidFill>
                  <a:srgbClr val="E7E6E6">
                    <a:lumMod val="25000"/>
                  </a:srgbClr>
                </a:solidFill>
                <a:latin typeface="Frutiger LT Std 45 Light" panose="020B0402020204020204" pitchFamily="34" charset="0"/>
                <a:sym typeface="Gill Sans" charset="0"/>
              </a:rPr>
              <a:t>Primera Emisión en Colombia de Bonos Sostenibles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9FB5213-78A5-4EDB-A750-3B777AB56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267007"/>
              </p:ext>
            </p:extLst>
          </p:nvPr>
        </p:nvGraphicFramePr>
        <p:xfrm>
          <a:off x="-494955" y="1507295"/>
          <a:ext cx="5975684" cy="513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3 CuadroTexto">
            <a:extLst>
              <a:ext uri="{FF2B5EF4-FFF2-40B4-BE49-F238E27FC236}">
                <a16:creationId xmlns:a16="http://schemas.microsoft.com/office/drawing/2014/main" id="{03020800-9A78-4646-B728-113E09D39A1D}"/>
              </a:ext>
            </a:extLst>
          </p:cNvPr>
          <p:cNvSpPr txBox="1"/>
          <p:nvPr/>
        </p:nvSpPr>
        <p:spPr>
          <a:xfrm>
            <a:off x="9463632" y="4683036"/>
            <a:ext cx="2544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Administrador de la Emisión</a:t>
            </a:r>
          </a:p>
        </p:txBody>
      </p:sp>
      <p:sp>
        <p:nvSpPr>
          <p:cNvPr id="18" name="15 CuadroTexto">
            <a:extLst>
              <a:ext uri="{FF2B5EF4-FFF2-40B4-BE49-F238E27FC236}">
                <a16:creationId xmlns:a16="http://schemas.microsoft.com/office/drawing/2014/main" id="{52EA6992-28F2-4221-A8A3-36AD4F879B75}"/>
              </a:ext>
            </a:extLst>
          </p:cNvPr>
          <p:cNvSpPr txBox="1"/>
          <p:nvPr/>
        </p:nvSpPr>
        <p:spPr>
          <a:xfrm>
            <a:off x="6344965" y="4687118"/>
            <a:ext cx="1645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Asesores Legales</a:t>
            </a:r>
          </a:p>
        </p:txBody>
      </p:sp>
      <p:sp>
        <p:nvSpPr>
          <p:cNvPr id="22" name="13 CuadroTexto">
            <a:extLst>
              <a:ext uri="{FF2B5EF4-FFF2-40B4-BE49-F238E27FC236}">
                <a16:creationId xmlns:a16="http://schemas.microsoft.com/office/drawing/2014/main" id="{4FB8C22C-C11C-4F81-B55D-9CF2525BFA3E}"/>
              </a:ext>
            </a:extLst>
          </p:cNvPr>
          <p:cNvSpPr txBox="1"/>
          <p:nvPr/>
        </p:nvSpPr>
        <p:spPr>
          <a:xfrm>
            <a:off x="8150719" y="5832091"/>
            <a:ext cx="2362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Emisión con el sello</a:t>
            </a:r>
          </a:p>
        </p:txBody>
      </p:sp>
      <p:sp>
        <p:nvSpPr>
          <p:cNvPr id="23" name="11 CuadroTexto">
            <a:extLst>
              <a:ext uri="{FF2B5EF4-FFF2-40B4-BE49-F238E27FC236}">
                <a16:creationId xmlns:a16="http://schemas.microsoft.com/office/drawing/2014/main" id="{F52508D1-9FB0-47D6-A802-D433D1ECDB95}"/>
              </a:ext>
            </a:extLst>
          </p:cNvPr>
          <p:cNvSpPr txBox="1"/>
          <p:nvPr/>
        </p:nvSpPr>
        <p:spPr>
          <a:xfrm>
            <a:off x="5789660" y="3102975"/>
            <a:ext cx="357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Entidad Administradora de la Subasta </a:t>
            </a:r>
          </a:p>
        </p:txBody>
      </p:sp>
      <p:pic>
        <p:nvPicPr>
          <p:cNvPr id="2052" name="Picture 4" descr="Image result for gomez pinzon &amp; asociados">
            <a:extLst>
              <a:ext uri="{FF2B5EF4-FFF2-40B4-BE49-F238E27FC236}">
                <a16:creationId xmlns:a16="http://schemas.microsoft.com/office/drawing/2014/main" id="{A5D945DF-F532-4309-8E8C-45BE728E8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0"/>
          <a:stretch/>
        </p:blipFill>
        <p:spPr bwMode="auto">
          <a:xfrm>
            <a:off x="6344965" y="4934460"/>
            <a:ext cx="1481048" cy="8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FAF327-B640-4DF7-90FB-42368B5C94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0093" y="6134684"/>
            <a:ext cx="2266654" cy="642887"/>
          </a:xfrm>
          <a:prstGeom prst="rect">
            <a:avLst/>
          </a:prstGeom>
        </p:spPr>
      </p:pic>
      <p:pic>
        <p:nvPicPr>
          <p:cNvPr id="2054" name="Picture 6" descr="Image result for bvc">
            <a:extLst>
              <a:ext uri="{FF2B5EF4-FFF2-40B4-BE49-F238E27FC236}">
                <a16:creationId xmlns:a16="http://schemas.microsoft.com/office/drawing/2014/main" id="{D9734998-E6D6-4CB8-8071-200ECF64F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716" y="3417811"/>
            <a:ext cx="1000269" cy="74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bvc.com.co/nueva/img/deceval-logo.png">
            <a:extLst>
              <a:ext uri="{FF2B5EF4-FFF2-40B4-BE49-F238E27FC236}">
                <a16:creationId xmlns:a16="http://schemas.microsoft.com/office/drawing/2014/main" id="{5C82B5A7-5004-4ACA-9870-63FEA8A7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63" y="5027436"/>
            <a:ext cx="1789493" cy="6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D1157B6-4394-41A0-BE67-5370B0FDEB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47" y="109425"/>
            <a:ext cx="1788511" cy="658355"/>
          </a:xfrm>
          <a:prstGeom prst="rect">
            <a:avLst/>
          </a:prstGeom>
        </p:spPr>
      </p:pic>
      <p:sp>
        <p:nvSpPr>
          <p:cNvPr id="27" name="Rectángulo 30">
            <a:extLst>
              <a:ext uri="{FF2B5EF4-FFF2-40B4-BE49-F238E27FC236}">
                <a16:creationId xmlns:a16="http://schemas.microsoft.com/office/drawing/2014/main" id="{16AD3CBB-A4B7-4960-8F59-EC243651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70" y="104532"/>
            <a:ext cx="9891757" cy="6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Heiti SC Light"/>
                <a:cs typeface="Heiti SC Light"/>
              </a:defRPr>
            </a:lvl9pPr>
          </a:lstStyle>
          <a:p>
            <a:pPr marL="0" marR="0" lvl="0" indent="0" algn="l" defTabSz="45717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4267" dirty="0">
                <a:solidFill>
                  <a:srgbClr val="003060"/>
                </a:solidFill>
                <a:latin typeface="BigNoodleTitling"/>
                <a:ea typeface="+mn-ea"/>
                <a:cs typeface="+mn-cs"/>
                <a:sym typeface="Gill Sans" charset="0"/>
              </a:rPr>
              <a:t>BONO SOSTENIBLE</a:t>
            </a:r>
            <a:r>
              <a:rPr lang="es-MX" sz="4270" b="1" dirty="0">
                <a:solidFill>
                  <a:srgbClr val="254061"/>
                </a:solidFill>
                <a:latin typeface="BigNoodleTitling" panose="02000708030402040100" pitchFamily="2" charset="0"/>
                <a:ea typeface="+mn-ea"/>
                <a:cs typeface="BigNoodleTitling"/>
                <a:sym typeface="Gill Sans" charset="0"/>
              </a:rPr>
              <a:t> </a:t>
            </a:r>
            <a:endParaRPr kumimoji="0" lang="es-MX" sz="4270" b="1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BigNoodleTitling"/>
              <a:sym typeface="Gill Sans" charset="0"/>
            </a:endParaRPr>
          </a:p>
        </p:txBody>
      </p:sp>
      <p:pic>
        <p:nvPicPr>
          <p:cNvPr id="2057" name="Image 6" descr="VigeoEiris-Enterprise-RVB">
            <a:extLst>
              <a:ext uri="{FF2B5EF4-FFF2-40B4-BE49-F238E27FC236}">
                <a16:creationId xmlns:a16="http://schemas.microsoft.com/office/drawing/2014/main" id="{92D70AED-30FF-4917-88D1-BE5D6171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33" y="3465003"/>
            <a:ext cx="17907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11 CuadroTexto">
            <a:extLst>
              <a:ext uri="{FF2B5EF4-FFF2-40B4-BE49-F238E27FC236}">
                <a16:creationId xmlns:a16="http://schemas.microsoft.com/office/drawing/2014/main" id="{71EEFFA4-F198-4751-AA50-7350DF435B28}"/>
              </a:ext>
            </a:extLst>
          </p:cNvPr>
          <p:cNvSpPr txBox="1"/>
          <p:nvPr/>
        </p:nvSpPr>
        <p:spPr>
          <a:xfrm>
            <a:off x="9489986" y="3098917"/>
            <a:ext cx="277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Second</a:t>
            </a: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 </a:t>
            </a:r>
            <a:r>
              <a:rPr kumimoji="0" lang="es-CO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Party</a:t>
            </a:r>
            <a:r>
              <a:rPr kumimoji="0" lang="es-CO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 </a:t>
            </a:r>
            <a:r>
              <a:rPr kumimoji="0" lang="es-CO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Review</a:t>
            </a:r>
            <a:endParaRPr kumimoji="0" lang="es-CO" sz="14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Frutiger LT Std 45 Light" panose="020B0402020204020204" pitchFamily="34" charset="0"/>
              <a:ea typeface="Franklin Gothic Demi Cond" charset="0"/>
              <a:cs typeface="Franklin Gothic Demi Cond" charset="0"/>
            </a:endParaRPr>
          </a:p>
        </p:txBody>
      </p:sp>
      <p:sp>
        <p:nvSpPr>
          <p:cNvPr id="31" name="11 CuadroTexto">
            <a:extLst>
              <a:ext uri="{FF2B5EF4-FFF2-40B4-BE49-F238E27FC236}">
                <a16:creationId xmlns:a16="http://schemas.microsoft.com/office/drawing/2014/main" id="{80B82C16-48C7-42B7-AB48-A63CFE956EC5}"/>
              </a:ext>
            </a:extLst>
          </p:cNvPr>
          <p:cNvSpPr txBox="1"/>
          <p:nvPr/>
        </p:nvSpPr>
        <p:spPr>
          <a:xfrm>
            <a:off x="7560527" y="1466391"/>
            <a:ext cx="3616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utiger LT Std 45 Light" panose="020B0402020204020204" pitchFamily="34" charset="0"/>
                <a:ea typeface="Franklin Gothic Demi Cond" charset="0"/>
                <a:cs typeface="Franklin Gothic Demi Cond" charset="0"/>
              </a:rPr>
              <a:t>Cooperación Técnica Regional: </a:t>
            </a:r>
          </a:p>
        </p:txBody>
      </p:sp>
      <p:pic>
        <p:nvPicPr>
          <p:cNvPr id="32" name="Picture 8" descr="Resultado de imagen para bid">
            <a:extLst>
              <a:ext uri="{FF2B5EF4-FFF2-40B4-BE49-F238E27FC236}">
                <a16:creationId xmlns:a16="http://schemas.microsoft.com/office/drawing/2014/main" id="{76A71944-5525-401D-BCA2-4FBA426D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86" y="1888401"/>
            <a:ext cx="1395816" cy="7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2" descr="Resultado de imagen para seco swiss cooperation">
            <a:extLst>
              <a:ext uri="{FF2B5EF4-FFF2-40B4-BE49-F238E27FC236}">
                <a16:creationId xmlns:a16="http://schemas.microsoft.com/office/drawing/2014/main" id="{29B59C10-3536-4ECE-9DDB-82C52C52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33" y="1950887"/>
            <a:ext cx="2295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4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205487" cy="6901787"/>
          </a:xfrm>
          <a:prstGeom prst="rect">
            <a:avLst/>
          </a:prstGeom>
        </p:spPr>
      </p:pic>
      <p:pic>
        <p:nvPicPr>
          <p:cNvPr id="2" name="Imagen 1" descr="LOGO FINDETER JUNTOS 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51"/>
          <a:stretch/>
        </p:blipFill>
        <p:spPr>
          <a:xfrm>
            <a:off x="8455806" y="247543"/>
            <a:ext cx="3555815" cy="1265240"/>
          </a:xfrm>
          <a:prstGeom prst="rect">
            <a:avLst/>
          </a:prstGeom>
        </p:spPr>
      </p:pic>
      <p:pic>
        <p:nvPicPr>
          <p:cNvPr id="7" name="Imagen 6" descr="LOGO FINDETER JUNTOS 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8" b="54902"/>
          <a:stretch/>
        </p:blipFill>
        <p:spPr>
          <a:xfrm>
            <a:off x="387120" y="5390365"/>
            <a:ext cx="7038603" cy="12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452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332</Words>
  <Application>Microsoft Office PowerPoint</Application>
  <PresentationFormat>Panorámica</PresentationFormat>
  <Paragraphs>71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22" baseType="lpstr">
      <vt:lpstr>Arial</vt:lpstr>
      <vt:lpstr>BigNoodleTitling</vt:lpstr>
      <vt:lpstr>Calibri</vt:lpstr>
      <vt:lpstr>Calibri Light</vt:lpstr>
      <vt:lpstr>Franklin Gothic Book</vt:lpstr>
      <vt:lpstr>Franklin Gothic Demi</vt:lpstr>
      <vt:lpstr>Franklin Gothic Demi Cond</vt:lpstr>
      <vt:lpstr>Frutiger LT Std 45 Light</vt:lpstr>
      <vt:lpstr>Gill Sans</vt:lpstr>
      <vt:lpstr>Heiti SC Light</vt:lpstr>
      <vt:lpstr>Roboto Condensed</vt:lpstr>
      <vt:lpstr>1_Tema de Office</vt:lpstr>
      <vt:lpstr>2_Tema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SALAZAR CANABAL</dc:creator>
  <cp:lastModifiedBy>DANIELA SALAZAR CANABAL</cp:lastModifiedBy>
  <cp:revision>13</cp:revision>
  <cp:lastPrinted>2018-05-28T15:13:34Z</cp:lastPrinted>
  <dcterms:created xsi:type="dcterms:W3CDTF">2018-05-23T19:59:37Z</dcterms:created>
  <dcterms:modified xsi:type="dcterms:W3CDTF">2018-05-28T15:13:35Z</dcterms:modified>
</cp:coreProperties>
</file>