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s/slide7.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71" r:id="rId5"/>
    <p:sldId id="323" r:id="rId6"/>
    <p:sldId id="414" r:id="rId7"/>
    <p:sldId id="415" r:id="rId8"/>
    <p:sldId id="422" r:id="rId9"/>
    <p:sldId id="417" r:id="rId10"/>
    <p:sldId id="420" r:id="rId11"/>
    <p:sldId id="421" r:id="rId12"/>
    <p:sldId id="377" r:id="rId13"/>
  </p:sldIdLst>
  <p:sldSz cx="12192000" cy="6858000"/>
  <p:notesSz cx="6819900" cy="99187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s Gimenez" initials="CG" lastIdx="1" clrIdx="0">
    <p:extLst>
      <p:ext uri="{19B8F6BF-5375-455C-9EA6-DF929625EA0E}">
        <p15:presenceInfo xmlns="" xmlns:p15="http://schemas.microsoft.com/office/powerpoint/2012/main" userId="S-1-5-21-1997940394-4119473845-3042525698-15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E82445"/>
    <a:srgbClr val="FF9900"/>
    <a:srgbClr val="0033CC"/>
    <a:srgbClr val="EF1D1D"/>
    <a:srgbClr val="008000"/>
    <a:srgbClr val="FF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055" autoAdjust="0"/>
  </p:normalViewPr>
  <p:slideViewPr>
    <p:cSldViewPr>
      <p:cViewPr varScale="1">
        <p:scale>
          <a:sx n="70" d="100"/>
          <a:sy n="70" d="100"/>
        </p:scale>
        <p:origin x="-460"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0"/>
            <a:ext cx="2954678" cy="497244"/>
          </a:xfrm>
          <a:prstGeom prst="rect">
            <a:avLst/>
          </a:prstGeom>
        </p:spPr>
        <p:txBody>
          <a:bodyPr vert="horz" lIns="91440" tIns="45720" rIns="91440" bIns="45720" rtlCol="0"/>
          <a:lstStyle>
            <a:lvl1pPr algn="l">
              <a:defRPr sz="1200"/>
            </a:lvl1pPr>
          </a:lstStyle>
          <a:p>
            <a:endParaRPr lang="es-PY"/>
          </a:p>
        </p:txBody>
      </p:sp>
      <p:sp>
        <p:nvSpPr>
          <p:cNvPr id="3" name="Marcador de fecha 2"/>
          <p:cNvSpPr>
            <a:spLocks noGrp="1"/>
          </p:cNvSpPr>
          <p:nvPr>
            <p:ph type="dt" sz="quarter" idx="1"/>
          </p:nvPr>
        </p:nvSpPr>
        <p:spPr>
          <a:xfrm>
            <a:off x="3863695" y="0"/>
            <a:ext cx="2954678" cy="497244"/>
          </a:xfrm>
          <a:prstGeom prst="rect">
            <a:avLst/>
          </a:prstGeom>
        </p:spPr>
        <p:txBody>
          <a:bodyPr vert="horz" lIns="91440" tIns="45720" rIns="91440" bIns="45720" rtlCol="0"/>
          <a:lstStyle>
            <a:lvl1pPr algn="r">
              <a:defRPr sz="1200"/>
            </a:lvl1pPr>
          </a:lstStyle>
          <a:p>
            <a:fld id="{21C29CFC-3DF3-47E9-9C9A-FC014C19B6F1}" type="datetimeFigureOut">
              <a:rPr lang="es-PY" smtClean="0"/>
              <a:t>4/11/2018</a:t>
            </a:fld>
            <a:endParaRPr lang="es-PY"/>
          </a:p>
        </p:txBody>
      </p:sp>
      <p:sp>
        <p:nvSpPr>
          <p:cNvPr id="4" name="Marcador de pie de página 3"/>
          <p:cNvSpPr>
            <a:spLocks noGrp="1"/>
          </p:cNvSpPr>
          <p:nvPr>
            <p:ph type="ftr" sz="quarter" idx="2"/>
          </p:nvPr>
        </p:nvSpPr>
        <p:spPr>
          <a:xfrm>
            <a:off x="2" y="9421456"/>
            <a:ext cx="2954678" cy="497244"/>
          </a:xfrm>
          <a:prstGeom prst="rect">
            <a:avLst/>
          </a:prstGeom>
        </p:spPr>
        <p:txBody>
          <a:bodyPr vert="horz" lIns="91440" tIns="45720" rIns="91440" bIns="45720" rtlCol="0" anchor="b"/>
          <a:lstStyle>
            <a:lvl1pPr algn="l">
              <a:defRPr sz="1200"/>
            </a:lvl1pPr>
          </a:lstStyle>
          <a:p>
            <a:endParaRPr lang="es-PY"/>
          </a:p>
        </p:txBody>
      </p:sp>
      <p:sp>
        <p:nvSpPr>
          <p:cNvPr id="5" name="Marcador de número de diapositiva 4"/>
          <p:cNvSpPr>
            <a:spLocks noGrp="1"/>
          </p:cNvSpPr>
          <p:nvPr>
            <p:ph type="sldNum" sz="quarter" idx="3"/>
          </p:nvPr>
        </p:nvSpPr>
        <p:spPr>
          <a:xfrm>
            <a:off x="3863695" y="9421456"/>
            <a:ext cx="2954678" cy="497244"/>
          </a:xfrm>
          <a:prstGeom prst="rect">
            <a:avLst/>
          </a:prstGeom>
        </p:spPr>
        <p:txBody>
          <a:bodyPr vert="horz" lIns="91440" tIns="45720" rIns="91440" bIns="45720" rtlCol="0" anchor="b"/>
          <a:lstStyle>
            <a:lvl1pPr algn="r">
              <a:defRPr sz="1200"/>
            </a:lvl1pPr>
          </a:lstStyle>
          <a:p>
            <a:fld id="{C6FC3663-E8E9-49EB-A892-6CF781DDB70B}" type="slidenum">
              <a:rPr lang="es-PY" smtClean="0"/>
              <a:t>‹Nº›</a:t>
            </a:fld>
            <a:endParaRPr lang="es-PY"/>
          </a:p>
        </p:txBody>
      </p:sp>
    </p:spTree>
    <p:extLst>
      <p:ext uri="{BB962C8B-B14F-4D97-AF65-F5344CB8AC3E}">
        <p14:creationId xmlns:p14="http://schemas.microsoft.com/office/powerpoint/2010/main" val="2041305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s-PY"/>
          </a:p>
        </p:txBody>
      </p:sp>
      <p:sp>
        <p:nvSpPr>
          <p:cNvPr id="3" name="Marcador de fecha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51909F49-2F05-48D6-A789-592DBB496D49}" type="datetimeFigureOut">
              <a:rPr lang="es-PY" smtClean="0"/>
              <a:t>4/11/2018</a:t>
            </a:fld>
            <a:endParaRPr lang="es-PY"/>
          </a:p>
        </p:txBody>
      </p:sp>
      <p:sp>
        <p:nvSpPr>
          <p:cNvPr id="4" name="Marcador de imagen de diapositiva 3"/>
          <p:cNvSpPr>
            <a:spLocks noGrp="1" noRot="1" noChangeAspect="1"/>
          </p:cNvSpPr>
          <p:nvPr>
            <p:ph type="sldImg" idx="2"/>
          </p:nvPr>
        </p:nvSpPr>
        <p:spPr>
          <a:xfrm>
            <a:off x="433388" y="1239838"/>
            <a:ext cx="5953125" cy="3348037"/>
          </a:xfrm>
          <a:prstGeom prst="rect">
            <a:avLst/>
          </a:prstGeom>
          <a:noFill/>
          <a:ln w="12700">
            <a:solidFill>
              <a:prstClr val="black"/>
            </a:solidFill>
          </a:ln>
        </p:spPr>
        <p:txBody>
          <a:bodyPr vert="horz" lIns="91440" tIns="45720" rIns="91440" bIns="45720" rtlCol="0" anchor="ctr"/>
          <a:lstStyle/>
          <a:p>
            <a:endParaRPr lang="es-PY"/>
          </a:p>
        </p:txBody>
      </p:sp>
      <p:sp>
        <p:nvSpPr>
          <p:cNvPr id="5" name="Marcador de notas 4"/>
          <p:cNvSpPr>
            <a:spLocks noGrp="1"/>
          </p:cNvSpPr>
          <p:nvPr>
            <p:ph type="body" sz="quarter" idx="3"/>
          </p:nvPr>
        </p:nvSpPr>
        <p:spPr>
          <a:xfrm>
            <a:off x="681990" y="4773377"/>
            <a:ext cx="5455920" cy="390548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6" name="Marcador de pie de página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es-PY"/>
          </a:p>
        </p:txBody>
      </p:sp>
      <p:sp>
        <p:nvSpPr>
          <p:cNvPr id="7" name="Marcador de número de diapositiva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89D757F4-04A7-40F3-8D34-C835498766B9}" type="slidenum">
              <a:rPr lang="es-PY" smtClean="0"/>
              <a:t>‹Nº›</a:t>
            </a:fld>
            <a:endParaRPr lang="es-PY"/>
          </a:p>
        </p:txBody>
      </p:sp>
    </p:spTree>
    <p:extLst>
      <p:ext uri="{BB962C8B-B14F-4D97-AF65-F5344CB8AC3E}">
        <p14:creationId xmlns:p14="http://schemas.microsoft.com/office/powerpoint/2010/main" val="4123015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02BBA6E-92F7-4D51-91CA-9A03D315C43C}" type="slidenum">
              <a:rPr lang="es-ES" smtClean="0"/>
              <a:pPr/>
              <a:t>2</a:t>
            </a:fld>
            <a:endParaRPr lang="es-ES"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s-ES" dirty="0"/>
          </a:p>
        </p:txBody>
      </p:sp>
    </p:spTree>
    <p:extLst>
      <p:ext uri="{BB962C8B-B14F-4D97-AF65-F5344CB8AC3E}">
        <p14:creationId xmlns:p14="http://schemas.microsoft.com/office/powerpoint/2010/main" val="4136159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89D757F4-04A7-40F3-8D34-C835498766B9}" type="slidenum">
              <a:rPr lang="es-PY" smtClean="0"/>
              <a:t>3</a:t>
            </a:fld>
            <a:endParaRPr lang="es-PY"/>
          </a:p>
        </p:txBody>
      </p:sp>
    </p:spTree>
    <p:extLst>
      <p:ext uri="{BB962C8B-B14F-4D97-AF65-F5344CB8AC3E}">
        <p14:creationId xmlns:p14="http://schemas.microsoft.com/office/powerpoint/2010/main" val="3007774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89D757F4-04A7-40F3-8D34-C835498766B9}" type="slidenum">
              <a:rPr lang="es-PY" smtClean="0"/>
              <a:t>4</a:t>
            </a:fld>
            <a:endParaRPr lang="es-PY"/>
          </a:p>
        </p:txBody>
      </p:sp>
    </p:spTree>
    <p:extLst>
      <p:ext uri="{BB962C8B-B14F-4D97-AF65-F5344CB8AC3E}">
        <p14:creationId xmlns:p14="http://schemas.microsoft.com/office/powerpoint/2010/main" val="3007774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89D757F4-04A7-40F3-8D34-C835498766B9}" type="slidenum">
              <a:rPr lang="es-PY" smtClean="0"/>
              <a:t>5</a:t>
            </a:fld>
            <a:endParaRPr lang="es-PY"/>
          </a:p>
        </p:txBody>
      </p:sp>
    </p:spTree>
    <p:extLst>
      <p:ext uri="{BB962C8B-B14F-4D97-AF65-F5344CB8AC3E}">
        <p14:creationId xmlns:p14="http://schemas.microsoft.com/office/powerpoint/2010/main" val="3007774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89D757F4-04A7-40F3-8D34-C835498766B9}" type="slidenum">
              <a:rPr lang="es-PY" smtClean="0"/>
              <a:t>6</a:t>
            </a:fld>
            <a:endParaRPr lang="es-PY"/>
          </a:p>
        </p:txBody>
      </p:sp>
    </p:spTree>
    <p:extLst>
      <p:ext uri="{BB962C8B-B14F-4D97-AF65-F5344CB8AC3E}">
        <p14:creationId xmlns:p14="http://schemas.microsoft.com/office/powerpoint/2010/main" val="3007774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89D757F4-04A7-40F3-8D34-C835498766B9}" type="slidenum">
              <a:rPr lang="es-PY" smtClean="0"/>
              <a:t>7</a:t>
            </a:fld>
            <a:endParaRPr lang="es-PY"/>
          </a:p>
        </p:txBody>
      </p:sp>
    </p:spTree>
    <p:extLst>
      <p:ext uri="{BB962C8B-B14F-4D97-AF65-F5344CB8AC3E}">
        <p14:creationId xmlns:p14="http://schemas.microsoft.com/office/powerpoint/2010/main" val="3007774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89D757F4-04A7-40F3-8D34-C835498766B9}" type="slidenum">
              <a:rPr lang="es-PY" smtClean="0"/>
              <a:t>8</a:t>
            </a:fld>
            <a:endParaRPr lang="es-PY"/>
          </a:p>
        </p:txBody>
      </p:sp>
    </p:spTree>
    <p:extLst>
      <p:ext uri="{BB962C8B-B14F-4D97-AF65-F5344CB8AC3E}">
        <p14:creationId xmlns:p14="http://schemas.microsoft.com/office/powerpoint/2010/main" val="3007774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02BBA6E-92F7-4D51-91CA-9A03D315C43C}" type="slidenum">
              <a:rPr lang="es-ES" smtClean="0"/>
              <a:pPr/>
              <a:t>9</a:t>
            </a:fld>
            <a:endParaRPr lang="es-ES"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s-ES" dirty="0"/>
          </a:p>
        </p:txBody>
      </p:sp>
    </p:spTree>
    <p:extLst>
      <p:ext uri="{BB962C8B-B14F-4D97-AF65-F5344CB8AC3E}">
        <p14:creationId xmlns:p14="http://schemas.microsoft.com/office/powerpoint/2010/main" val="1730156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E316EC39-8E13-4E3A-A420-24CF7E4A5F07}" type="datetimeFigureOut">
              <a:rPr lang="es-ES" smtClean="0"/>
              <a:pPr/>
              <a:t>04/11/2018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0E60882-026E-474C-8B77-9F68716E6D7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316EC39-8E13-4E3A-A420-24CF7E4A5F07}" type="datetimeFigureOut">
              <a:rPr lang="es-ES" smtClean="0"/>
              <a:pPr/>
              <a:t>04/11/2018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0E60882-026E-474C-8B77-9F68716E6D7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316EC39-8E13-4E3A-A420-24CF7E4A5F07}" type="datetimeFigureOut">
              <a:rPr lang="es-ES" smtClean="0"/>
              <a:pPr/>
              <a:t>04/11/2018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0E60882-026E-474C-8B77-9F68716E6D7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316EC39-8E13-4E3A-A420-24CF7E4A5F07}" type="datetimeFigureOut">
              <a:rPr lang="es-ES" smtClean="0"/>
              <a:pPr/>
              <a:t>04/11/2018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0E60882-026E-474C-8B77-9F68716E6D7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316EC39-8E13-4E3A-A420-24CF7E4A5F07}" type="datetimeFigureOut">
              <a:rPr lang="es-ES" smtClean="0"/>
              <a:pPr/>
              <a:t>04/11/2018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0E60882-026E-474C-8B77-9F68716E6D7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E316EC39-8E13-4E3A-A420-24CF7E4A5F07}" type="datetimeFigureOut">
              <a:rPr lang="es-ES" smtClean="0"/>
              <a:pPr/>
              <a:t>04/11/2018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0E60882-026E-474C-8B77-9F68716E6D7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E316EC39-8E13-4E3A-A420-24CF7E4A5F07}" type="datetimeFigureOut">
              <a:rPr lang="es-ES" smtClean="0"/>
              <a:pPr/>
              <a:t>04/11/2018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0E60882-026E-474C-8B77-9F68716E6D7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E316EC39-8E13-4E3A-A420-24CF7E4A5F07}" type="datetimeFigureOut">
              <a:rPr lang="es-ES" smtClean="0"/>
              <a:pPr/>
              <a:t>04/11/2018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0E60882-026E-474C-8B77-9F68716E6D7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316EC39-8E13-4E3A-A420-24CF7E4A5F07}" type="datetimeFigureOut">
              <a:rPr lang="es-ES" smtClean="0"/>
              <a:pPr/>
              <a:t>04/11/2018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0E60882-026E-474C-8B77-9F68716E6D7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316EC39-8E13-4E3A-A420-24CF7E4A5F07}" type="datetimeFigureOut">
              <a:rPr lang="es-ES" smtClean="0"/>
              <a:pPr/>
              <a:t>04/11/2018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0E60882-026E-474C-8B77-9F68716E6D7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316EC39-8E13-4E3A-A420-24CF7E4A5F07}" type="datetimeFigureOut">
              <a:rPr lang="es-ES" smtClean="0"/>
              <a:pPr/>
              <a:t>04/11/2018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0E60882-026E-474C-8B77-9F68716E6D7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6EC39-8E13-4E3A-A420-24CF7E4A5F07}" type="datetimeFigureOut">
              <a:rPr lang="es-ES" smtClean="0"/>
              <a:pPr/>
              <a:t>04/11/2018</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60882-026E-474C-8B77-9F68716E6D7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emf"/><Relationship Id="rId11" Type="http://schemas.openxmlformats.org/officeDocument/2006/relationships/image" Target="../media/image10.png"/><Relationship Id="rId5" Type="http://schemas.openxmlformats.org/officeDocument/2006/relationships/image" Target="../media/image3.jpeg"/><Relationship Id="rId10" Type="http://schemas.openxmlformats.org/officeDocument/2006/relationships/hyperlink" Target="http://www.afd.gov.py/" TargetMode="External"/><Relationship Id="rId4" Type="http://schemas.openxmlformats.org/officeDocument/2006/relationships/image" Target="../media/image2.jpe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4"/>
          <p:cNvSpPr/>
          <p:nvPr/>
        </p:nvSpPr>
        <p:spPr>
          <a:xfrm rot="5400000">
            <a:off x="5517290" y="-5549965"/>
            <a:ext cx="1124744" cy="1222467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9226" y="0"/>
            <a:ext cx="1687117" cy="1124744"/>
          </a:xfrm>
          <a:prstGeom prst="rect">
            <a:avLst/>
          </a:prstGeom>
        </p:spPr>
      </p:pic>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6344" y="5115"/>
            <a:ext cx="1685733" cy="1119629"/>
          </a:xfrm>
          <a:prstGeom prst="rect">
            <a:avLst/>
          </a:prstGeom>
        </p:spPr>
      </p:pic>
      <p:pic>
        <p:nvPicPr>
          <p:cNvPr id="17" name="Imagen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4886" y="1"/>
            <a:ext cx="1687114" cy="1124743"/>
          </a:xfrm>
          <a:prstGeom prst="rect">
            <a:avLst/>
          </a:prstGeom>
        </p:spPr>
      </p:pic>
      <p:sp>
        <p:nvSpPr>
          <p:cNvPr id="9" name="Rectángulo 3"/>
          <p:cNvSpPr/>
          <p:nvPr/>
        </p:nvSpPr>
        <p:spPr>
          <a:xfrm>
            <a:off x="1343472" y="5229200"/>
            <a:ext cx="9649072" cy="1323439"/>
          </a:xfrm>
          <a:prstGeom prst="rect">
            <a:avLst/>
          </a:prstGeom>
        </p:spPr>
        <p:txBody>
          <a:bodyPr wrap="square">
            <a:spAutoFit/>
          </a:bodyPr>
          <a:lstStyle/>
          <a:p>
            <a:pPr algn="ctr"/>
            <a:r>
              <a:rPr lang="es-PY" sz="2000" b="1" spc="92" dirty="0" smtClean="0">
                <a:solidFill>
                  <a:srgbClr val="003399"/>
                </a:solidFill>
                <a:latin typeface="Cambria" panose="02040503050406030204" pitchFamily="18" charset="0"/>
                <a:cs typeface="Arial" panose="020B0604020202020204" pitchFamily="34" charset="0"/>
              </a:rPr>
              <a:t>Mejorando los sistemas de medición de desempeño y evaluación en la banca pública de América Latina. BID/FIRA/ALIDE.</a:t>
            </a:r>
            <a:endParaRPr lang="es-PY" sz="2000" b="1" spc="92" dirty="0">
              <a:solidFill>
                <a:srgbClr val="003399"/>
              </a:solidFill>
              <a:latin typeface="Cambria" panose="02040503050406030204" pitchFamily="18" charset="0"/>
              <a:cs typeface="Arial" panose="020B0604020202020204" pitchFamily="34" charset="0"/>
            </a:endParaRPr>
          </a:p>
          <a:p>
            <a:pPr algn="ctr"/>
            <a:r>
              <a:rPr lang="es-PY" sz="2000" b="1" spc="92" dirty="0" smtClean="0">
                <a:solidFill>
                  <a:srgbClr val="003399"/>
                </a:solidFill>
                <a:latin typeface="Cambria" panose="02040503050406030204" pitchFamily="18" charset="0"/>
                <a:cs typeface="Arial" panose="020B0604020202020204" pitchFamily="34" charset="0"/>
              </a:rPr>
              <a:t>Panel: EXPERIENCIAS SECTORIALES – CASO PYMES</a:t>
            </a:r>
            <a:endParaRPr lang="es-PY" sz="2000" b="1" spc="92" dirty="0">
              <a:solidFill>
                <a:srgbClr val="003399"/>
              </a:solidFill>
              <a:latin typeface="Cambria" panose="02040503050406030204" pitchFamily="18" charset="0"/>
              <a:cs typeface="Arial" panose="020B0604020202020204" pitchFamily="34" charset="0"/>
            </a:endParaRPr>
          </a:p>
          <a:p>
            <a:pPr algn="ctr"/>
            <a:r>
              <a:rPr lang="es-PY" sz="2000" b="1" spc="92" dirty="0" smtClean="0">
                <a:solidFill>
                  <a:srgbClr val="003399"/>
                </a:solidFill>
                <a:latin typeface="Cambria" panose="02040503050406030204" pitchFamily="18" charset="0"/>
                <a:cs typeface="Arial" panose="020B0604020202020204" pitchFamily="34" charset="0"/>
              </a:rPr>
              <a:t>Morelia, Noviembre </a:t>
            </a:r>
            <a:r>
              <a:rPr lang="es-PY" sz="2000" b="1" spc="92" dirty="0">
                <a:solidFill>
                  <a:srgbClr val="003399"/>
                </a:solidFill>
                <a:latin typeface="Cambria" panose="02040503050406030204" pitchFamily="18" charset="0"/>
                <a:cs typeface="Arial" panose="020B0604020202020204" pitchFamily="34" charset="0"/>
              </a:rPr>
              <a:t>2018</a:t>
            </a:r>
            <a:endParaRPr lang="es-ES" sz="2000" b="1" spc="92" dirty="0">
              <a:solidFill>
                <a:srgbClr val="003399"/>
              </a:solidFill>
              <a:latin typeface="Cambria" panose="02040503050406030204" pitchFamily="18" charset="0"/>
              <a:cs typeface="Arial" panose="020B0604020202020204" pitchFamily="34" charset="0"/>
            </a:endParaRPr>
          </a:p>
        </p:txBody>
      </p:sp>
      <p:pic>
        <p:nvPicPr>
          <p:cNvPr id="7" name="Imagen 6"/>
          <p:cNvPicPr>
            <a:picLocks noChangeAspect="1"/>
          </p:cNvPicPr>
          <p:nvPr/>
        </p:nvPicPr>
        <p:blipFill>
          <a:blip r:embed="rId5"/>
          <a:stretch>
            <a:fillRect/>
          </a:stretch>
        </p:blipFill>
        <p:spPr>
          <a:xfrm>
            <a:off x="3466748" y="1137320"/>
            <a:ext cx="5330512" cy="1434294"/>
          </a:xfrm>
          <a:prstGeom prst="rect">
            <a:avLst/>
          </a:prstGeom>
        </p:spPr>
      </p:pic>
      <p:pic>
        <p:nvPicPr>
          <p:cNvPr id="2" name="Imagen 1"/>
          <p:cNvPicPr>
            <a:picLocks noChangeAspect="1"/>
          </p:cNvPicPr>
          <p:nvPr/>
        </p:nvPicPr>
        <p:blipFill rotWithShape="1">
          <a:blip r:embed="rId6"/>
          <a:srcRect r="590"/>
          <a:stretch/>
        </p:blipFill>
        <p:spPr>
          <a:xfrm>
            <a:off x="24680" y="2696683"/>
            <a:ext cx="12167320" cy="2168214"/>
          </a:xfrm>
          <a:prstGeom prst="rect">
            <a:avLst/>
          </a:prstGeom>
        </p:spPr>
      </p:pic>
      <p:sp>
        <p:nvSpPr>
          <p:cNvPr id="12" name="Rectángulo 4"/>
          <p:cNvSpPr/>
          <p:nvPr/>
        </p:nvSpPr>
        <p:spPr>
          <a:xfrm rot="5400000">
            <a:off x="5517290" y="-5549965"/>
            <a:ext cx="1124744" cy="1222467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9099" y="0"/>
            <a:ext cx="1687117" cy="1124744"/>
          </a:xfrm>
          <a:prstGeom prst="rect">
            <a:avLst/>
          </a:prstGeom>
        </p:spPr>
      </p:pic>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6908" y="5115"/>
            <a:ext cx="1685733" cy="1119629"/>
          </a:xfrm>
          <a:prstGeom prst="rect">
            <a:avLst/>
          </a:prstGeom>
        </p:spPr>
      </p:pic>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641" y="1"/>
            <a:ext cx="1687114" cy="1124743"/>
          </a:xfrm>
          <a:prstGeom prst="rect">
            <a:avLst/>
          </a:prstGeom>
        </p:spPr>
      </p:pic>
      <p:grpSp>
        <p:nvGrpSpPr>
          <p:cNvPr id="20" name="Grupo 19"/>
          <p:cNvGrpSpPr/>
          <p:nvPr/>
        </p:nvGrpSpPr>
        <p:grpSpPr>
          <a:xfrm>
            <a:off x="555594" y="-107115"/>
            <a:ext cx="11138027" cy="1213286"/>
            <a:chOff x="-1598365" y="-277123"/>
            <a:chExt cx="11138027" cy="1213581"/>
          </a:xfrm>
        </p:grpSpPr>
        <p:pic>
          <p:nvPicPr>
            <p:cNvPr id="21" name="Imagen 20" descr="Resultado de imagen para LOGO DEL GOBIERNO NACIONAL MARIO ABDO"/>
            <p:cNvPicPr>
              <a:picLocks noChangeAspect="1"/>
            </p:cNvPicPr>
            <p:nvPr/>
          </p:nvPicPr>
          <p:blipFill rotWithShape="1">
            <a:blip r:embed="rId7">
              <a:extLst>
                <a:ext uri="{28A0092B-C50C-407E-A947-70E740481C1C}">
                  <a14:useLocalDpi xmlns:a14="http://schemas.microsoft.com/office/drawing/2010/main" val="0"/>
                </a:ext>
              </a:extLst>
            </a:blip>
            <a:srcRect l="47881"/>
            <a:stretch/>
          </p:blipFill>
          <p:spPr bwMode="auto">
            <a:xfrm>
              <a:off x="-1598365" y="-277123"/>
              <a:ext cx="2677737" cy="1213581"/>
            </a:xfrm>
            <a:prstGeom prst="rect">
              <a:avLst/>
            </a:prstGeom>
            <a:noFill/>
            <a:ln>
              <a:noFill/>
            </a:ln>
            <a:extLst>
              <a:ext uri="{53640926-AAD7-44D8-BBD7-CCE9431645EC}">
                <a14:shadowObscured xmlns:a14="http://schemas.microsoft.com/office/drawing/2010/main"/>
              </a:ext>
            </a:extLst>
          </p:spPr>
        </p:pic>
        <p:pic>
          <p:nvPicPr>
            <p:cNvPr id="22" name="Imagen 21" descr="C:\Users\sservin\Documents\2018\Manual de Marca Gobierno 2018\Slogan _ Paraguay de la gente.png"/>
            <p:cNvPicPr>
              <a:picLocks noChangeAspect="1"/>
            </p:cNvPicPr>
            <p:nvPr/>
          </p:nvPicPr>
          <p:blipFill rotWithShape="1">
            <a:blip r:embed="rId8" cstate="print">
              <a:extLst>
                <a:ext uri="{28A0092B-C50C-407E-A947-70E740481C1C}">
                  <a14:useLocalDpi xmlns:a14="http://schemas.microsoft.com/office/drawing/2010/main" val="0"/>
                </a:ext>
              </a:extLst>
            </a:blip>
            <a:srcRect r="54343"/>
            <a:stretch/>
          </p:blipFill>
          <p:spPr bwMode="auto">
            <a:xfrm>
              <a:off x="7807331" y="4814"/>
              <a:ext cx="1732331" cy="836759"/>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3045700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4"/>
          <p:cNvSpPr/>
          <p:nvPr/>
        </p:nvSpPr>
        <p:spPr>
          <a:xfrm rot="5400000">
            <a:off x="5517290" y="-5549965"/>
            <a:ext cx="1124744" cy="1222467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226" y="0"/>
            <a:ext cx="1687117" cy="1124744"/>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6344" y="5115"/>
            <a:ext cx="1685733" cy="1119629"/>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4886" y="1"/>
            <a:ext cx="1687114" cy="1124743"/>
          </a:xfrm>
          <a:prstGeom prst="rect">
            <a:avLst/>
          </a:prstGeom>
        </p:spPr>
      </p:pic>
      <p:pic>
        <p:nvPicPr>
          <p:cNvPr id="6" name="Imagen 5"/>
          <p:cNvPicPr>
            <a:picLocks noChangeAspect="1"/>
          </p:cNvPicPr>
          <p:nvPr/>
        </p:nvPicPr>
        <p:blipFill>
          <a:blip r:embed="rId6"/>
          <a:stretch>
            <a:fillRect/>
          </a:stretch>
        </p:blipFill>
        <p:spPr>
          <a:xfrm>
            <a:off x="9696400" y="6021288"/>
            <a:ext cx="2316492" cy="623304"/>
          </a:xfrm>
          <a:prstGeom prst="rect">
            <a:avLst/>
          </a:prstGeom>
        </p:spPr>
      </p:pic>
      <p:sp>
        <p:nvSpPr>
          <p:cNvPr id="7" name="7 Rectángulo"/>
          <p:cNvSpPr/>
          <p:nvPr/>
        </p:nvSpPr>
        <p:spPr>
          <a:xfrm>
            <a:off x="3401379" y="1340768"/>
            <a:ext cx="5836789" cy="507831"/>
          </a:xfrm>
          <a:prstGeom prst="rect">
            <a:avLst/>
          </a:prstGeom>
        </p:spPr>
        <p:txBody>
          <a:bodyPr wrap="square">
            <a:spAutoFit/>
          </a:bodyPr>
          <a:lstStyle/>
          <a:p>
            <a:endParaRPr lang="es-ES" sz="200" b="1" dirty="0">
              <a:solidFill>
                <a:schemeClr val="tx2">
                  <a:lumMod val="75000"/>
                </a:schemeClr>
              </a:solidFill>
              <a:latin typeface="Cambria" panose="02040503050406030204" pitchFamily="18" charset="0"/>
              <a:cs typeface="Arial" pitchFamily="34" charset="0"/>
            </a:endParaRPr>
          </a:p>
          <a:p>
            <a:pPr algn="ctr"/>
            <a:r>
              <a:rPr lang="es-ES" sz="2500" b="1" dirty="0">
                <a:solidFill>
                  <a:schemeClr val="tx2">
                    <a:lumMod val="75000"/>
                  </a:schemeClr>
                </a:solidFill>
                <a:latin typeface="Cambria" panose="02040503050406030204" pitchFamily="18" charset="0"/>
                <a:cs typeface="Arial" pitchFamily="34" charset="0"/>
              </a:rPr>
              <a:t>Agencia Financiera de Desarrollo</a:t>
            </a:r>
            <a:endParaRPr lang="es-ES" sz="2500" dirty="0">
              <a:solidFill>
                <a:schemeClr val="tx2">
                  <a:lumMod val="75000"/>
                </a:schemeClr>
              </a:solidFill>
              <a:latin typeface="Cambria" panose="02040503050406030204" pitchFamily="18" charset="0"/>
              <a:cs typeface="Arial" pitchFamily="34" charset="0"/>
            </a:endParaRPr>
          </a:p>
        </p:txBody>
      </p:sp>
      <p:sp>
        <p:nvSpPr>
          <p:cNvPr id="5" name="Rectángulo 4"/>
          <p:cNvSpPr/>
          <p:nvPr/>
        </p:nvSpPr>
        <p:spPr>
          <a:xfrm>
            <a:off x="674343" y="2327967"/>
            <a:ext cx="10894266" cy="3785652"/>
          </a:xfrm>
          <a:prstGeom prst="rect">
            <a:avLst/>
          </a:prstGeom>
        </p:spPr>
        <p:txBody>
          <a:bodyPr wrap="square">
            <a:spAutoFit/>
          </a:bodyPr>
          <a:lstStyle/>
          <a:p>
            <a:pPr marL="342900" indent="-342900" algn="just">
              <a:spcBef>
                <a:spcPct val="50000"/>
              </a:spcBef>
              <a:buFont typeface="Arial" panose="020B0604020202020204" pitchFamily="34" charset="0"/>
              <a:buChar char="•"/>
            </a:pPr>
            <a:r>
              <a:rPr lang="es-ES" altLang="es-ES" sz="2000" dirty="0" smtClean="0">
                <a:solidFill>
                  <a:schemeClr val="accent1">
                    <a:lumMod val="25000"/>
                  </a:schemeClr>
                </a:solidFill>
                <a:latin typeface="Cambria" panose="02040503050406030204" pitchFamily="18" charset="0"/>
              </a:rPr>
              <a:t>Creada </a:t>
            </a:r>
            <a:r>
              <a:rPr lang="es-ES" altLang="es-ES" sz="2000" dirty="0">
                <a:solidFill>
                  <a:schemeClr val="accent1">
                    <a:lumMod val="25000"/>
                  </a:schemeClr>
                </a:solidFill>
                <a:latin typeface="Cambria" panose="02040503050406030204" pitchFamily="18" charset="0"/>
              </a:rPr>
              <a:t>por Ley Nº 2.640 del 27 de julio de 2005, modificada por la L</a:t>
            </a:r>
            <a:r>
              <a:rPr lang="es-ES" altLang="es-ES" sz="2000" dirty="0" smtClean="0">
                <a:solidFill>
                  <a:schemeClr val="accent1">
                    <a:lumMod val="25000"/>
                  </a:schemeClr>
                </a:solidFill>
                <a:latin typeface="Cambria" panose="02040503050406030204" pitchFamily="18" charset="0"/>
              </a:rPr>
              <a:t>ey Nº 3.330/2007.</a:t>
            </a:r>
          </a:p>
          <a:p>
            <a:pPr marL="342900" indent="-342900" algn="just">
              <a:spcBef>
                <a:spcPct val="50000"/>
              </a:spcBef>
              <a:buFont typeface="Arial" panose="020B0604020202020204" pitchFamily="34" charset="0"/>
              <a:buChar char="•"/>
            </a:pPr>
            <a:r>
              <a:rPr lang="es-ES" altLang="es-ES" sz="2000" b="1" dirty="0" smtClean="0">
                <a:solidFill>
                  <a:schemeClr val="accent1">
                    <a:lumMod val="25000"/>
                  </a:schemeClr>
                </a:solidFill>
                <a:latin typeface="Cambria" panose="02040503050406030204" pitchFamily="18" charset="0"/>
              </a:rPr>
              <a:t>Persona </a:t>
            </a:r>
            <a:r>
              <a:rPr lang="es-ES" altLang="es-ES" sz="2000" b="1" dirty="0">
                <a:solidFill>
                  <a:schemeClr val="accent1">
                    <a:lumMod val="25000"/>
                  </a:schemeClr>
                </a:solidFill>
                <a:latin typeface="Cambria" panose="02040503050406030204" pitchFamily="18" charset="0"/>
              </a:rPr>
              <a:t>Jurídica de Derecho Público, Autónoma y Autárquica.</a:t>
            </a:r>
          </a:p>
          <a:p>
            <a:pPr algn="just">
              <a:spcBef>
                <a:spcPct val="50000"/>
              </a:spcBef>
            </a:pPr>
            <a:r>
              <a:rPr lang="es-MX" altLang="es-ES" sz="2000" b="1" u="sng" dirty="0">
                <a:solidFill>
                  <a:schemeClr val="accent1">
                    <a:lumMod val="25000"/>
                  </a:schemeClr>
                </a:solidFill>
                <a:latin typeface="Cambria" panose="02040503050406030204" pitchFamily="18" charset="0"/>
              </a:rPr>
              <a:t>Funciones</a:t>
            </a:r>
            <a:endParaRPr lang="es-ES" altLang="es-ES" sz="2000" b="1" u="sng" dirty="0">
              <a:solidFill>
                <a:schemeClr val="accent1">
                  <a:lumMod val="25000"/>
                </a:schemeClr>
              </a:solidFill>
              <a:latin typeface="Cambria" panose="02040503050406030204" pitchFamily="18" charset="0"/>
            </a:endParaRPr>
          </a:p>
          <a:p>
            <a:pPr marL="342900" indent="-342900" algn="just">
              <a:spcBef>
                <a:spcPct val="50000"/>
              </a:spcBef>
              <a:buFont typeface="Arial" panose="020B0604020202020204" pitchFamily="34" charset="0"/>
              <a:buChar char="•"/>
            </a:pPr>
            <a:r>
              <a:rPr lang="es-ES" altLang="es-ES" sz="2000" dirty="0" smtClean="0">
                <a:solidFill>
                  <a:schemeClr val="accent1">
                    <a:lumMod val="25000"/>
                  </a:schemeClr>
                </a:solidFill>
                <a:latin typeface="Cambria" panose="02040503050406030204" pitchFamily="18" charset="0"/>
              </a:rPr>
              <a:t>Única </a:t>
            </a:r>
            <a:r>
              <a:rPr lang="es-ES" altLang="es-ES" sz="2000" dirty="0">
                <a:solidFill>
                  <a:schemeClr val="accent1">
                    <a:lumMod val="25000"/>
                  </a:schemeClr>
                </a:solidFill>
                <a:latin typeface="Cambria" panose="02040503050406030204" pitchFamily="18" charset="0"/>
              </a:rPr>
              <a:t>banca pública de segundo piso del país que opera otorgando créditos a mediano y largo plazo a las entidades de intermediación financiera de primer piso, públicas o privadas. </a:t>
            </a:r>
          </a:p>
          <a:p>
            <a:pPr algn="just">
              <a:spcBef>
                <a:spcPct val="50000"/>
              </a:spcBef>
            </a:pPr>
            <a:r>
              <a:rPr lang="es-MX" altLang="es-ES" sz="2000" b="1" u="sng" dirty="0">
                <a:solidFill>
                  <a:schemeClr val="accent1">
                    <a:lumMod val="25000"/>
                  </a:schemeClr>
                </a:solidFill>
                <a:latin typeface="Cambria" panose="02040503050406030204" pitchFamily="18" charset="0"/>
              </a:rPr>
              <a:t>Controles</a:t>
            </a:r>
          </a:p>
          <a:p>
            <a:pPr marL="342900" indent="-342900" algn="just">
              <a:spcBef>
                <a:spcPct val="50000"/>
              </a:spcBef>
              <a:buFont typeface="Arial" panose="020B0604020202020204" pitchFamily="34" charset="0"/>
              <a:buChar char="•"/>
            </a:pPr>
            <a:r>
              <a:rPr lang="es-MX" altLang="es-ES" sz="2000" dirty="0" smtClean="0">
                <a:solidFill>
                  <a:schemeClr val="accent1">
                    <a:lumMod val="25000"/>
                  </a:schemeClr>
                </a:solidFill>
                <a:latin typeface="Cambria" panose="02040503050406030204" pitchFamily="18" charset="0"/>
              </a:rPr>
              <a:t>Se </a:t>
            </a:r>
            <a:r>
              <a:rPr lang="es-MX" altLang="es-ES" sz="2000" dirty="0">
                <a:solidFill>
                  <a:schemeClr val="accent1">
                    <a:lumMod val="25000"/>
                  </a:schemeClr>
                </a:solidFill>
                <a:latin typeface="Cambria" panose="02040503050406030204" pitchFamily="18" charset="0"/>
              </a:rPr>
              <a:t>rige por la </a:t>
            </a:r>
            <a:r>
              <a:rPr lang="es-MX" altLang="es-ES" sz="2000" dirty="0" smtClean="0">
                <a:solidFill>
                  <a:schemeClr val="accent1">
                    <a:lumMod val="25000"/>
                  </a:schemeClr>
                </a:solidFill>
                <a:latin typeface="Cambria" panose="02040503050406030204" pitchFamily="18" charset="0"/>
              </a:rPr>
              <a:t>Ley Nº 861/1996 </a:t>
            </a:r>
            <a:r>
              <a:rPr lang="es-MX" altLang="es-ES" sz="2000" dirty="0">
                <a:solidFill>
                  <a:schemeClr val="accent1">
                    <a:lumMod val="25000"/>
                  </a:schemeClr>
                </a:solidFill>
                <a:latin typeface="Cambria" panose="02040503050406030204" pitchFamily="18" charset="0"/>
              </a:rPr>
              <a:t>General de Bancos, Financieras </a:t>
            </a:r>
            <a:r>
              <a:rPr lang="es-MX" altLang="es-ES" sz="2000" dirty="0" smtClean="0">
                <a:solidFill>
                  <a:schemeClr val="accent1">
                    <a:lumMod val="25000"/>
                  </a:schemeClr>
                </a:solidFill>
                <a:latin typeface="Cambria" panose="02040503050406030204" pitchFamily="18" charset="0"/>
              </a:rPr>
              <a:t>y otras entidades financieras; y, su modificatoria</a:t>
            </a:r>
          </a:p>
          <a:p>
            <a:pPr marL="342900" indent="-342900" algn="just">
              <a:spcBef>
                <a:spcPct val="50000"/>
              </a:spcBef>
              <a:buFont typeface="Arial" panose="020B0604020202020204" pitchFamily="34" charset="0"/>
              <a:buChar char="•"/>
            </a:pPr>
            <a:r>
              <a:rPr lang="es-MX" altLang="es-ES" sz="2000" dirty="0" smtClean="0">
                <a:solidFill>
                  <a:schemeClr val="accent1">
                    <a:lumMod val="25000"/>
                  </a:schemeClr>
                </a:solidFill>
                <a:latin typeface="Cambria" panose="02040503050406030204" pitchFamily="18" charset="0"/>
              </a:rPr>
              <a:t>Supervisada </a:t>
            </a:r>
            <a:r>
              <a:rPr lang="es-MX" altLang="es-ES" sz="2000" dirty="0">
                <a:solidFill>
                  <a:schemeClr val="accent1">
                    <a:lumMod val="25000"/>
                  </a:schemeClr>
                </a:solidFill>
                <a:latin typeface="Cambria" panose="02040503050406030204" pitchFamily="18" charset="0"/>
              </a:rPr>
              <a:t>por la Superintendencia de </a:t>
            </a:r>
            <a:r>
              <a:rPr lang="es-MX" altLang="es-ES" sz="2000" dirty="0" smtClean="0">
                <a:solidFill>
                  <a:schemeClr val="accent1">
                    <a:lumMod val="25000"/>
                  </a:schemeClr>
                </a:solidFill>
                <a:latin typeface="Cambria" panose="02040503050406030204" pitchFamily="18" charset="0"/>
              </a:rPr>
              <a:t>Bancos</a:t>
            </a:r>
            <a:r>
              <a:rPr lang="es-MX" altLang="es-ES" dirty="0">
                <a:solidFill>
                  <a:schemeClr val="accent1">
                    <a:lumMod val="25000"/>
                  </a:schemeClr>
                </a:solidFill>
                <a:latin typeface="Cambria" panose="02040503050406030204" pitchFamily="18" charset="0"/>
              </a:rPr>
              <a:t> </a:t>
            </a:r>
            <a:endParaRPr lang="es-ES" altLang="es-ES" dirty="0">
              <a:solidFill>
                <a:schemeClr val="accent1">
                  <a:lumMod val="25000"/>
                </a:schemeClr>
              </a:solidFill>
              <a:latin typeface="Cambria" panose="02040503050406030204" pitchFamily="18" charset="0"/>
            </a:endParaRPr>
          </a:p>
        </p:txBody>
      </p:sp>
      <p:sp>
        <p:nvSpPr>
          <p:cNvPr id="13" name="Rectángulo 4"/>
          <p:cNvSpPr/>
          <p:nvPr/>
        </p:nvSpPr>
        <p:spPr>
          <a:xfrm rot="5400000">
            <a:off x="5517290" y="-5549965"/>
            <a:ext cx="1124744" cy="1222467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099" y="0"/>
            <a:ext cx="1687117" cy="1124744"/>
          </a:xfrm>
          <a:prstGeom prst="rect">
            <a:avLst/>
          </a:prstGeom>
        </p:spPr>
      </p:pic>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6908" y="5115"/>
            <a:ext cx="1685733" cy="1119629"/>
          </a:xfrm>
          <a:prstGeom prst="rect">
            <a:avLst/>
          </a:prstGeom>
        </p:spPr>
      </p:pic>
      <p:pic>
        <p:nvPicPr>
          <p:cNvPr id="16"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641" y="1"/>
            <a:ext cx="1687114" cy="1124743"/>
          </a:xfrm>
          <a:prstGeom prst="rect">
            <a:avLst/>
          </a:prstGeom>
        </p:spPr>
      </p:pic>
      <p:grpSp>
        <p:nvGrpSpPr>
          <p:cNvPr id="17" name="Grupo 16"/>
          <p:cNvGrpSpPr/>
          <p:nvPr/>
        </p:nvGrpSpPr>
        <p:grpSpPr>
          <a:xfrm>
            <a:off x="555594" y="-107115"/>
            <a:ext cx="11138027" cy="1213286"/>
            <a:chOff x="-1598365" y="-277123"/>
            <a:chExt cx="11138027" cy="1213581"/>
          </a:xfrm>
        </p:grpSpPr>
        <p:pic>
          <p:nvPicPr>
            <p:cNvPr id="18" name="Imagen 17" descr="Resultado de imagen para LOGO DEL GOBIERNO NACIONAL MARIO ABDO"/>
            <p:cNvPicPr>
              <a:picLocks noChangeAspect="1"/>
            </p:cNvPicPr>
            <p:nvPr/>
          </p:nvPicPr>
          <p:blipFill rotWithShape="1">
            <a:blip r:embed="rId7">
              <a:extLst>
                <a:ext uri="{28A0092B-C50C-407E-A947-70E740481C1C}">
                  <a14:useLocalDpi xmlns:a14="http://schemas.microsoft.com/office/drawing/2010/main" val="0"/>
                </a:ext>
              </a:extLst>
            </a:blip>
            <a:srcRect l="47881"/>
            <a:stretch/>
          </p:blipFill>
          <p:spPr bwMode="auto">
            <a:xfrm>
              <a:off x="-1598365" y="-277123"/>
              <a:ext cx="2677737" cy="1213581"/>
            </a:xfrm>
            <a:prstGeom prst="rect">
              <a:avLst/>
            </a:prstGeom>
            <a:noFill/>
            <a:ln>
              <a:noFill/>
            </a:ln>
            <a:extLst>
              <a:ext uri="{53640926-AAD7-44D8-BBD7-CCE9431645EC}">
                <a14:shadowObscured xmlns:a14="http://schemas.microsoft.com/office/drawing/2010/main"/>
              </a:ext>
            </a:extLst>
          </p:spPr>
        </p:pic>
        <p:pic>
          <p:nvPicPr>
            <p:cNvPr id="19" name="Imagen 18" descr="C:\Users\sservin\Documents\2018\Manual de Marca Gobierno 2018\Slogan _ Paraguay de la gente.png"/>
            <p:cNvPicPr>
              <a:picLocks noChangeAspect="1"/>
            </p:cNvPicPr>
            <p:nvPr/>
          </p:nvPicPr>
          <p:blipFill rotWithShape="1">
            <a:blip r:embed="rId8" cstate="print">
              <a:extLst>
                <a:ext uri="{28A0092B-C50C-407E-A947-70E740481C1C}">
                  <a14:useLocalDpi xmlns:a14="http://schemas.microsoft.com/office/drawing/2010/main" val="0"/>
                </a:ext>
              </a:extLst>
            </a:blip>
            <a:srcRect r="54343"/>
            <a:stretch/>
          </p:blipFill>
          <p:spPr bwMode="auto">
            <a:xfrm>
              <a:off x="7807331" y="4814"/>
              <a:ext cx="1732331" cy="836759"/>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2993690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99456" y="1412777"/>
            <a:ext cx="10009112" cy="461665"/>
          </a:xfrm>
          <a:prstGeom prst="rect">
            <a:avLst/>
          </a:prstGeom>
        </p:spPr>
        <p:txBody>
          <a:bodyPr wrap="square">
            <a:spAutoFit/>
          </a:bodyPr>
          <a:lstStyle/>
          <a:p>
            <a:r>
              <a:rPr lang="es-ES" altLang="es-ES" sz="2400" b="1" dirty="0" smtClean="0">
                <a:solidFill>
                  <a:srgbClr val="002060"/>
                </a:solidFill>
                <a:latin typeface="Cambria" panose="02040503050406030204" pitchFamily="18" charset="0"/>
              </a:rPr>
              <a:t>Préstamos con Organismos Multilaterales Administrados por la AFD</a:t>
            </a:r>
            <a:endParaRPr lang="es-PY" sz="2400" dirty="0">
              <a:solidFill>
                <a:srgbClr val="002060"/>
              </a:solidFill>
              <a:latin typeface="Cambria" panose="02040503050406030204" pitchFamily="18" charset="0"/>
            </a:endParaRPr>
          </a:p>
        </p:txBody>
      </p:sp>
      <p:sp>
        <p:nvSpPr>
          <p:cNvPr id="4" name="Rectángulo 4"/>
          <p:cNvSpPr/>
          <p:nvPr/>
        </p:nvSpPr>
        <p:spPr>
          <a:xfrm rot="5400000">
            <a:off x="5517290" y="-5549965"/>
            <a:ext cx="1124744" cy="1222467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226" y="0"/>
            <a:ext cx="1687117" cy="1124744"/>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6344" y="5115"/>
            <a:ext cx="1685733" cy="1119629"/>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4886" y="1"/>
            <a:ext cx="1687114" cy="1124743"/>
          </a:xfrm>
          <a:prstGeom prst="rect">
            <a:avLst/>
          </a:prstGeom>
        </p:spPr>
      </p:pic>
      <p:pic>
        <p:nvPicPr>
          <p:cNvPr id="8" name="Imagen 7"/>
          <p:cNvPicPr>
            <a:picLocks noChangeAspect="1"/>
          </p:cNvPicPr>
          <p:nvPr/>
        </p:nvPicPr>
        <p:blipFill>
          <a:blip r:embed="rId6"/>
          <a:stretch>
            <a:fillRect/>
          </a:stretch>
        </p:blipFill>
        <p:spPr>
          <a:xfrm>
            <a:off x="9696400" y="6021288"/>
            <a:ext cx="2316492" cy="623304"/>
          </a:xfrm>
          <a:prstGeom prst="rect">
            <a:avLst/>
          </a:prstGeom>
        </p:spPr>
      </p:pic>
      <p:sp>
        <p:nvSpPr>
          <p:cNvPr id="11" name="Rectángulo 4"/>
          <p:cNvSpPr/>
          <p:nvPr/>
        </p:nvSpPr>
        <p:spPr>
          <a:xfrm rot="5400000">
            <a:off x="5517290" y="-5549965"/>
            <a:ext cx="1124744" cy="1222467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226" y="0"/>
            <a:ext cx="1687117" cy="1124744"/>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6344" y="5115"/>
            <a:ext cx="1685733" cy="1119629"/>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4886" y="1"/>
            <a:ext cx="1687114" cy="1124743"/>
          </a:xfrm>
          <a:prstGeom prst="rect">
            <a:avLst/>
          </a:prstGeom>
        </p:spPr>
      </p:pic>
      <p:sp>
        <p:nvSpPr>
          <p:cNvPr id="15" name="Rectángulo 4"/>
          <p:cNvSpPr/>
          <p:nvPr/>
        </p:nvSpPr>
        <p:spPr>
          <a:xfrm rot="5400000">
            <a:off x="5517290" y="-5549965"/>
            <a:ext cx="1124744" cy="1222467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099" y="0"/>
            <a:ext cx="1687117" cy="1124744"/>
          </a:xfrm>
          <a:prstGeom prst="rect">
            <a:avLst/>
          </a:prstGeom>
        </p:spPr>
      </p:pic>
      <p:pic>
        <p:nvPicPr>
          <p:cNvPr id="17" name="Imagen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6908" y="5115"/>
            <a:ext cx="1685733" cy="1119629"/>
          </a:xfrm>
          <a:prstGeom prst="rect">
            <a:avLst/>
          </a:prstGeom>
        </p:spPr>
      </p:pic>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641" y="1"/>
            <a:ext cx="1687114" cy="1124743"/>
          </a:xfrm>
          <a:prstGeom prst="rect">
            <a:avLst/>
          </a:prstGeom>
        </p:spPr>
      </p:pic>
      <p:grpSp>
        <p:nvGrpSpPr>
          <p:cNvPr id="19" name="Grupo 18"/>
          <p:cNvGrpSpPr/>
          <p:nvPr/>
        </p:nvGrpSpPr>
        <p:grpSpPr>
          <a:xfrm>
            <a:off x="555594" y="-107115"/>
            <a:ext cx="11138027" cy="1213286"/>
            <a:chOff x="-1598365" y="-277123"/>
            <a:chExt cx="11138027" cy="1213581"/>
          </a:xfrm>
        </p:grpSpPr>
        <p:pic>
          <p:nvPicPr>
            <p:cNvPr id="20" name="Imagen 19" descr="Resultado de imagen para LOGO DEL GOBIERNO NACIONAL MARIO ABDO"/>
            <p:cNvPicPr>
              <a:picLocks noChangeAspect="1"/>
            </p:cNvPicPr>
            <p:nvPr/>
          </p:nvPicPr>
          <p:blipFill rotWithShape="1">
            <a:blip r:embed="rId7">
              <a:extLst>
                <a:ext uri="{28A0092B-C50C-407E-A947-70E740481C1C}">
                  <a14:useLocalDpi xmlns:a14="http://schemas.microsoft.com/office/drawing/2010/main" val="0"/>
                </a:ext>
              </a:extLst>
            </a:blip>
            <a:srcRect l="47881"/>
            <a:stretch/>
          </p:blipFill>
          <p:spPr bwMode="auto">
            <a:xfrm>
              <a:off x="-1598365" y="-277123"/>
              <a:ext cx="2677737" cy="1213581"/>
            </a:xfrm>
            <a:prstGeom prst="rect">
              <a:avLst/>
            </a:prstGeom>
            <a:noFill/>
            <a:ln>
              <a:noFill/>
            </a:ln>
            <a:extLst>
              <a:ext uri="{53640926-AAD7-44D8-BBD7-CCE9431645EC}">
                <a14:shadowObscured xmlns:a14="http://schemas.microsoft.com/office/drawing/2010/main"/>
              </a:ext>
            </a:extLst>
          </p:spPr>
        </p:pic>
        <p:pic>
          <p:nvPicPr>
            <p:cNvPr id="21" name="Imagen 20" descr="C:\Users\sservin\Documents\2018\Manual de Marca Gobierno 2018\Slogan _ Paraguay de la gente.png"/>
            <p:cNvPicPr>
              <a:picLocks noChangeAspect="1"/>
            </p:cNvPicPr>
            <p:nvPr/>
          </p:nvPicPr>
          <p:blipFill rotWithShape="1">
            <a:blip r:embed="rId8" cstate="print">
              <a:extLst>
                <a:ext uri="{28A0092B-C50C-407E-A947-70E740481C1C}">
                  <a14:useLocalDpi xmlns:a14="http://schemas.microsoft.com/office/drawing/2010/main" val="0"/>
                </a:ext>
              </a:extLst>
            </a:blip>
            <a:srcRect r="54343"/>
            <a:stretch/>
          </p:blipFill>
          <p:spPr bwMode="auto">
            <a:xfrm>
              <a:off x="7807331" y="4814"/>
              <a:ext cx="1732331" cy="836759"/>
            </a:xfrm>
            <a:prstGeom prst="rect">
              <a:avLst/>
            </a:prstGeom>
            <a:noFill/>
            <a:ln>
              <a:noFill/>
            </a:ln>
            <a:extLst>
              <a:ext uri="{53640926-AAD7-44D8-BBD7-CCE9431645EC}">
                <a14:shadowObscured xmlns:a14="http://schemas.microsoft.com/office/drawing/2010/main"/>
              </a:ext>
            </a:extLst>
          </p:spPr>
        </p:pic>
      </p:grpSp>
      <p:graphicFrame>
        <p:nvGraphicFramePr>
          <p:cNvPr id="23" name="Tabla 22"/>
          <p:cNvGraphicFramePr>
            <a:graphicFrameLocks noGrp="1"/>
          </p:cNvGraphicFramePr>
          <p:nvPr>
            <p:extLst>
              <p:ext uri="{D42A27DB-BD31-4B8C-83A1-F6EECF244321}">
                <p14:modId xmlns:p14="http://schemas.microsoft.com/office/powerpoint/2010/main" val="756045955"/>
              </p:ext>
            </p:extLst>
          </p:nvPr>
        </p:nvGraphicFramePr>
        <p:xfrm>
          <a:off x="1271464" y="2132856"/>
          <a:ext cx="9289033" cy="3168353"/>
        </p:xfrm>
        <a:graphic>
          <a:graphicData uri="http://schemas.openxmlformats.org/drawingml/2006/table">
            <a:tbl>
              <a:tblPr/>
              <a:tblGrid>
                <a:gridCol w="9289033"/>
              </a:tblGrid>
              <a:tr h="3168353">
                <a:tc>
                  <a:txBody>
                    <a:bodyPr/>
                    <a:lstStyle/>
                    <a:p>
                      <a:endParaRPr lang="es-ES" dirty="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BFBFBF"/>
                    </a:solidFill>
                  </a:tcPr>
                </a:tc>
              </a:tr>
            </a:tbl>
          </a:graphicData>
        </a:graphic>
      </p:graphicFrame>
      <p:pic>
        <p:nvPicPr>
          <p:cNvPr id="22" name="Imagen 21"/>
          <p:cNvPicPr/>
          <p:nvPr/>
        </p:nvPicPr>
        <p:blipFill>
          <a:blip r:embed="rId9">
            <a:extLst>
              <a:ext uri="{28A0092B-C50C-407E-A947-70E740481C1C}">
                <a14:useLocalDpi xmlns:a14="http://schemas.microsoft.com/office/drawing/2010/main" val="0"/>
              </a:ext>
            </a:extLst>
          </a:blip>
          <a:srcRect/>
          <a:stretch>
            <a:fillRect/>
          </a:stretch>
        </p:blipFill>
        <p:spPr bwMode="auto">
          <a:xfrm>
            <a:off x="1271464" y="2090737"/>
            <a:ext cx="9289032" cy="3817114"/>
          </a:xfrm>
          <a:prstGeom prst="rect">
            <a:avLst/>
          </a:prstGeom>
          <a:noFill/>
          <a:ln>
            <a:noFill/>
          </a:ln>
        </p:spPr>
      </p:pic>
    </p:spTree>
    <p:extLst>
      <p:ext uri="{BB962C8B-B14F-4D97-AF65-F5344CB8AC3E}">
        <p14:creationId xmlns:p14="http://schemas.microsoft.com/office/powerpoint/2010/main" val="3994787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99456" y="1412777"/>
            <a:ext cx="10009112" cy="461665"/>
          </a:xfrm>
          <a:prstGeom prst="rect">
            <a:avLst/>
          </a:prstGeom>
        </p:spPr>
        <p:txBody>
          <a:bodyPr wrap="square">
            <a:spAutoFit/>
          </a:bodyPr>
          <a:lstStyle/>
          <a:p>
            <a:r>
              <a:rPr lang="es-ES" altLang="es-ES" sz="2400" b="1" dirty="0" smtClean="0">
                <a:solidFill>
                  <a:srgbClr val="002060"/>
                </a:solidFill>
                <a:latin typeface="Cambria" panose="02040503050406030204" pitchFamily="18" charset="0"/>
              </a:rPr>
              <a:t>Problemas para el </a:t>
            </a:r>
            <a:r>
              <a:rPr lang="es-ES" altLang="es-ES" sz="2400" b="1" dirty="0" smtClean="0">
                <a:solidFill>
                  <a:srgbClr val="002060"/>
                </a:solidFill>
                <a:latin typeface="Cambria" panose="02040503050406030204" pitchFamily="18" charset="0"/>
              </a:rPr>
              <a:t>acceso </a:t>
            </a:r>
            <a:r>
              <a:rPr lang="es-ES" altLang="es-ES" sz="2400" b="1" dirty="0" smtClean="0">
                <a:solidFill>
                  <a:srgbClr val="002060"/>
                </a:solidFill>
                <a:latin typeface="Cambria" panose="02040503050406030204" pitchFamily="18" charset="0"/>
              </a:rPr>
              <a:t>a la información</a:t>
            </a:r>
            <a:endParaRPr lang="es-PY" sz="2400" dirty="0">
              <a:solidFill>
                <a:srgbClr val="002060"/>
              </a:solidFill>
              <a:latin typeface="Cambria" panose="02040503050406030204" pitchFamily="18" charset="0"/>
            </a:endParaRPr>
          </a:p>
        </p:txBody>
      </p:sp>
      <p:sp>
        <p:nvSpPr>
          <p:cNvPr id="4" name="Rectángulo 4"/>
          <p:cNvSpPr/>
          <p:nvPr/>
        </p:nvSpPr>
        <p:spPr>
          <a:xfrm rot="5400000">
            <a:off x="5517290" y="-5549965"/>
            <a:ext cx="1124744" cy="1222467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226" y="0"/>
            <a:ext cx="1687117" cy="1124744"/>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6344" y="5115"/>
            <a:ext cx="1685733" cy="1119629"/>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4886" y="1"/>
            <a:ext cx="1687114" cy="1124743"/>
          </a:xfrm>
          <a:prstGeom prst="rect">
            <a:avLst/>
          </a:prstGeom>
        </p:spPr>
      </p:pic>
      <p:pic>
        <p:nvPicPr>
          <p:cNvPr id="8" name="Imagen 7"/>
          <p:cNvPicPr>
            <a:picLocks noChangeAspect="1"/>
          </p:cNvPicPr>
          <p:nvPr/>
        </p:nvPicPr>
        <p:blipFill>
          <a:blip r:embed="rId6"/>
          <a:stretch>
            <a:fillRect/>
          </a:stretch>
        </p:blipFill>
        <p:spPr>
          <a:xfrm>
            <a:off x="9696400" y="6021288"/>
            <a:ext cx="2316492" cy="623304"/>
          </a:xfrm>
          <a:prstGeom prst="rect">
            <a:avLst/>
          </a:prstGeom>
        </p:spPr>
      </p:pic>
      <p:sp>
        <p:nvSpPr>
          <p:cNvPr id="11" name="Rectángulo 4"/>
          <p:cNvSpPr/>
          <p:nvPr/>
        </p:nvSpPr>
        <p:spPr>
          <a:xfrm rot="5400000">
            <a:off x="5517290" y="-5549965"/>
            <a:ext cx="1124744" cy="1222467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226" y="0"/>
            <a:ext cx="1687117" cy="1124744"/>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6344" y="5115"/>
            <a:ext cx="1685733" cy="1119629"/>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4886" y="1"/>
            <a:ext cx="1687114" cy="1124743"/>
          </a:xfrm>
          <a:prstGeom prst="rect">
            <a:avLst/>
          </a:prstGeom>
        </p:spPr>
      </p:pic>
      <p:sp>
        <p:nvSpPr>
          <p:cNvPr id="15" name="Rectángulo 4"/>
          <p:cNvSpPr/>
          <p:nvPr/>
        </p:nvSpPr>
        <p:spPr>
          <a:xfrm rot="5400000">
            <a:off x="5517290" y="-5549965"/>
            <a:ext cx="1124744" cy="1222467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099" y="0"/>
            <a:ext cx="1687117" cy="1124744"/>
          </a:xfrm>
          <a:prstGeom prst="rect">
            <a:avLst/>
          </a:prstGeom>
        </p:spPr>
      </p:pic>
      <p:pic>
        <p:nvPicPr>
          <p:cNvPr id="17" name="Imagen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6908" y="5115"/>
            <a:ext cx="1685733" cy="1119629"/>
          </a:xfrm>
          <a:prstGeom prst="rect">
            <a:avLst/>
          </a:prstGeom>
        </p:spPr>
      </p:pic>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641" y="1"/>
            <a:ext cx="1687114" cy="1124743"/>
          </a:xfrm>
          <a:prstGeom prst="rect">
            <a:avLst/>
          </a:prstGeom>
        </p:spPr>
      </p:pic>
      <p:grpSp>
        <p:nvGrpSpPr>
          <p:cNvPr id="19" name="Grupo 18"/>
          <p:cNvGrpSpPr/>
          <p:nvPr/>
        </p:nvGrpSpPr>
        <p:grpSpPr>
          <a:xfrm>
            <a:off x="555594" y="-107115"/>
            <a:ext cx="11138027" cy="1213286"/>
            <a:chOff x="-1598365" y="-277123"/>
            <a:chExt cx="11138027" cy="1213581"/>
          </a:xfrm>
        </p:grpSpPr>
        <p:pic>
          <p:nvPicPr>
            <p:cNvPr id="20" name="Imagen 19" descr="Resultado de imagen para LOGO DEL GOBIERNO NACIONAL MARIO ABDO"/>
            <p:cNvPicPr>
              <a:picLocks noChangeAspect="1"/>
            </p:cNvPicPr>
            <p:nvPr/>
          </p:nvPicPr>
          <p:blipFill rotWithShape="1">
            <a:blip r:embed="rId7">
              <a:extLst>
                <a:ext uri="{28A0092B-C50C-407E-A947-70E740481C1C}">
                  <a14:useLocalDpi xmlns:a14="http://schemas.microsoft.com/office/drawing/2010/main" val="0"/>
                </a:ext>
              </a:extLst>
            </a:blip>
            <a:srcRect l="47881"/>
            <a:stretch/>
          </p:blipFill>
          <p:spPr bwMode="auto">
            <a:xfrm>
              <a:off x="-1598365" y="-277123"/>
              <a:ext cx="2677737" cy="1213581"/>
            </a:xfrm>
            <a:prstGeom prst="rect">
              <a:avLst/>
            </a:prstGeom>
            <a:noFill/>
            <a:ln>
              <a:noFill/>
            </a:ln>
            <a:extLst>
              <a:ext uri="{53640926-AAD7-44D8-BBD7-CCE9431645EC}">
                <a14:shadowObscured xmlns:a14="http://schemas.microsoft.com/office/drawing/2010/main"/>
              </a:ext>
            </a:extLst>
          </p:spPr>
        </p:pic>
        <p:pic>
          <p:nvPicPr>
            <p:cNvPr id="21" name="Imagen 20" descr="C:\Users\sservin\Documents\2018\Manual de Marca Gobierno 2018\Slogan _ Paraguay de la gente.png"/>
            <p:cNvPicPr>
              <a:picLocks noChangeAspect="1"/>
            </p:cNvPicPr>
            <p:nvPr/>
          </p:nvPicPr>
          <p:blipFill rotWithShape="1">
            <a:blip r:embed="rId8" cstate="print">
              <a:extLst>
                <a:ext uri="{28A0092B-C50C-407E-A947-70E740481C1C}">
                  <a14:useLocalDpi xmlns:a14="http://schemas.microsoft.com/office/drawing/2010/main" val="0"/>
                </a:ext>
              </a:extLst>
            </a:blip>
            <a:srcRect r="54343"/>
            <a:stretch/>
          </p:blipFill>
          <p:spPr bwMode="auto">
            <a:xfrm>
              <a:off x="7807331" y="4814"/>
              <a:ext cx="1732331" cy="836759"/>
            </a:xfrm>
            <a:prstGeom prst="rect">
              <a:avLst/>
            </a:prstGeom>
            <a:noFill/>
            <a:ln>
              <a:noFill/>
            </a:ln>
            <a:extLst>
              <a:ext uri="{53640926-AAD7-44D8-BBD7-CCE9431645EC}">
                <a14:shadowObscured xmlns:a14="http://schemas.microsoft.com/office/drawing/2010/main"/>
              </a:ext>
            </a:extLst>
          </p:spPr>
        </p:pic>
      </p:grpSp>
      <p:graphicFrame>
        <p:nvGraphicFramePr>
          <p:cNvPr id="23" name="Tabla 22"/>
          <p:cNvGraphicFramePr>
            <a:graphicFrameLocks noGrp="1"/>
          </p:cNvGraphicFramePr>
          <p:nvPr>
            <p:extLst>
              <p:ext uri="{D42A27DB-BD31-4B8C-83A1-F6EECF244321}">
                <p14:modId xmlns:p14="http://schemas.microsoft.com/office/powerpoint/2010/main" val="2562903082"/>
              </p:ext>
            </p:extLst>
          </p:nvPr>
        </p:nvGraphicFramePr>
        <p:xfrm>
          <a:off x="1271464" y="2132856"/>
          <a:ext cx="9289033" cy="4307205"/>
        </p:xfrm>
        <a:graphic>
          <a:graphicData uri="http://schemas.openxmlformats.org/drawingml/2006/table">
            <a:tbl>
              <a:tblPr/>
              <a:tblGrid>
                <a:gridCol w="9289033"/>
              </a:tblGrid>
              <a:tr h="4200084">
                <a:tc>
                  <a:txBody>
                    <a:bodyPr/>
                    <a:lstStyle/>
                    <a:p>
                      <a:pPr marL="0" indent="0">
                        <a:buFontTx/>
                        <a:buNone/>
                      </a:pPr>
                      <a:r>
                        <a:rPr lang="es-ES" sz="2400" baseline="0" dirty="0" smtClean="0"/>
                        <a:t>INTERNOS</a:t>
                      </a:r>
                    </a:p>
                    <a:p>
                      <a:pPr marL="285750" indent="-285750">
                        <a:buFontTx/>
                        <a:buChar char="-"/>
                      </a:pPr>
                      <a:r>
                        <a:rPr lang="es-ES" sz="2400" baseline="0" dirty="0" smtClean="0"/>
                        <a:t>Carga actual incompleta de datos de las solicitudes. Solicitudes no contemplan todos los datos necesarios.</a:t>
                      </a:r>
                    </a:p>
                    <a:p>
                      <a:pPr marL="285750" indent="-285750">
                        <a:buFontTx/>
                        <a:buChar char="-"/>
                      </a:pPr>
                      <a:r>
                        <a:rPr lang="es-ES" sz="2400" baseline="0" dirty="0" smtClean="0"/>
                        <a:t>Clasificador de sectores no comparable con CIIU</a:t>
                      </a:r>
                    </a:p>
                    <a:p>
                      <a:pPr marL="285750" indent="-285750">
                        <a:buFontTx/>
                        <a:buChar char="-"/>
                      </a:pPr>
                      <a:r>
                        <a:rPr lang="es-ES" sz="2400" baseline="0" dirty="0" smtClean="0"/>
                        <a:t>Cambio del sistema informático CORE desde el 2015. Parte de la información anterior no está cargada</a:t>
                      </a:r>
                    </a:p>
                    <a:p>
                      <a:pPr marL="0" indent="0">
                        <a:buFontTx/>
                        <a:buNone/>
                      </a:pPr>
                      <a:endParaRPr lang="es-ES" sz="2400" baseline="0" dirty="0" smtClean="0"/>
                    </a:p>
                    <a:p>
                      <a:pPr marL="0" indent="0">
                        <a:buFontTx/>
                        <a:buNone/>
                      </a:pPr>
                      <a:r>
                        <a:rPr lang="es-ES" sz="2400" baseline="0" dirty="0" smtClean="0"/>
                        <a:t>EXTERNOS</a:t>
                      </a:r>
                    </a:p>
                    <a:p>
                      <a:pPr marL="342900" indent="-342900">
                        <a:buFontTx/>
                        <a:buChar char="-"/>
                      </a:pPr>
                      <a:r>
                        <a:rPr lang="es-ES" sz="2400" baseline="0" dirty="0" smtClean="0"/>
                        <a:t>Dificultades para el acceso a bases externas </a:t>
                      </a:r>
                    </a:p>
                    <a:p>
                      <a:pPr marL="342900" indent="-342900">
                        <a:buFontTx/>
                        <a:buChar char="-"/>
                      </a:pPr>
                      <a:r>
                        <a:rPr lang="es-ES" sz="2400" baseline="0" dirty="0" smtClean="0"/>
                        <a:t>Importante el acceso a Bases del BCP, DGGEC y Tributación (SET)</a:t>
                      </a:r>
                    </a:p>
                    <a:p>
                      <a:pPr marL="285750" indent="-285750">
                        <a:buFontTx/>
                        <a:buChar char="-"/>
                      </a:pPr>
                      <a:endParaRPr lang="es-ES" sz="2400" baseline="0" dirty="0" smtClean="0"/>
                    </a:p>
                    <a:p>
                      <a:pPr marL="285750" indent="-285750">
                        <a:buFontTx/>
                        <a:buChar char="-"/>
                      </a:pPr>
                      <a:endParaRPr lang="es-ES" dirty="0" smtClean="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388784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99456" y="1412777"/>
            <a:ext cx="10009112" cy="461665"/>
          </a:xfrm>
          <a:prstGeom prst="rect">
            <a:avLst/>
          </a:prstGeom>
        </p:spPr>
        <p:txBody>
          <a:bodyPr wrap="square">
            <a:spAutoFit/>
          </a:bodyPr>
          <a:lstStyle/>
          <a:p>
            <a:r>
              <a:rPr lang="es-ES" altLang="es-ES" sz="2400" b="1" dirty="0" smtClean="0">
                <a:solidFill>
                  <a:srgbClr val="002060"/>
                </a:solidFill>
                <a:latin typeface="Cambria" panose="02040503050406030204" pitchFamily="18" charset="0"/>
              </a:rPr>
              <a:t>Propuestas para obtener información oportuna </a:t>
            </a:r>
            <a:r>
              <a:rPr lang="es-ES" altLang="es-ES" sz="2400" b="1" dirty="0" smtClean="0">
                <a:solidFill>
                  <a:srgbClr val="002060"/>
                </a:solidFill>
                <a:latin typeface="Cambria" panose="02040503050406030204" pitchFamily="18" charset="0"/>
              </a:rPr>
              <a:t>del sector Pymes</a:t>
            </a:r>
            <a:endParaRPr lang="es-PY" sz="2400" dirty="0">
              <a:solidFill>
                <a:srgbClr val="002060"/>
              </a:solidFill>
              <a:latin typeface="Cambria" panose="02040503050406030204" pitchFamily="18" charset="0"/>
            </a:endParaRPr>
          </a:p>
        </p:txBody>
      </p:sp>
      <p:sp>
        <p:nvSpPr>
          <p:cNvPr id="4" name="Rectángulo 4"/>
          <p:cNvSpPr/>
          <p:nvPr/>
        </p:nvSpPr>
        <p:spPr>
          <a:xfrm rot="5400000">
            <a:off x="5517290" y="-5549965"/>
            <a:ext cx="1124744" cy="1222467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226" y="0"/>
            <a:ext cx="1687117" cy="1124744"/>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6344" y="5115"/>
            <a:ext cx="1685733" cy="1119629"/>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4886" y="1"/>
            <a:ext cx="1687114" cy="1124743"/>
          </a:xfrm>
          <a:prstGeom prst="rect">
            <a:avLst/>
          </a:prstGeom>
        </p:spPr>
      </p:pic>
      <p:pic>
        <p:nvPicPr>
          <p:cNvPr id="8" name="Imagen 7"/>
          <p:cNvPicPr>
            <a:picLocks noChangeAspect="1"/>
          </p:cNvPicPr>
          <p:nvPr/>
        </p:nvPicPr>
        <p:blipFill>
          <a:blip r:embed="rId6"/>
          <a:stretch>
            <a:fillRect/>
          </a:stretch>
        </p:blipFill>
        <p:spPr>
          <a:xfrm>
            <a:off x="9696400" y="6021288"/>
            <a:ext cx="2316492" cy="623304"/>
          </a:xfrm>
          <a:prstGeom prst="rect">
            <a:avLst/>
          </a:prstGeom>
        </p:spPr>
      </p:pic>
      <p:sp>
        <p:nvSpPr>
          <p:cNvPr id="11" name="Rectángulo 4"/>
          <p:cNvSpPr/>
          <p:nvPr/>
        </p:nvSpPr>
        <p:spPr>
          <a:xfrm rot="5400000">
            <a:off x="5517290" y="-5549965"/>
            <a:ext cx="1124744" cy="1222467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226" y="0"/>
            <a:ext cx="1687117" cy="1124744"/>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6344" y="5115"/>
            <a:ext cx="1685733" cy="1119629"/>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4886" y="1"/>
            <a:ext cx="1687114" cy="1124743"/>
          </a:xfrm>
          <a:prstGeom prst="rect">
            <a:avLst/>
          </a:prstGeom>
        </p:spPr>
      </p:pic>
      <p:sp>
        <p:nvSpPr>
          <p:cNvPr id="15" name="Rectángulo 4"/>
          <p:cNvSpPr/>
          <p:nvPr/>
        </p:nvSpPr>
        <p:spPr>
          <a:xfrm rot="5400000">
            <a:off x="5517290" y="-5549965"/>
            <a:ext cx="1124744" cy="1222467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099" y="0"/>
            <a:ext cx="1687117" cy="1124744"/>
          </a:xfrm>
          <a:prstGeom prst="rect">
            <a:avLst/>
          </a:prstGeom>
        </p:spPr>
      </p:pic>
      <p:pic>
        <p:nvPicPr>
          <p:cNvPr id="17" name="Imagen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6908" y="5115"/>
            <a:ext cx="1685733" cy="1119629"/>
          </a:xfrm>
          <a:prstGeom prst="rect">
            <a:avLst/>
          </a:prstGeom>
        </p:spPr>
      </p:pic>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641" y="1"/>
            <a:ext cx="1687114" cy="1124743"/>
          </a:xfrm>
          <a:prstGeom prst="rect">
            <a:avLst/>
          </a:prstGeom>
        </p:spPr>
      </p:pic>
      <p:grpSp>
        <p:nvGrpSpPr>
          <p:cNvPr id="19" name="Grupo 18"/>
          <p:cNvGrpSpPr/>
          <p:nvPr/>
        </p:nvGrpSpPr>
        <p:grpSpPr>
          <a:xfrm>
            <a:off x="555594" y="-107115"/>
            <a:ext cx="11138027" cy="1213286"/>
            <a:chOff x="-1598365" y="-277123"/>
            <a:chExt cx="11138027" cy="1213581"/>
          </a:xfrm>
        </p:grpSpPr>
        <p:pic>
          <p:nvPicPr>
            <p:cNvPr id="20" name="Imagen 19" descr="Resultado de imagen para LOGO DEL GOBIERNO NACIONAL MARIO ABDO"/>
            <p:cNvPicPr>
              <a:picLocks noChangeAspect="1"/>
            </p:cNvPicPr>
            <p:nvPr/>
          </p:nvPicPr>
          <p:blipFill rotWithShape="1">
            <a:blip r:embed="rId7">
              <a:extLst>
                <a:ext uri="{28A0092B-C50C-407E-A947-70E740481C1C}">
                  <a14:useLocalDpi xmlns:a14="http://schemas.microsoft.com/office/drawing/2010/main" val="0"/>
                </a:ext>
              </a:extLst>
            </a:blip>
            <a:srcRect l="47881"/>
            <a:stretch/>
          </p:blipFill>
          <p:spPr bwMode="auto">
            <a:xfrm>
              <a:off x="-1598365" y="-277123"/>
              <a:ext cx="2677737" cy="1213581"/>
            </a:xfrm>
            <a:prstGeom prst="rect">
              <a:avLst/>
            </a:prstGeom>
            <a:noFill/>
            <a:ln>
              <a:noFill/>
            </a:ln>
            <a:extLst>
              <a:ext uri="{53640926-AAD7-44D8-BBD7-CCE9431645EC}">
                <a14:shadowObscured xmlns:a14="http://schemas.microsoft.com/office/drawing/2010/main"/>
              </a:ext>
            </a:extLst>
          </p:spPr>
        </p:pic>
        <p:pic>
          <p:nvPicPr>
            <p:cNvPr id="21" name="Imagen 20" descr="C:\Users\sservin\Documents\2018\Manual de Marca Gobierno 2018\Slogan _ Paraguay de la gente.png"/>
            <p:cNvPicPr>
              <a:picLocks noChangeAspect="1"/>
            </p:cNvPicPr>
            <p:nvPr/>
          </p:nvPicPr>
          <p:blipFill rotWithShape="1">
            <a:blip r:embed="rId8" cstate="print">
              <a:extLst>
                <a:ext uri="{28A0092B-C50C-407E-A947-70E740481C1C}">
                  <a14:useLocalDpi xmlns:a14="http://schemas.microsoft.com/office/drawing/2010/main" val="0"/>
                </a:ext>
              </a:extLst>
            </a:blip>
            <a:srcRect r="54343"/>
            <a:stretch/>
          </p:blipFill>
          <p:spPr bwMode="auto">
            <a:xfrm>
              <a:off x="7807331" y="4814"/>
              <a:ext cx="1732331" cy="836759"/>
            </a:xfrm>
            <a:prstGeom prst="rect">
              <a:avLst/>
            </a:prstGeom>
            <a:noFill/>
            <a:ln>
              <a:noFill/>
            </a:ln>
            <a:extLst>
              <a:ext uri="{53640926-AAD7-44D8-BBD7-CCE9431645EC}">
                <a14:shadowObscured xmlns:a14="http://schemas.microsoft.com/office/drawing/2010/main"/>
              </a:ext>
            </a:extLst>
          </p:spPr>
        </p:pic>
      </p:grpSp>
      <p:graphicFrame>
        <p:nvGraphicFramePr>
          <p:cNvPr id="23" name="Tabla 22"/>
          <p:cNvGraphicFramePr>
            <a:graphicFrameLocks noGrp="1"/>
          </p:cNvGraphicFramePr>
          <p:nvPr>
            <p:extLst>
              <p:ext uri="{D42A27DB-BD31-4B8C-83A1-F6EECF244321}">
                <p14:modId xmlns:p14="http://schemas.microsoft.com/office/powerpoint/2010/main" val="26624312"/>
              </p:ext>
            </p:extLst>
          </p:nvPr>
        </p:nvGraphicFramePr>
        <p:xfrm>
          <a:off x="1498872" y="2060848"/>
          <a:ext cx="9161579" cy="4104456"/>
        </p:xfrm>
        <a:graphic>
          <a:graphicData uri="http://schemas.openxmlformats.org/drawingml/2006/table">
            <a:tbl>
              <a:tblPr/>
              <a:tblGrid>
                <a:gridCol w="9161579"/>
              </a:tblGrid>
              <a:tr h="4104456">
                <a:tc>
                  <a:txBody>
                    <a:bodyPr/>
                    <a:lstStyle/>
                    <a:p>
                      <a:pPr marL="342900" indent="-342900">
                        <a:buFontTx/>
                        <a:buChar char="-"/>
                      </a:pPr>
                      <a:r>
                        <a:rPr lang="es-ES" sz="2400" baseline="0" dirty="0" smtClean="0"/>
                        <a:t>Rediseñar captura de datos. Establecer mecanismos </a:t>
                      </a:r>
                      <a:r>
                        <a:rPr lang="es-ES" sz="2400" baseline="0" dirty="0" smtClean="0"/>
                        <a:t>para actualizar la base de datos, tanto con información completa de las solicitudes como de datos históricos</a:t>
                      </a:r>
                      <a:r>
                        <a:rPr lang="es-ES" sz="2400" baseline="0" dirty="0" smtClean="0"/>
                        <a:t>.</a:t>
                      </a:r>
                    </a:p>
                    <a:p>
                      <a:pPr marL="342900" indent="-342900">
                        <a:buFontTx/>
                        <a:buChar char="-"/>
                      </a:pPr>
                      <a:endParaRPr lang="es-ES" sz="2400" baseline="0" dirty="0" smtClean="0"/>
                    </a:p>
                    <a:p>
                      <a:pPr marL="342900" indent="-342900">
                        <a:buFontTx/>
                        <a:buChar char="-"/>
                      </a:pPr>
                      <a:r>
                        <a:rPr lang="es-ES" sz="2400" baseline="0" dirty="0" smtClean="0"/>
                        <a:t>Producir análisis técnicos a nivel de micro sobre el mercado de trabajo e ingresos de las familias por su efecto sobre las PYMES y en la demanda de créditos. </a:t>
                      </a:r>
                    </a:p>
                    <a:p>
                      <a:pPr marL="342900" indent="-342900">
                        <a:buFontTx/>
                        <a:buChar char="-"/>
                      </a:pPr>
                      <a:endParaRPr lang="es-ES" sz="2400" baseline="0" dirty="0" smtClean="0"/>
                    </a:p>
                    <a:p>
                      <a:pPr marL="342900" indent="-342900">
                        <a:buFontTx/>
                        <a:buChar char="-"/>
                      </a:pPr>
                      <a:r>
                        <a:rPr lang="es-ES" sz="2400" baseline="0" dirty="0" smtClean="0"/>
                        <a:t>A nivel macro para detectar factores de riesgo del sistema financiero y anticipar tendencias.</a:t>
                      </a:r>
                      <a:endParaRPr lang="es-ES" sz="2400" baseline="0" dirty="0" smtClean="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65400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99456" y="1412777"/>
            <a:ext cx="10009112" cy="461665"/>
          </a:xfrm>
          <a:prstGeom prst="rect">
            <a:avLst/>
          </a:prstGeom>
        </p:spPr>
        <p:txBody>
          <a:bodyPr wrap="square">
            <a:spAutoFit/>
          </a:bodyPr>
          <a:lstStyle/>
          <a:p>
            <a:r>
              <a:rPr lang="es-ES" altLang="es-ES" sz="2400" b="1" dirty="0" smtClean="0">
                <a:solidFill>
                  <a:srgbClr val="002060"/>
                </a:solidFill>
                <a:latin typeface="Cambria" panose="02040503050406030204" pitchFamily="18" charset="0"/>
              </a:rPr>
              <a:t>Propuestas para obtener información oportuna </a:t>
            </a:r>
            <a:r>
              <a:rPr lang="es-ES" altLang="es-ES" sz="2400" b="1" dirty="0" smtClean="0">
                <a:solidFill>
                  <a:srgbClr val="002060"/>
                </a:solidFill>
                <a:latin typeface="Cambria" panose="02040503050406030204" pitchFamily="18" charset="0"/>
              </a:rPr>
              <a:t>del sector Pymes</a:t>
            </a:r>
            <a:endParaRPr lang="es-PY" sz="2400" dirty="0">
              <a:solidFill>
                <a:srgbClr val="002060"/>
              </a:solidFill>
              <a:latin typeface="Cambria" panose="02040503050406030204" pitchFamily="18" charset="0"/>
            </a:endParaRPr>
          </a:p>
        </p:txBody>
      </p:sp>
      <p:sp>
        <p:nvSpPr>
          <p:cNvPr id="4" name="Rectángulo 4"/>
          <p:cNvSpPr/>
          <p:nvPr/>
        </p:nvSpPr>
        <p:spPr>
          <a:xfrm rot="5400000">
            <a:off x="5517290" y="-5549965"/>
            <a:ext cx="1124744" cy="1222467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226" y="0"/>
            <a:ext cx="1687117" cy="1124744"/>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6344" y="5115"/>
            <a:ext cx="1685733" cy="1119629"/>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4886" y="1"/>
            <a:ext cx="1687114" cy="1124743"/>
          </a:xfrm>
          <a:prstGeom prst="rect">
            <a:avLst/>
          </a:prstGeom>
        </p:spPr>
      </p:pic>
      <p:pic>
        <p:nvPicPr>
          <p:cNvPr id="8" name="Imagen 7"/>
          <p:cNvPicPr>
            <a:picLocks noChangeAspect="1"/>
          </p:cNvPicPr>
          <p:nvPr/>
        </p:nvPicPr>
        <p:blipFill>
          <a:blip r:embed="rId6"/>
          <a:stretch>
            <a:fillRect/>
          </a:stretch>
        </p:blipFill>
        <p:spPr>
          <a:xfrm>
            <a:off x="9696400" y="6021288"/>
            <a:ext cx="2316492" cy="623304"/>
          </a:xfrm>
          <a:prstGeom prst="rect">
            <a:avLst/>
          </a:prstGeom>
        </p:spPr>
      </p:pic>
      <p:sp>
        <p:nvSpPr>
          <p:cNvPr id="11" name="Rectángulo 4"/>
          <p:cNvSpPr/>
          <p:nvPr/>
        </p:nvSpPr>
        <p:spPr>
          <a:xfrm rot="5400000">
            <a:off x="5517290" y="-5549965"/>
            <a:ext cx="1124744" cy="1222467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226" y="0"/>
            <a:ext cx="1687117" cy="1124744"/>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6344" y="5115"/>
            <a:ext cx="1685733" cy="1119629"/>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4886" y="1"/>
            <a:ext cx="1687114" cy="1124743"/>
          </a:xfrm>
          <a:prstGeom prst="rect">
            <a:avLst/>
          </a:prstGeom>
        </p:spPr>
      </p:pic>
      <p:sp>
        <p:nvSpPr>
          <p:cNvPr id="15" name="Rectángulo 4"/>
          <p:cNvSpPr/>
          <p:nvPr/>
        </p:nvSpPr>
        <p:spPr>
          <a:xfrm rot="5400000">
            <a:off x="5517290" y="-5549965"/>
            <a:ext cx="1124744" cy="1222467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099" y="0"/>
            <a:ext cx="1687117" cy="1124744"/>
          </a:xfrm>
          <a:prstGeom prst="rect">
            <a:avLst/>
          </a:prstGeom>
        </p:spPr>
      </p:pic>
      <p:pic>
        <p:nvPicPr>
          <p:cNvPr id="17" name="Imagen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6908" y="5115"/>
            <a:ext cx="1685733" cy="1119629"/>
          </a:xfrm>
          <a:prstGeom prst="rect">
            <a:avLst/>
          </a:prstGeom>
        </p:spPr>
      </p:pic>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641" y="1"/>
            <a:ext cx="1687114" cy="1124743"/>
          </a:xfrm>
          <a:prstGeom prst="rect">
            <a:avLst/>
          </a:prstGeom>
        </p:spPr>
      </p:pic>
      <p:grpSp>
        <p:nvGrpSpPr>
          <p:cNvPr id="19" name="Grupo 18"/>
          <p:cNvGrpSpPr/>
          <p:nvPr/>
        </p:nvGrpSpPr>
        <p:grpSpPr>
          <a:xfrm>
            <a:off x="555594" y="-107115"/>
            <a:ext cx="11138027" cy="1213286"/>
            <a:chOff x="-1598365" y="-277123"/>
            <a:chExt cx="11138027" cy="1213581"/>
          </a:xfrm>
        </p:grpSpPr>
        <p:pic>
          <p:nvPicPr>
            <p:cNvPr id="20" name="Imagen 19" descr="Resultado de imagen para LOGO DEL GOBIERNO NACIONAL MARIO ABDO"/>
            <p:cNvPicPr>
              <a:picLocks noChangeAspect="1"/>
            </p:cNvPicPr>
            <p:nvPr/>
          </p:nvPicPr>
          <p:blipFill rotWithShape="1">
            <a:blip r:embed="rId7">
              <a:extLst>
                <a:ext uri="{28A0092B-C50C-407E-A947-70E740481C1C}">
                  <a14:useLocalDpi xmlns:a14="http://schemas.microsoft.com/office/drawing/2010/main" val="0"/>
                </a:ext>
              </a:extLst>
            </a:blip>
            <a:srcRect l="47881"/>
            <a:stretch/>
          </p:blipFill>
          <p:spPr bwMode="auto">
            <a:xfrm>
              <a:off x="-1598365" y="-277123"/>
              <a:ext cx="2677737" cy="1213581"/>
            </a:xfrm>
            <a:prstGeom prst="rect">
              <a:avLst/>
            </a:prstGeom>
            <a:noFill/>
            <a:ln>
              <a:noFill/>
            </a:ln>
            <a:extLst>
              <a:ext uri="{53640926-AAD7-44D8-BBD7-CCE9431645EC}">
                <a14:shadowObscured xmlns:a14="http://schemas.microsoft.com/office/drawing/2010/main"/>
              </a:ext>
            </a:extLst>
          </p:spPr>
        </p:pic>
        <p:pic>
          <p:nvPicPr>
            <p:cNvPr id="21" name="Imagen 20" descr="C:\Users\sservin\Documents\2018\Manual de Marca Gobierno 2018\Slogan _ Paraguay de la gente.png"/>
            <p:cNvPicPr>
              <a:picLocks noChangeAspect="1"/>
            </p:cNvPicPr>
            <p:nvPr/>
          </p:nvPicPr>
          <p:blipFill rotWithShape="1">
            <a:blip r:embed="rId8" cstate="print">
              <a:extLst>
                <a:ext uri="{28A0092B-C50C-407E-A947-70E740481C1C}">
                  <a14:useLocalDpi xmlns:a14="http://schemas.microsoft.com/office/drawing/2010/main" val="0"/>
                </a:ext>
              </a:extLst>
            </a:blip>
            <a:srcRect r="54343"/>
            <a:stretch/>
          </p:blipFill>
          <p:spPr bwMode="auto">
            <a:xfrm>
              <a:off x="7807331" y="4814"/>
              <a:ext cx="1732331" cy="836759"/>
            </a:xfrm>
            <a:prstGeom prst="rect">
              <a:avLst/>
            </a:prstGeom>
            <a:noFill/>
            <a:ln>
              <a:noFill/>
            </a:ln>
            <a:extLst>
              <a:ext uri="{53640926-AAD7-44D8-BBD7-CCE9431645EC}">
                <a14:shadowObscured xmlns:a14="http://schemas.microsoft.com/office/drawing/2010/main"/>
              </a:ext>
            </a:extLst>
          </p:spPr>
        </p:pic>
      </p:grpSp>
      <p:graphicFrame>
        <p:nvGraphicFramePr>
          <p:cNvPr id="23" name="Tabla 22"/>
          <p:cNvGraphicFramePr>
            <a:graphicFrameLocks noGrp="1"/>
          </p:cNvGraphicFramePr>
          <p:nvPr>
            <p:extLst>
              <p:ext uri="{D42A27DB-BD31-4B8C-83A1-F6EECF244321}">
                <p14:modId xmlns:p14="http://schemas.microsoft.com/office/powerpoint/2010/main" val="1086122412"/>
              </p:ext>
            </p:extLst>
          </p:nvPr>
        </p:nvGraphicFramePr>
        <p:xfrm>
          <a:off x="1498872" y="2060848"/>
          <a:ext cx="9161579" cy="4104456"/>
        </p:xfrm>
        <a:graphic>
          <a:graphicData uri="http://schemas.openxmlformats.org/drawingml/2006/table">
            <a:tbl>
              <a:tblPr/>
              <a:tblGrid>
                <a:gridCol w="9161579"/>
              </a:tblGrid>
              <a:tr h="4104456">
                <a:tc>
                  <a:txBody>
                    <a:bodyPr/>
                    <a:lstStyle/>
                    <a:p>
                      <a:pPr marL="342900" indent="-342900">
                        <a:buFontTx/>
                        <a:buChar char="-"/>
                      </a:pPr>
                      <a:r>
                        <a:rPr lang="es-ES" sz="2400" baseline="0" dirty="0" smtClean="0"/>
                        <a:t>Caso </a:t>
                      </a:r>
                      <a:r>
                        <a:rPr lang="es-ES" sz="2400" baseline="0" dirty="0" smtClean="0"/>
                        <a:t>particular de la AFD: </a:t>
                      </a:r>
                      <a:r>
                        <a:rPr lang="es-ES" sz="2400" baseline="0" dirty="0" smtClean="0"/>
                        <a:t>cambio </a:t>
                      </a:r>
                      <a:r>
                        <a:rPr lang="es-ES" sz="2400" baseline="0" dirty="0" smtClean="0"/>
                        <a:t>del modelo de negocios de desembolsos </a:t>
                      </a:r>
                      <a:r>
                        <a:rPr lang="es-ES" sz="2400" baseline="0" dirty="0" smtClean="0"/>
                        <a:t>con garantías constituidas al </a:t>
                      </a:r>
                      <a:r>
                        <a:rPr lang="es-ES" sz="2400" baseline="0" dirty="0" smtClean="0"/>
                        <a:t>modelo de Reembolso del préstamo. </a:t>
                      </a:r>
                      <a:r>
                        <a:rPr lang="es-ES" sz="2400" baseline="0" dirty="0" smtClean="0"/>
                        <a:t>Su implementación presenta desafíos en la medición de los beneficios para el prestatario final vs la rapidez </a:t>
                      </a:r>
                      <a:r>
                        <a:rPr lang="es-ES" sz="2400" baseline="0" dirty="0" smtClean="0"/>
                        <a:t>en la colocación.</a:t>
                      </a:r>
                    </a:p>
                    <a:p>
                      <a:pPr marL="342900" indent="-342900">
                        <a:buFontTx/>
                        <a:buChar char="-"/>
                      </a:pPr>
                      <a:endParaRPr lang="es-ES" sz="2400" baseline="0" dirty="0" smtClean="0"/>
                    </a:p>
                    <a:p>
                      <a:pPr marL="342900" indent="-342900">
                        <a:buFontTx/>
                        <a:buChar char="-"/>
                      </a:pPr>
                      <a:r>
                        <a:rPr lang="es-ES" sz="2400" baseline="0" dirty="0" smtClean="0"/>
                        <a:t>Definir sectores económicos de acuerdo al clasificador CIIU del BCP para tener comparabilidad de datos a nivel de PYMES. </a:t>
                      </a:r>
                      <a:endParaRPr lang="es-ES" sz="2400" baseline="0" dirty="0" smtClean="0"/>
                    </a:p>
                    <a:p>
                      <a:pPr marL="342900" indent="-342900">
                        <a:buFontTx/>
                        <a:buChar char="-"/>
                      </a:pPr>
                      <a:endParaRPr lang="es-ES" sz="2400" baseline="0" dirty="0" smtClean="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155714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99456" y="1412777"/>
            <a:ext cx="10009112" cy="461665"/>
          </a:xfrm>
          <a:prstGeom prst="rect">
            <a:avLst/>
          </a:prstGeom>
        </p:spPr>
        <p:txBody>
          <a:bodyPr wrap="square">
            <a:spAutoFit/>
          </a:bodyPr>
          <a:lstStyle/>
          <a:p>
            <a:r>
              <a:rPr lang="es-ES" altLang="es-ES" sz="2400" b="1" dirty="0" smtClean="0">
                <a:solidFill>
                  <a:srgbClr val="002060"/>
                </a:solidFill>
                <a:latin typeface="Cambria" panose="02040503050406030204" pitchFamily="18" charset="0"/>
              </a:rPr>
              <a:t>Problemas surgidos en la </a:t>
            </a:r>
            <a:r>
              <a:rPr lang="es-ES" altLang="es-ES" sz="2400" b="1" dirty="0" err="1" smtClean="0">
                <a:solidFill>
                  <a:srgbClr val="002060"/>
                </a:solidFill>
                <a:latin typeface="Cambria" panose="02040503050406030204" pitchFamily="18" charset="0"/>
              </a:rPr>
              <a:t>evaluacion</a:t>
            </a:r>
            <a:r>
              <a:rPr lang="es-ES" altLang="es-ES" sz="2400" b="1" dirty="0" smtClean="0">
                <a:solidFill>
                  <a:srgbClr val="002060"/>
                </a:solidFill>
                <a:latin typeface="Cambria" panose="02040503050406030204" pitchFamily="18" charset="0"/>
              </a:rPr>
              <a:t> del sector PYMES</a:t>
            </a:r>
            <a:endParaRPr lang="es-PY" sz="2400" dirty="0">
              <a:solidFill>
                <a:srgbClr val="002060"/>
              </a:solidFill>
              <a:latin typeface="Cambria" panose="02040503050406030204" pitchFamily="18" charset="0"/>
            </a:endParaRPr>
          </a:p>
        </p:txBody>
      </p:sp>
      <p:sp>
        <p:nvSpPr>
          <p:cNvPr id="4" name="Rectángulo 4"/>
          <p:cNvSpPr/>
          <p:nvPr/>
        </p:nvSpPr>
        <p:spPr>
          <a:xfrm rot="5400000">
            <a:off x="5517290" y="-5549965"/>
            <a:ext cx="1124744" cy="1222467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226" y="0"/>
            <a:ext cx="1687117" cy="1124744"/>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6344" y="5115"/>
            <a:ext cx="1685733" cy="1119629"/>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4886" y="1"/>
            <a:ext cx="1687114" cy="1124743"/>
          </a:xfrm>
          <a:prstGeom prst="rect">
            <a:avLst/>
          </a:prstGeom>
        </p:spPr>
      </p:pic>
      <p:pic>
        <p:nvPicPr>
          <p:cNvPr id="8" name="Imagen 7"/>
          <p:cNvPicPr>
            <a:picLocks noChangeAspect="1"/>
          </p:cNvPicPr>
          <p:nvPr/>
        </p:nvPicPr>
        <p:blipFill>
          <a:blip r:embed="rId6"/>
          <a:stretch>
            <a:fillRect/>
          </a:stretch>
        </p:blipFill>
        <p:spPr>
          <a:xfrm>
            <a:off x="9696400" y="6021288"/>
            <a:ext cx="2316492" cy="623304"/>
          </a:xfrm>
          <a:prstGeom prst="rect">
            <a:avLst/>
          </a:prstGeom>
        </p:spPr>
      </p:pic>
      <p:sp>
        <p:nvSpPr>
          <p:cNvPr id="11" name="Rectángulo 4"/>
          <p:cNvSpPr/>
          <p:nvPr/>
        </p:nvSpPr>
        <p:spPr>
          <a:xfrm rot="5400000">
            <a:off x="5517290" y="-5549965"/>
            <a:ext cx="1124744" cy="1222467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226" y="0"/>
            <a:ext cx="1687117" cy="1124744"/>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6344" y="5115"/>
            <a:ext cx="1685733" cy="1119629"/>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4886" y="1"/>
            <a:ext cx="1687114" cy="1124743"/>
          </a:xfrm>
          <a:prstGeom prst="rect">
            <a:avLst/>
          </a:prstGeom>
        </p:spPr>
      </p:pic>
      <p:sp>
        <p:nvSpPr>
          <p:cNvPr id="15" name="Rectángulo 4"/>
          <p:cNvSpPr/>
          <p:nvPr/>
        </p:nvSpPr>
        <p:spPr>
          <a:xfrm rot="5400000">
            <a:off x="5517290" y="-5549965"/>
            <a:ext cx="1124744" cy="1222467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099" y="0"/>
            <a:ext cx="1687117" cy="1124744"/>
          </a:xfrm>
          <a:prstGeom prst="rect">
            <a:avLst/>
          </a:prstGeom>
        </p:spPr>
      </p:pic>
      <p:pic>
        <p:nvPicPr>
          <p:cNvPr id="17" name="Imagen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6908" y="5115"/>
            <a:ext cx="1685733" cy="1119629"/>
          </a:xfrm>
          <a:prstGeom prst="rect">
            <a:avLst/>
          </a:prstGeom>
        </p:spPr>
      </p:pic>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641" y="1"/>
            <a:ext cx="1687114" cy="1124743"/>
          </a:xfrm>
          <a:prstGeom prst="rect">
            <a:avLst/>
          </a:prstGeom>
        </p:spPr>
      </p:pic>
      <p:grpSp>
        <p:nvGrpSpPr>
          <p:cNvPr id="19" name="Grupo 18"/>
          <p:cNvGrpSpPr/>
          <p:nvPr/>
        </p:nvGrpSpPr>
        <p:grpSpPr>
          <a:xfrm>
            <a:off x="555594" y="-107115"/>
            <a:ext cx="11138027" cy="1213286"/>
            <a:chOff x="-1598365" y="-277123"/>
            <a:chExt cx="11138027" cy="1213581"/>
          </a:xfrm>
        </p:grpSpPr>
        <p:pic>
          <p:nvPicPr>
            <p:cNvPr id="20" name="Imagen 19" descr="Resultado de imagen para LOGO DEL GOBIERNO NACIONAL MARIO ABDO"/>
            <p:cNvPicPr>
              <a:picLocks noChangeAspect="1"/>
            </p:cNvPicPr>
            <p:nvPr/>
          </p:nvPicPr>
          <p:blipFill rotWithShape="1">
            <a:blip r:embed="rId7">
              <a:extLst>
                <a:ext uri="{28A0092B-C50C-407E-A947-70E740481C1C}">
                  <a14:useLocalDpi xmlns:a14="http://schemas.microsoft.com/office/drawing/2010/main" val="0"/>
                </a:ext>
              </a:extLst>
            </a:blip>
            <a:srcRect l="47881"/>
            <a:stretch/>
          </p:blipFill>
          <p:spPr bwMode="auto">
            <a:xfrm>
              <a:off x="-1598365" y="-277123"/>
              <a:ext cx="2677737" cy="1213581"/>
            </a:xfrm>
            <a:prstGeom prst="rect">
              <a:avLst/>
            </a:prstGeom>
            <a:noFill/>
            <a:ln>
              <a:noFill/>
            </a:ln>
            <a:extLst>
              <a:ext uri="{53640926-AAD7-44D8-BBD7-CCE9431645EC}">
                <a14:shadowObscured xmlns:a14="http://schemas.microsoft.com/office/drawing/2010/main"/>
              </a:ext>
            </a:extLst>
          </p:spPr>
        </p:pic>
        <p:pic>
          <p:nvPicPr>
            <p:cNvPr id="21" name="Imagen 20" descr="C:\Users\sservin\Documents\2018\Manual de Marca Gobierno 2018\Slogan _ Paraguay de la gente.png"/>
            <p:cNvPicPr>
              <a:picLocks noChangeAspect="1"/>
            </p:cNvPicPr>
            <p:nvPr/>
          </p:nvPicPr>
          <p:blipFill rotWithShape="1">
            <a:blip r:embed="rId8" cstate="print">
              <a:extLst>
                <a:ext uri="{28A0092B-C50C-407E-A947-70E740481C1C}">
                  <a14:useLocalDpi xmlns:a14="http://schemas.microsoft.com/office/drawing/2010/main" val="0"/>
                </a:ext>
              </a:extLst>
            </a:blip>
            <a:srcRect r="54343"/>
            <a:stretch/>
          </p:blipFill>
          <p:spPr bwMode="auto">
            <a:xfrm>
              <a:off x="7807331" y="4814"/>
              <a:ext cx="1732331" cy="836759"/>
            </a:xfrm>
            <a:prstGeom prst="rect">
              <a:avLst/>
            </a:prstGeom>
            <a:noFill/>
            <a:ln>
              <a:noFill/>
            </a:ln>
            <a:extLst>
              <a:ext uri="{53640926-AAD7-44D8-BBD7-CCE9431645EC}">
                <a14:shadowObscured xmlns:a14="http://schemas.microsoft.com/office/drawing/2010/main"/>
              </a:ext>
            </a:extLst>
          </p:spPr>
        </p:pic>
      </p:grpSp>
      <p:graphicFrame>
        <p:nvGraphicFramePr>
          <p:cNvPr id="23" name="Tabla 22"/>
          <p:cNvGraphicFramePr>
            <a:graphicFrameLocks noGrp="1"/>
          </p:cNvGraphicFramePr>
          <p:nvPr>
            <p:extLst>
              <p:ext uri="{D42A27DB-BD31-4B8C-83A1-F6EECF244321}">
                <p14:modId xmlns:p14="http://schemas.microsoft.com/office/powerpoint/2010/main" val="2392689204"/>
              </p:ext>
            </p:extLst>
          </p:nvPr>
        </p:nvGraphicFramePr>
        <p:xfrm>
          <a:off x="1254901" y="1844824"/>
          <a:ext cx="9161579" cy="4764405"/>
        </p:xfrm>
        <a:graphic>
          <a:graphicData uri="http://schemas.openxmlformats.org/drawingml/2006/table">
            <a:tbl>
              <a:tblPr/>
              <a:tblGrid>
                <a:gridCol w="9161579"/>
              </a:tblGrid>
              <a:tr h="4680520">
                <a:tc>
                  <a:txBody>
                    <a:bodyPr/>
                    <a:lstStyle/>
                    <a:p>
                      <a:pPr marL="342900" indent="-342900">
                        <a:buFontTx/>
                        <a:buChar char="-"/>
                      </a:pPr>
                      <a:r>
                        <a:rPr lang="es-ES" sz="2400" baseline="0" dirty="0" smtClean="0"/>
                        <a:t>Dentro de la </a:t>
                      </a:r>
                      <a:r>
                        <a:rPr lang="es-ES" sz="2400" baseline="0" dirty="0" err="1" smtClean="0"/>
                        <a:t>linea</a:t>
                      </a:r>
                      <a:r>
                        <a:rPr lang="es-ES" sz="2400" baseline="0" dirty="0" smtClean="0"/>
                        <a:t> CCLIP culminó el proyecto  anterior de PYMES y se identificaron varios problemas en la evaluación.</a:t>
                      </a:r>
                    </a:p>
                    <a:p>
                      <a:pPr marL="342900" indent="-342900">
                        <a:buFontTx/>
                        <a:buChar char="-"/>
                      </a:pPr>
                      <a:endParaRPr lang="es-ES" sz="2400" baseline="0" dirty="0" smtClean="0"/>
                    </a:p>
                    <a:p>
                      <a:pPr marL="342900" indent="-342900">
                        <a:buFontTx/>
                        <a:buChar char="-"/>
                      </a:pPr>
                      <a:r>
                        <a:rPr lang="es-ES" sz="2400" baseline="0" dirty="0" smtClean="0"/>
                        <a:t>A pesar de que el crédito incluía un monto de USD 50.000 para encuestas, no se pudo completar la evaluación por falta de grupo de control. Se decidió desistir la ejecución del monto correspondiente a la encuesta y se cerró el proyecto por un monto menor concluyendo los informes con datos internos.</a:t>
                      </a:r>
                    </a:p>
                    <a:p>
                      <a:pPr marL="342900" indent="-342900">
                        <a:buFontTx/>
                        <a:buChar char="-"/>
                      </a:pPr>
                      <a:endParaRPr lang="es-ES" sz="2400" baseline="0" dirty="0" smtClean="0"/>
                    </a:p>
                    <a:p>
                      <a:pPr marL="342900" indent="-342900">
                        <a:buFontTx/>
                        <a:buChar char="-"/>
                      </a:pPr>
                      <a:r>
                        <a:rPr lang="es-ES" sz="2400" baseline="0" dirty="0" smtClean="0"/>
                        <a:t>La medición de salud de los créditos es </a:t>
                      </a:r>
                      <a:r>
                        <a:rPr lang="es-ES" sz="2400" baseline="0" dirty="0" smtClean="0"/>
                        <a:t>difícil </a:t>
                      </a:r>
                      <a:r>
                        <a:rPr lang="es-ES" sz="2400" baseline="0" dirty="0" smtClean="0"/>
                        <a:t>a nivel de </a:t>
                      </a:r>
                      <a:r>
                        <a:rPr lang="es-ES" sz="2400" baseline="0" dirty="0" err="1" smtClean="0"/>
                        <a:t>Performing</a:t>
                      </a:r>
                      <a:r>
                        <a:rPr lang="es-ES" sz="2400" baseline="0" dirty="0" smtClean="0"/>
                        <a:t>/non </a:t>
                      </a:r>
                      <a:r>
                        <a:rPr lang="es-ES" sz="2400" baseline="0" dirty="0" err="1" smtClean="0"/>
                        <a:t>performing</a:t>
                      </a:r>
                      <a:r>
                        <a:rPr lang="es-ES" sz="2400" baseline="0" dirty="0" smtClean="0"/>
                        <a:t>. Las </a:t>
                      </a:r>
                      <a:r>
                        <a:rPr lang="es-ES" sz="2400" baseline="0" dirty="0" err="1" smtClean="0"/>
                        <a:t>IFIs</a:t>
                      </a:r>
                      <a:r>
                        <a:rPr lang="es-ES" sz="2400" baseline="0" dirty="0" smtClean="0"/>
                        <a:t> están obligadas a cancelar o sustituir los créditos por lo que la morosidad es siempre 0. </a:t>
                      </a:r>
                    </a:p>
                    <a:p>
                      <a:pPr marL="342900" indent="-342900">
                        <a:buFontTx/>
                        <a:buChar char="-"/>
                      </a:pPr>
                      <a:endParaRPr lang="es-ES" sz="2400" baseline="0" dirty="0" smtClean="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344390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99456" y="1412777"/>
            <a:ext cx="10009112" cy="461665"/>
          </a:xfrm>
          <a:prstGeom prst="rect">
            <a:avLst/>
          </a:prstGeom>
        </p:spPr>
        <p:txBody>
          <a:bodyPr wrap="square">
            <a:spAutoFit/>
          </a:bodyPr>
          <a:lstStyle/>
          <a:p>
            <a:r>
              <a:rPr lang="es-ES" altLang="es-ES" sz="2400" b="1" dirty="0" smtClean="0">
                <a:solidFill>
                  <a:srgbClr val="002060"/>
                </a:solidFill>
                <a:latin typeface="Cambria" panose="02040503050406030204" pitchFamily="18" charset="0"/>
              </a:rPr>
              <a:t>Lecciones</a:t>
            </a:r>
            <a:endParaRPr lang="es-PY" sz="2400" dirty="0">
              <a:solidFill>
                <a:srgbClr val="002060"/>
              </a:solidFill>
              <a:latin typeface="Cambria" panose="02040503050406030204" pitchFamily="18" charset="0"/>
            </a:endParaRPr>
          </a:p>
        </p:txBody>
      </p:sp>
      <p:sp>
        <p:nvSpPr>
          <p:cNvPr id="4" name="Rectángulo 4"/>
          <p:cNvSpPr/>
          <p:nvPr/>
        </p:nvSpPr>
        <p:spPr>
          <a:xfrm rot="5400000">
            <a:off x="5517290" y="-5549965"/>
            <a:ext cx="1124744" cy="1222467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226" y="0"/>
            <a:ext cx="1687117" cy="1124744"/>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6344" y="5115"/>
            <a:ext cx="1685733" cy="1119629"/>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4886" y="1"/>
            <a:ext cx="1687114" cy="1124743"/>
          </a:xfrm>
          <a:prstGeom prst="rect">
            <a:avLst/>
          </a:prstGeom>
        </p:spPr>
      </p:pic>
      <p:pic>
        <p:nvPicPr>
          <p:cNvPr id="8" name="Imagen 7"/>
          <p:cNvPicPr>
            <a:picLocks noChangeAspect="1"/>
          </p:cNvPicPr>
          <p:nvPr/>
        </p:nvPicPr>
        <p:blipFill>
          <a:blip r:embed="rId6"/>
          <a:stretch>
            <a:fillRect/>
          </a:stretch>
        </p:blipFill>
        <p:spPr>
          <a:xfrm>
            <a:off x="9696400" y="6021288"/>
            <a:ext cx="2316492" cy="623304"/>
          </a:xfrm>
          <a:prstGeom prst="rect">
            <a:avLst/>
          </a:prstGeom>
        </p:spPr>
      </p:pic>
      <p:sp>
        <p:nvSpPr>
          <p:cNvPr id="11" name="Rectángulo 4"/>
          <p:cNvSpPr/>
          <p:nvPr/>
        </p:nvSpPr>
        <p:spPr>
          <a:xfrm rot="5400000">
            <a:off x="5517290" y="-5549965"/>
            <a:ext cx="1124744" cy="1222467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226" y="0"/>
            <a:ext cx="1687117" cy="1124744"/>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6344" y="5115"/>
            <a:ext cx="1685733" cy="1119629"/>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4886" y="1"/>
            <a:ext cx="1687114" cy="1124743"/>
          </a:xfrm>
          <a:prstGeom prst="rect">
            <a:avLst/>
          </a:prstGeom>
        </p:spPr>
      </p:pic>
      <p:sp>
        <p:nvSpPr>
          <p:cNvPr id="15" name="Rectángulo 4"/>
          <p:cNvSpPr/>
          <p:nvPr/>
        </p:nvSpPr>
        <p:spPr>
          <a:xfrm rot="5400000">
            <a:off x="5517290" y="-5549965"/>
            <a:ext cx="1124744" cy="1222467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099" y="0"/>
            <a:ext cx="1687117" cy="1124744"/>
          </a:xfrm>
          <a:prstGeom prst="rect">
            <a:avLst/>
          </a:prstGeom>
        </p:spPr>
      </p:pic>
      <p:pic>
        <p:nvPicPr>
          <p:cNvPr id="17" name="Imagen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6908" y="5115"/>
            <a:ext cx="1685733" cy="1119629"/>
          </a:xfrm>
          <a:prstGeom prst="rect">
            <a:avLst/>
          </a:prstGeom>
        </p:spPr>
      </p:pic>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641" y="1"/>
            <a:ext cx="1687114" cy="1124743"/>
          </a:xfrm>
          <a:prstGeom prst="rect">
            <a:avLst/>
          </a:prstGeom>
        </p:spPr>
      </p:pic>
      <p:grpSp>
        <p:nvGrpSpPr>
          <p:cNvPr id="19" name="Grupo 18"/>
          <p:cNvGrpSpPr/>
          <p:nvPr/>
        </p:nvGrpSpPr>
        <p:grpSpPr>
          <a:xfrm>
            <a:off x="555594" y="-107115"/>
            <a:ext cx="11138027" cy="1213286"/>
            <a:chOff x="-1598365" y="-277123"/>
            <a:chExt cx="11138027" cy="1213581"/>
          </a:xfrm>
        </p:grpSpPr>
        <p:pic>
          <p:nvPicPr>
            <p:cNvPr id="20" name="Imagen 19" descr="Resultado de imagen para LOGO DEL GOBIERNO NACIONAL MARIO ABDO"/>
            <p:cNvPicPr>
              <a:picLocks noChangeAspect="1"/>
            </p:cNvPicPr>
            <p:nvPr/>
          </p:nvPicPr>
          <p:blipFill rotWithShape="1">
            <a:blip r:embed="rId7">
              <a:extLst>
                <a:ext uri="{28A0092B-C50C-407E-A947-70E740481C1C}">
                  <a14:useLocalDpi xmlns:a14="http://schemas.microsoft.com/office/drawing/2010/main" val="0"/>
                </a:ext>
              </a:extLst>
            </a:blip>
            <a:srcRect l="47881"/>
            <a:stretch/>
          </p:blipFill>
          <p:spPr bwMode="auto">
            <a:xfrm>
              <a:off x="-1598365" y="-277123"/>
              <a:ext cx="2677737" cy="1213581"/>
            </a:xfrm>
            <a:prstGeom prst="rect">
              <a:avLst/>
            </a:prstGeom>
            <a:noFill/>
            <a:ln>
              <a:noFill/>
            </a:ln>
            <a:extLst>
              <a:ext uri="{53640926-AAD7-44D8-BBD7-CCE9431645EC}">
                <a14:shadowObscured xmlns:a14="http://schemas.microsoft.com/office/drawing/2010/main"/>
              </a:ext>
            </a:extLst>
          </p:spPr>
        </p:pic>
        <p:pic>
          <p:nvPicPr>
            <p:cNvPr id="21" name="Imagen 20" descr="C:\Users\sservin\Documents\2018\Manual de Marca Gobierno 2018\Slogan _ Paraguay de la gente.png"/>
            <p:cNvPicPr>
              <a:picLocks noChangeAspect="1"/>
            </p:cNvPicPr>
            <p:nvPr/>
          </p:nvPicPr>
          <p:blipFill rotWithShape="1">
            <a:blip r:embed="rId8" cstate="print">
              <a:extLst>
                <a:ext uri="{28A0092B-C50C-407E-A947-70E740481C1C}">
                  <a14:useLocalDpi xmlns:a14="http://schemas.microsoft.com/office/drawing/2010/main" val="0"/>
                </a:ext>
              </a:extLst>
            </a:blip>
            <a:srcRect r="54343"/>
            <a:stretch/>
          </p:blipFill>
          <p:spPr bwMode="auto">
            <a:xfrm>
              <a:off x="7807331" y="4814"/>
              <a:ext cx="1732331" cy="836759"/>
            </a:xfrm>
            <a:prstGeom prst="rect">
              <a:avLst/>
            </a:prstGeom>
            <a:noFill/>
            <a:ln>
              <a:noFill/>
            </a:ln>
            <a:extLst>
              <a:ext uri="{53640926-AAD7-44D8-BBD7-CCE9431645EC}">
                <a14:shadowObscured xmlns:a14="http://schemas.microsoft.com/office/drawing/2010/main"/>
              </a:ext>
            </a:extLst>
          </p:spPr>
        </p:pic>
      </p:grpSp>
      <p:graphicFrame>
        <p:nvGraphicFramePr>
          <p:cNvPr id="23" name="Tabla 22"/>
          <p:cNvGraphicFramePr>
            <a:graphicFrameLocks noGrp="1"/>
          </p:cNvGraphicFramePr>
          <p:nvPr>
            <p:extLst>
              <p:ext uri="{D42A27DB-BD31-4B8C-83A1-F6EECF244321}">
                <p14:modId xmlns:p14="http://schemas.microsoft.com/office/powerpoint/2010/main" val="4056894235"/>
              </p:ext>
            </p:extLst>
          </p:nvPr>
        </p:nvGraphicFramePr>
        <p:xfrm>
          <a:off x="1254901" y="1844824"/>
          <a:ext cx="9161579" cy="4680520"/>
        </p:xfrm>
        <a:graphic>
          <a:graphicData uri="http://schemas.openxmlformats.org/drawingml/2006/table">
            <a:tbl>
              <a:tblPr/>
              <a:tblGrid>
                <a:gridCol w="9161579"/>
              </a:tblGrid>
              <a:tr h="4680520">
                <a:tc>
                  <a:txBody>
                    <a:bodyPr/>
                    <a:lstStyle/>
                    <a:p>
                      <a:pPr marL="342900" indent="-342900">
                        <a:buFontTx/>
                        <a:buChar char="-"/>
                      </a:pPr>
                      <a:r>
                        <a:rPr lang="es-ES" sz="2400" baseline="0" dirty="0" smtClean="0"/>
                        <a:t>La planificación temprana del proceso de evaluación final es clave.</a:t>
                      </a:r>
                    </a:p>
                    <a:p>
                      <a:pPr marL="342900" indent="-342900">
                        <a:buFontTx/>
                        <a:buChar char="-"/>
                      </a:pPr>
                      <a:endParaRPr lang="es-ES" sz="2400" baseline="0" dirty="0" smtClean="0"/>
                    </a:p>
                    <a:p>
                      <a:pPr marL="342900" marR="0" indent="-342900" algn="l" defTabSz="914400" rtl="0" eaLnBrk="1" fontAlgn="auto" latinLnBrk="0" hangingPunct="1">
                        <a:lnSpc>
                          <a:spcPct val="100000"/>
                        </a:lnSpc>
                        <a:spcBef>
                          <a:spcPts val="0"/>
                        </a:spcBef>
                        <a:spcAft>
                          <a:spcPts val="0"/>
                        </a:spcAft>
                        <a:buClrTx/>
                        <a:buSzTx/>
                        <a:buFontTx/>
                        <a:buChar char="-"/>
                        <a:tabLst/>
                        <a:defRPr/>
                      </a:pPr>
                      <a:r>
                        <a:rPr lang="es-ES" sz="2400" baseline="0" dirty="0" smtClean="0"/>
                        <a:t>La definición oportuna de la línea de base es importante, así como la definición del </a:t>
                      </a:r>
                      <a:r>
                        <a:rPr lang="es-ES" sz="2400" baseline="0" dirty="0" err="1" smtClean="0"/>
                        <a:t>contrafactual</a:t>
                      </a:r>
                      <a:r>
                        <a:rPr lang="es-ES" sz="2400" baseline="0" dirty="0" smtClean="0"/>
                        <a:t>. La colaboración </a:t>
                      </a:r>
                      <a:r>
                        <a:rPr lang="es-ES" sz="2400" baseline="0" dirty="0" err="1" smtClean="0"/>
                        <a:t>interistitucional</a:t>
                      </a:r>
                      <a:r>
                        <a:rPr lang="es-ES" sz="2400" baseline="0" dirty="0" smtClean="0"/>
                        <a:t> para la obtención de información relevante para determinar el grupo de control es importante.</a:t>
                      </a:r>
                    </a:p>
                    <a:p>
                      <a:pPr marL="342900" indent="-342900">
                        <a:buFontTx/>
                        <a:buChar char="-"/>
                      </a:pPr>
                      <a:endParaRPr lang="es-ES" sz="2400" baseline="0" dirty="0" smtClean="0"/>
                    </a:p>
                    <a:p>
                      <a:pPr marL="342900" indent="-342900">
                        <a:buFontTx/>
                        <a:buChar char="-"/>
                      </a:pPr>
                      <a:r>
                        <a:rPr lang="es-ES" sz="2400" baseline="0" dirty="0" smtClean="0"/>
                        <a:t>La asistencia del BID a través de una consultoría para ajustar la  metodología y los indicadores es muy paso importante para la efectividad del proceso.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508174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4"/>
          <p:cNvSpPr/>
          <p:nvPr/>
        </p:nvSpPr>
        <p:spPr>
          <a:xfrm rot="5400000">
            <a:off x="5517290" y="-5549965"/>
            <a:ext cx="1124744" cy="1222467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226" y="0"/>
            <a:ext cx="1687117" cy="1124744"/>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6344" y="5115"/>
            <a:ext cx="1685733" cy="1119629"/>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4886" y="1"/>
            <a:ext cx="1687114" cy="1124743"/>
          </a:xfrm>
          <a:prstGeom prst="rect">
            <a:avLst/>
          </a:prstGeom>
        </p:spPr>
      </p:pic>
      <p:pic>
        <p:nvPicPr>
          <p:cNvPr id="6" name="Imagen 5"/>
          <p:cNvPicPr>
            <a:picLocks noChangeAspect="1"/>
          </p:cNvPicPr>
          <p:nvPr/>
        </p:nvPicPr>
        <p:blipFill>
          <a:blip r:embed="rId6"/>
          <a:stretch>
            <a:fillRect/>
          </a:stretch>
        </p:blipFill>
        <p:spPr>
          <a:xfrm>
            <a:off x="9696400" y="6021288"/>
            <a:ext cx="2316492" cy="623304"/>
          </a:xfrm>
          <a:prstGeom prst="rect">
            <a:avLst/>
          </a:prstGeom>
        </p:spPr>
      </p:pic>
      <p:sp>
        <p:nvSpPr>
          <p:cNvPr id="13" name="Rectángulo 12"/>
          <p:cNvSpPr/>
          <p:nvPr/>
        </p:nvSpPr>
        <p:spPr>
          <a:xfrm>
            <a:off x="674343" y="2327967"/>
            <a:ext cx="11182298" cy="446276"/>
          </a:xfrm>
          <a:prstGeom prst="rect">
            <a:avLst/>
          </a:prstGeom>
        </p:spPr>
        <p:txBody>
          <a:bodyPr wrap="square">
            <a:spAutoFit/>
          </a:bodyPr>
          <a:lstStyle/>
          <a:p>
            <a:pPr>
              <a:spcBef>
                <a:spcPts val="1200"/>
              </a:spcBef>
            </a:pPr>
            <a:endParaRPr lang="es-ES" sz="2300" b="1" cap="small" dirty="0">
              <a:solidFill>
                <a:schemeClr val="accent1">
                  <a:lumMod val="25000"/>
                </a:schemeClr>
              </a:solidFill>
              <a:latin typeface="Cambria" panose="02040503050406030204" pitchFamily="18" charset="0"/>
            </a:endParaRPr>
          </a:p>
        </p:txBody>
      </p:sp>
      <p:sp>
        <p:nvSpPr>
          <p:cNvPr id="14" name="Rectángulo 4"/>
          <p:cNvSpPr/>
          <p:nvPr/>
        </p:nvSpPr>
        <p:spPr>
          <a:xfrm rot="5400000">
            <a:off x="5517290" y="-5549965"/>
            <a:ext cx="1124744" cy="1222467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226" y="0"/>
            <a:ext cx="1687117" cy="1124744"/>
          </a:xfrm>
          <a:prstGeom prst="rect">
            <a:avLst/>
          </a:prstGeom>
        </p:spPr>
      </p:pic>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6344" y="5115"/>
            <a:ext cx="1685733" cy="1119629"/>
          </a:xfrm>
          <a:prstGeom prst="rect">
            <a:avLst/>
          </a:prstGeom>
        </p:spPr>
      </p:pic>
      <p:pic>
        <p:nvPicPr>
          <p:cNvPr id="17" name="Imagen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4886" y="1"/>
            <a:ext cx="1687114" cy="1124743"/>
          </a:xfrm>
          <a:prstGeom prst="rect">
            <a:avLst/>
          </a:prstGeom>
        </p:spPr>
      </p:pic>
      <p:sp>
        <p:nvSpPr>
          <p:cNvPr id="18" name="Rectángulo 4"/>
          <p:cNvSpPr/>
          <p:nvPr/>
        </p:nvSpPr>
        <p:spPr>
          <a:xfrm rot="5400000">
            <a:off x="5517290" y="-5549965"/>
            <a:ext cx="1124744" cy="1222467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951" spc="92" dirty="0">
              <a:solidFill>
                <a:srgbClr val="0070C0"/>
              </a:solidFill>
              <a:latin typeface="Trebuchet MS"/>
              <a:cs typeface="Trebuchet MS"/>
            </a:endParaRPr>
          </a:p>
        </p:txBody>
      </p:sp>
      <p:pic>
        <p:nvPicPr>
          <p:cNvPr id="19" name="Imagen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099" y="0"/>
            <a:ext cx="1687117" cy="1124744"/>
          </a:xfrm>
          <a:prstGeom prst="rect">
            <a:avLst/>
          </a:prstGeom>
        </p:spPr>
      </p:pic>
      <p:pic>
        <p:nvPicPr>
          <p:cNvPr id="20" name="Imagen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6908" y="5115"/>
            <a:ext cx="1685733" cy="1119629"/>
          </a:xfrm>
          <a:prstGeom prst="rect">
            <a:avLst/>
          </a:prstGeom>
        </p:spPr>
      </p:pic>
      <p:pic>
        <p:nvPicPr>
          <p:cNvPr id="21" name="Imagen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641" y="1"/>
            <a:ext cx="1687114" cy="1124743"/>
          </a:xfrm>
          <a:prstGeom prst="rect">
            <a:avLst/>
          </a:prstGeom>
        </p:spPr>
      </p:pic>
      <p:grpSp>
        <p:nvGrpSpPr>
          <p:cNvPr id="22" name="Grupo 21"/>
          <p:cNvGrpSpPr/>
          <p:nvPr/>
        </p:nvGrpSpPr>
        <p:grpSpPr>
          <a:xfrm>
            <a:off x="555594" y="-107115"/>
            <a:ext cx="11138027" cy="1213286"/>
            <a:chOff x="-1598365" y="-277123"/>
            <a:chExt cx="11138027" cy="1213581"/>
          </a:xfrm>
        </p:grpSpPr>
        <p:pic>
          <p:nvPicPr>
            <p:cNvPr id="23" name="Imagen 22" descr="Resultado de imagen para LOGO DEL GOBIERNO NACIONAL MARIO ABDO"/>
            <p:cNvPicPr>
              <a:picLocks noChangeAspect="1"/>
            </p:cNvPicPr>
            <p:nvPr/>
          </p:nvPicPr>
          <p:blipFill rotWithShape="1">
            <a:blip r:embed="rId7">
              <a:extLst>
                <a:ext uri="{28A0092B-C50C-407E-A947-70E740481C1C}">
                  <a14:useLocalDpi xmlns:a14="http://schemas.microsoft.com/office/drawing/2010/main" val="0"/>
                </a:ext>
              </a:extLst>
            </a:blip>
            <a:srcRect l="47881"/>
            <a:stretch/>
          </p:blipFill>
          <p:spPr bwMode="auto">
            <a:xfrm>
              <a:off x="-1598365" y="-277123"/>
              <a:ext cx="2677737" cy="1213581"/>
            </a:xfrm>
            <a:prstGeom prst="rect">
              <a:avLst/>
            </a:prstGeom>
            <a:noFill/>
            <a:ln>
              <a:noFill/>
            </a:ln>
            <a:extLst>
              <a:ext uri="{53640926-AAD7-44D8-BBD7-CCE9431645EC}">
                <a14:shadowObscured xmlns:a14="http://schemas.microsoft.com/office/drawing/2010/main"/>
              </a:ext>
            </a:extLst>
          </p:spPr>
        </p:pic>
        <p:pic>
          <p:nvPicPr>
            <p:cNvPr id="24" name="Imagen 23" descr="C:\Users\sservin\Documents\2018\Manual de Marca Gobierno 2018\Slogan _ Paraguay de la gente.png"/>
            <p:cNvPicPr>
              <a:picLocks noChangeAspect="1"/>
            </p:cNvPicPr>
            <p:nvPr/>
          </p:nvPicPr>
          <p:blipFill rotWithShape="1">
            <a:blip r:embed="rId8" cstate="print">
              <a:extLst>
                <a:ext uri="{28A0092B-C50C-407E-A947-70E740481C1C}">
                  <a14:useLocalDpi xmlns:a14="http://schemas.microsoft.com/office/drawing/2010/main" val="0"/>
                </a:ext>
              </a:extLst>
            </a:blip>
            <a:srcRect r="54343"/>
            <a:stretch/>
          </p:blipFill>
          <p:spPr bwMode="auto">
            <a:xfrm>
              <a:off x="7807331" y="4814"/>
              <a:ext cx="1732331" cy="836759"/>
            </a:xfrm>
            <a:prstGeom prst="rect">
              <a:avLst/>
            </a:prstGeom>
            <a:noFill/>
            <a:ln>
              <a:noFill/>
            </a:ln>
            <a:extLst>
              <a:ext uri="{53640926-AAD7-44D8-BBD7-CCE9431645EC}">
                <a14:shadowObscured xmlns:a14="http://schemas.microsoft.com/office/drawing/2010/main"/>
              </a:ext>
            </a:extLst>
          </p:spPr>
        </p:pic>
      </p:grpSp>
      <p:sp>
        <p:nvSpPr>
          <p:cNvPr id="25" name="Rectángulo 24"/>
          <p:cNvSpPr/>
          <p:nvPr/>
        </p:nvSpPr>
        <p:spPr>
          <a:xfrm>
            <a:off x="3205610" y="1412776"/>
            <a:ext cx="6096000" cy="2492990"/>
          </a:xfrm>
          <a:prstGeom prst="rect">
            <a:avLst/>
          </a:prstGeom>
        </p:spPr>
        <p:txBody>
          <a:bodyPr>
            <a:spAutoFit/>
          </a:bodyPr>
          <a:lstStyle/>
          <a:p>
            <a:pPr algn="ctr"/>
            <a:r>
              <a:rPr lang="es-PY" sz="7200" b="1" dirty="0">
                <a:solidFill>
                  <a:schemeClr val="accent1">
                    <a:lumMod val="50000"/>
                  </a:schemeClr>
                </a:solidFill>
                <a:latin typeface="Cambria" panose="02040503050406030204" pitchFamily="18" charset="0"/>
              </a:rPr>
              <a:t>¡Gracias!</a:t>
            </a:r>
          </a:p>
          <a:p>
            <a:pPr algn="ctr"/>
            <a:r>
              <a:rPr lang="es-PY" sz="2800" b="1" dirty="0" smtClean="0">
                <a:solidFill>
                  <a:schemeClr val="accent1">
                    <a:lumMod val="50000"/>
                  </a:schemeClr>
                </a:solidFill>
                <a:latin typeface="Cambria" panose="02040503050406030204" pitchFamily="18" charset="0"/>
              </a:rPr>
              <a:t>César Cardozo D.</a:t>
            </a:r>
          </a:p>
          <a:p>
            <a:pPr algn="ctr"/>
            <a:r>
              <a:rPr lang="es-PY" sz="2800" b="1" dirty="0" smtClean="0">
                <a:solidFill>
                  <a:schemeClr val="accent1">
                    <a:lumMod val="50000"/>
                  </a:schemeClr>
                </a:solidFill>
                <a:latin typeface="Cambria" panose="02040503050406030204" pitchFamily="18" charset="0"/>
              </a:rPr>
              <a:t>Gerente de </a:t>
            </a:r>
            <a:r>
              <a:rPr lang="es-PY" sz="2800" b="1" dirty="0" err="1" smtClean="0">
                <a:solidFill>
                  <a:schemeClr val="accent1">
                    <a:lumMod val="50000"/>
                  </a:schemeClr>
                </a:solidFill>
                <a:latin typeface="Cambria" panose="02040503050406030204" pitchFamily="18" charset="0"/>
              </a:rPr>
              <a:t>Planificacion</a:t>
            </a:r>
            <a:r>
              <a:rPr lang="es-PY" sz="2800" b="1" dirty="0" smtClean="0">
                <a:solidFill>
                  <a:schemeClr val="accent1">
                    <a:lumMod val="50000"/>
                  </a:schemeClr>
                </a:solidFill>
                <a:latin typeface="Cambria" panose="02040503050406030204" pitchFamily="18" charset="0"/>
              </a:rPr>
              <a:t> y Finanzas </a:t>
            </a:r>
          </a:p>
          <a:p>
            <a:pPr algn="ctr"/>
            <a:r>
              <a:rPr lang="es-PY" sz="2800" b="1" dirty="0" smtClean="0">
                <a:solidFill>
                  <a:schemeClr val="accent1">
                    <a:lumMod val="50000"/>
                  </a:schemeClr>
                </a:solidFill>
                <a:latin typeface="Cambria" panose="02040503050406030204" pitchFamily="18" charset="0"/>
              </a:rPr>
              <a:t>Agencia Financiera de Desarrollo</a:t>
            </a:r>
          </a:p>
        </p:txBody>
      </p:sp>
      <p:pic>
        <p:nvPicPr>
          <p:cNvPr id="27" name="Picture 4" descr="Image result for TWITT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05875" y="5757906"/>
            <a:ext cx="569340" cy="463236"/>
          </a:xfrm>
          <a:prstGeom prst="rect">
            <a:avLst/>
          </a:prstGeom>
          <a:noFill/>
          <a:extLst>
            <a:ext uri="{909E8E84-426E-40DD-AFC4-6F175D3DCCD1}">
              <a14:hiddenFill xmlns:a14="http://schemas.microsoft.com/office/drawing/2010/main">
                <a:solidFill>
                  <a:srgbClr val="FFFFFF"/>
                </a:solidFill>
              </a14:hiddenFill>
            </a:ext>
          </a:extLst>
        </p:spPr>
      </p:pic>
      <p:sp>
        <p:nvSpPr>
          <p:cNvPr id="28" name="Subtítulo 3"/>
          <p:cNvSpPr txBox="1">
            <a:spLocks/>
          </p:cNvSpPr>
          <p:nvPr/>
        </p:nvSpPr>
        <p:spPr>
          <a:xfrm>
            <a:off x="4410494" y="5732850"/>
            <a:ext cx="3129130" cy="8446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PY" sz="2000" b="1" dirty="0" err="1" smtClean="0">
                <a:solidFill>
                  <a:schemeClr val="tx1"/>
                </a:solidFill>
                <a:latin typeface="Cambria" panose="02040503050406030204" pitchFamily="18" charset="0"/>
              </a:rPr>
              <a:t>AFD_py</a:t>
            </a:r>
            <a:r>
              <a:rPr lang="es-PY" sz="2000" b="1" dirty="0" smtClean="0">
                <a:latin typeface="Trebuchet MS" panose="020B0603020202020204" pitchFamily="34" charset="0"/>
              </a:rPr>
              <a:t> </a:t>
            </a:r>
          </a:p>
          <a:p>
            <a:r>
              <a:rPr lang="es-PY" b="1" dirty="0" smtClean="0">
                <a:latin typeface="Trebuchet MS" panose="020B0603020202020204" pitchFamily="34" charset="0"/>
              </a:rPr>
              <a:t> </a:t>
            </a:r>
          </a:p>
          <a:p>
            <a:endParaRPr lang="es-PY" sz="3600" b="1" dirty="0" smtClean="0">
              <a:latin typeface="Trebuchet MS" panose="020B0603020202020204" pitchFamily="34" charset="0"/>
            </a:endParaRPr>
          </a:p>
        </p:txBody>
      </p:sp>
      <p:sp>
        <p:nvSpPr>
          <p:cNvPr id="29" name="Rectángulo 28"/>
          <p:cNvSpPr/>
          <p:nvPr/>
        </p:nvSpPr>
        <p:spPr>
          <a:xfrm>
            <a:off x="3726949" y="4228969"/>
            <a:ext cx="2592825" cy="400110"/>
          </a:xfrm>
          <a:prstGeom prst="rect">
            <a:avLst/>
          </a:prstGeom>
        </p:spPr>
        <p:txBody>
          <a:bodyPr wrap="none">
            <a:spAutoFit/>
          </a:bodyPr>
          <a:lstStyle/>
          <a:p>
            <a:pPr algn="ctr"/>
            <a:r>
              <a:rPr lang="es-PY" sz="2000" b="1" dirty="0">
                <a:latin typeface="Cambria" panose="02040503050406030204" pitchFamily="18" charset="0"/>
              </a:rPr>
              <a:t>Tel. +59521 606020</a:t>
            </a:r>
          </a:p>
        </p:txBody>
      </p:sp>
      <p:sp>
        <p:nvSpPr>
          <p:cNvPr id="30" name="Rectángulo 29"/>
          <p:cNvSpPr/>
          <p:nvPr/>
        </p:nvSpPr>
        <p:spPr>
          <a:xfrm>
            <a:off x="3789099" y="4629079"/>
            <a:ext cx="2366674" cy="461665"/>
          </a:xfrm>
          <a:prstGeom prst="rect">
            <a:avLst/>
          </a:prstGeom>
        </p:spPr>
        <p:txBody>
          <a:bodyPr wrap="none">
            <a:spAutoFit/>
          </a:bodyPr>
          <a:lstStyle/>
          <a:p>
            <a:r>
              <a:rPr lang="es-PY" sz="2400" b="1" dirty="0">
                <a:latin typeface="Cambria" panose="02040503050406030204" pitchFamily="18" charset="0"/>
                <a:hlinkClick r:id="rId10"/>
              </a:rPr>
              <a:t>www.afd.gov.py</a:t>
            </a:r>
            <a:endParaRPr lang="es-PY" sz="2400" dirty="0">
              <a:latin typeface="Cambria" panose="02040503050406030204" pitchFamily="18" charset="0"/>
            </a:endParaRPr>
          </a:p>
        </p:txBody>
      </p:sp>
      <p:pic>
        <p:nvPicPr>
          <p:cNvPr id="31" name="Picture 2" descr="Image result for FACEBO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54481" y="5188146"/>
            <a:ext cx="472128" cy="44280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4388670" y="5224881"/>
            <a:ext cx="4133778" cy="369332"/>
          </a:xfrm>
          <a:prstGeom prst="rect">
            <a:avLst/>
          </a:prstGeom>
          <a:noFill/>
        </p:spPr>
        <p:txBody>
          <a:bodyPr wrap="square" rtlCol="0">
            <a:spAutoFit/>
          </a:bodyPr>
          <a:lstStyle/>
          <a:p>
            <a:r>
              <a:rPr lang="es-PY" b="1" dirty="0" smtClean="0">
                <a:latin typeface="Cambria" panose="02040503050406030204" pitchFamily="18" charset="0"/>
              </a:rPr>
              <a:t>Agencia Financiera de Desarrollo</a:t>
            </a:r>
            <a:endParaRPr lang="es-PY" b="1" dirty="0">
              <a:latin typeface="Cambria" panose="02040503050406030204" pitchFamily="18" charset="0"/>
            </a:endParaRPr>
          </a:p>
        </p:txBody>
      </p:sp>
    </p:spTree>
    <p:extLst>
      <p:ext uri="{BB962C8B-B14F-4D97-AF65-F5344CB8AC3E}">
        <p14:creationId xmlns:p14="http://schemas.microsoft.com/office/powerpoint/2010/main" val="16639208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3080A1A1B58547A66A381FAAB4896B" ma:contentTypeVersion="10" ma:contentTypeDescription="Create a new document." ma:contentTypeScope="" ma:versionID="b3163a5f4881fe3fa0dd525c9398c990">
  <xsd:schema xmlns:xsd="http://www.w3.org/2001/XMLSchema" xmlns:xs="http://www.w3.org/2001/XMLSchema" xmlns:p="http://schemas.microsoft.com/office/2006/metadata/properties" xmlns:ns2="cdc7663a-08f0-4737-9e8c-148ce897a09c" xmlns:ns3="a02d9897-dc9c-47da-8ee1-c51d0c773f9f" targetNamespace="http://schemas.microsoft.com/office/2006/metadata/properties" ma:root="true" ma:fieldsID="18ae935a6bc661ad8a0b8dae309d2e3d" ns2:_="" ns3:_="">
    <xsd:import namespace="cdc7663a-08f0-4737-9e8c-148ce897a09c"/>
    <xsd:import namespace="a02d9897-dc9c-47da-8ee1-c51d0c773f9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c7663a-08f0-4737-9e8c-148ce897a09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02d9897-dc9c-47da-8ee1-c51d0c773f9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cdc7663a-08f0-4737-9e8c-148ce897a09c">EZSHARE-1590319330-23129</_dlc_DocId>
    <_dlc_DocIdUrl xmlns="cdc7663a-08f0-4737-9e8c-148ce897a09c">
      <Url>https://idbg.sharepoint.com/teams/ezShareTestArea/_layouts/15/DocIdRedir.aspx?ID=EZSHARE-1590319330-23129</Url>
      <Description>EZSHARE-1590319330-23129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BEB4950-90E1-4DA0-B7E7-4E3504D9775B}"/>
</file>

<file path=customXml/itemProps2.xml><?xml version="1.0" encoding="utf-8"?>
<ds:datastoreItem xmlns:ds="http://schemas.openxmlformats.org/officeDocument/2006/customXml" ds:itemID="{7FC664B1-7C7F-4186-A48A-8BEE0F0E5C3B}">
  <ds:schemaRefs>
    <ds:schemaRef ds:uri="http://schemas.microsoft.com/sharepoint/v3/contenttype/forms"/>
  </ds:schemaRefs>
</ds:datastoreItem>
</file>

<file path=customXml/itemProps3.xml><?xml version="1.0" encoding="utf-8"?>
<ds:datastoreItem xmlns:ds="http://schemas.openxmlformats.org/officeDocument/2006/customXml" ds:itemID="{63295685-C91F-4D2A-81FE-0B4F67826F16}">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4.xml><?xml version="1.0" encoding="utf-8"?>
<ds:datastoreItem xmlns:ds="http://schemas.openxmlformats.org/officeDocument/2006/customXml" ds:itemID="{60005DB4-D109-4667-9EA8-3A8FB9066E1A}"/>
</file>

<file path=docProps/app.xml><?xml version="1.0" encoding="utf-8"?>
<Properties xmlns="http://schemas.openxmlformats.org/officeDocument/2006/extended-properties" xmlns:vt="http://schemas.openxmlformats.org/officeDocument/2006/docPropsVTypes">
  <Template>Facet</Template>
  <TotalTime>4765</TotalTime>
  <Words>580</Words>
  <Application>Microsoft Office PowerPoint</Application>
  <PresentationFormat>Personalizado</PresentationFormat>
  <Paragraphs>61</Paragraphs>
  <Slides>9</Slides>
  <Notes>8</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Elsa Martinez</dc:creator>
  <cp:lastModifiedBy>Cesar Cardozo</cp:lastModifiedBy>
  <cp:revision>414</cp:revision>
  <cp:lastPrinted>2018-10-05T22:30:41Z</cp:lastPrinted>
  <dcterms:created xsi:type="dcterms:W3CDTF">2015-10-27T19:33:10Z</dcterms:created>
  <dcterms:modified xsi:type="dcterms:W3CDTF">2018-11-05T03:03:36Z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0x010100443080A1A1B58547A66A381FAAB4896B</vt:lpwstr>
  </property>
  <property fmtid="{D5CDD505-2E9C-101B-9397-08002B2CF9AE}" pid="3" name="_dlc_DocIdItemGuid">
    <vt:lpwstr>5d0e158f-8a54-4900-9fab-412f29d651c9</vt:lpwstr>
  </property>
</Properties>
</file>