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11.xml" ContentType="application/vnd.openxmlformats-officedocument.drawingml.diagramData+xml"/>
  <Override PartName="/ppt/diagrams/data10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ata8.xml" ContentType="application/vnd.openxmlformats-officedocument.drawingml.diagramData+xml"/>
  <Override PartName="/ppt/diagrams/data9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7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Slides/notesSlide1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Masters/slideMaster1.xml" ContentType="application/vnd.openxmlformats-officedocument.presentationml.slideMaster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3.xml" ContentType="application/vnd.openxmlformats-officedocument.presentationml.slideMaster+xml"/>
  <Override PartName="/ppt/notesSlides/notesSlide13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Slides/notesSlide7.xml" ContentType="application/vnd.openxmlformats-officedocument.presentationml.notesSlide+xml"/>
  <Override PartName="/ppt/diagrams/colors8.xml" ContentType="application/vnd.openxmlformats-officedocument.drawingml.diagramColors+xml"/>
  <Override PartName="/ppt/theme/theme3.xml" ContentType="application/vnd.openxmlformats-officedocument.theme+xml"/>
  <Override PartName="/ppt/diagrams/layout2.xml" ContentType="application/vnd.openxmlformats-officedocument.drawingml.diagram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charts/colors1.xml" ContentType="application/vnd.ms-office.chartcolorstyle+xml"/>
  <Override PartName="/ppt/charts/style1.xml" ContentType="application/vnd.ms-office.chartstyle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diagrams/layout4.xml" ContentType="application/vnd.openxmlformats-officedocument.drawingml.diagramLayout+xml"/>
  <Override PartName="/ppt/diagrams/drawing3.xml" ContentType="application/vnd.ms-office.drawingml.diagramDrawing+xml"/>
  <Override PartName="/ppt/diagrams/colors3.xml" ContentType="application/vnd.openxmlformats-officedocument.drawingml.diagramColors+xml"/>
  <Override PartName="/ppt/diagrams/quickStyle3.xml" ContentType="application/vnd.openxmlformats-officedocument.drawingml.diagramStyle+xml"/>
  <Override PartName="/ppt/diagrams/layout3.xml" ContentType="application/vnd.openxmlformats-officedocument.drawingml.diagramLayout+xml"/>
  <Override PartName="/ppt/charts/chart1.xml" ContentType="application/vnd.openxmlformats-officedocument.drawingml.chart+xml"/>
  <Override PartName="/ppt/theme/theme6.xml" ContentType="application/vnd.openxmlformats-officedocument.theme+xml"/>
  <Override PartName="/ppt/theme/theme5.xml" ContentType="application/vnd.openxmlformats-officedocument.theme+xml"/>
  <Override PartName="/ppt/theme/theme4.xml" ContentType="application/vnd.openxmlformats-officedocument.them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layout5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diagrams/drawing9.xml" ContentType="application/vnd.ms-office.drawingml.diagramDrawing+xml"/>
  <Override PartName="/ppt/diagrams/colors9.xml" ContentType="application/vnd.openxmlformats-officedocument.drawingml.diagramColors+xml"/>
  <Override PartName="/ppt/diagrams/quickStyle9.xml" ContentType="application/vnd.openxmlformats-officedocument.drawingml.diagramStyle+xml"/>
  <Override PartName="/ppt/diagrams/layout9.xml" ContentType="application/vnd.openxmlformats-officedocument.drawingml.diagramLayout+xml"/>
  <Override PartName="/ppt/diagrams/drawing8.xml" ContentType="application/vnd.ms-office.drawingml.diagramDrawing+xml"/>
  <Override PartName="/ppt/diagrams/quickStyle8.xml" ContentType="application/vnd.openxmlformats-officedocument.drawingml.diagramStyle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1.xml" ContentType="application/vnd.ms-office.drawingml.diagramDrawing+xml"/>
  <Override PartName="/ppt/diagrams/colors11.xml" ContentType="application/vnd.openxmlformats-officedocument.drawingml.diagramColors+xml"/>
  <Override PartName="/ppt/diagrams/quickStyle11.xml" ContentType="application/vnd.openxmlformats-officedocument.drawingml.diagramStyle+xml"/>
  <Override PartName="/ppt/diagrams/layout11.xml" ContentType="application/vnd.openxmlformats-officedocument.drawingml.diagramLayout+xml"/>
  <Override PartName="/ppt/notesMasters/notesMaster1.xml" ContentType="application/vnd.openxmlformats-officedocument.presentationml.notesMaster+xml"/>
  <Override PartName="/ppt/diagrams/drawing10.xml" ContentType="application/vnd.ms-office.drawingml.diagramDrawing+xml"/>
  <Override PartName="/ppt/theme/theme2.xml" ContentType="application/vnd.openxmlformats-officedocument.theme+xml"/>
  <Override PartName="/ppt/diagrams/layout8.xml" ContentType="application/vnd.openxmlformats-officedocument.drawingml.diagramLayout+xml"/>
  <Override PartName="/ppt/charts/colors2.xml" ContentType="application/vnd.ms-office.chartcolorstyle+xml"/>
  <Override PartName="/ppt/diagrams/colors6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6.xml" ContentType="application/vnd.openxmlformats-officedocument.drawingml.diagramLayout+xml"/>
  <Override PartName="/ppt/diagrams/drawing5.xml" ContentType="application/vnd.ms-office.drawingml.diagramDrawing+xml"/>
  <Override PartName="/ppt/diagrams/colors5.xml" ContentType="application/vnd.openxmlformats-officedocument.drawingml.diagramColors+xml"/>
  <Override PartName="/ppt/diagrams/quickStyle5.xml" ContentType="application/vnd.openxmlformats-officedocument.drawingml.diagramStyle+xml"/>
  <Override PartName="/ppt/theme/theme1.xml" ContentType="application/vnd.openxmlformats-officedocument.theme+xml"/>
  <Override PartName="/ppt/diagrams/drawing6.xml" ContentType="application/vnd.ms-office.drawingml.diagramDrawing+xml"/>
  <Override PartName="/ppt/charts/chart2.xml" ContentType="application/vnd.openxmlformats-officedocument.drawingml.chart+xml"/>
  <Override PartName="/ppt/diagrams/layout7.xml" ContentType="application/vnd.openxmlformats-officedocument.drawingml.diagramLayout+xml"/>
  <Override PartName="/ppt/charts/style2.xml" ContentType="application/vnd.ms-office.chartstyle+xml"/>
  <Override PartName="/ppt/diagrams/drawing7.xml" ContentType="application/vnd.ms-office.drawingml.diagramDrawing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  <p:sldMasterId id="2147483667" r:id="rId2"/>
    <p:sldMasterId id="2147483723" r:id="rId3"/>
    <p:sldMasterId id="2147483738" r:id="rId4"/>
  </p:sldMasterIdLst>
  <p:notesMasterIdLst>
    <p:notesMasterId r:id="rId31"/>
  </p:notesMasterIdLst>
  <p:handoutMasterIdLst>
    <p:handoutMasterId r:id="rId32"/>
  </p:handoutMasterIdLst>
  <p:sldIdLst>
    <p:sldId id="452" r:id="rId5"/>
    <p:sldId id="493" r:id="rId6"/>
    <p:sldId id="494" r:id="rId7"/>
    <p:sldId id="495" r:id="rId8"/>
    <p:sldId id="496" r:id="rId9"/>
    <p:sldId id="498" r:id="rId10"/>
    <p:sldId id="472" r:id="rId11"/>
    <p:sldId id="473" r:id="rId12"/>
    <p:sldId id="475" r:id="rId13"/>
    <p:sldId id="491" r:id="rId14"/>
    <p:sldId id="492" r:id="rId15"/>
    <p:sldId id="484" r:id="rId16"/>
    <p:sldId id="490" r:id="rId17"/>
    <p:sldId id="485" r:id="rId18"/>
    <p:sldId id="486" r:id="rId19"/>
    <p:sldId id="487" r:id="rId20"/>
    <p:sldId id="489" r:id="rId21"/>
    <p:sldId id="478" r:id="rId22"/>
    <p:sldId id="479" r:id="rId23"/>
    <p:sldId id="480" r:id="rId24"/>
    <p:sldId id="482" r:id="rId25"/>
    <p:sldId id="481" r:id="rId26"/>
    <p:sldId id="483" r:id="rId27"/>
    <p:sldId id="499" r:id="rId28"/>
    <p:sldId id="470" r:id="rId29"/>
    <p:sldId id="477" r:id="rId3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6EB4"/>
    <a:srgbClr val="49535E"/>
    <a:srgbClr val="0F466C"/>
    <a:srgbClr val="DEDEDE"/>
    <a:srgbClr val="063B6A"/>
    <a:srgbClr val="244A8D"/>
    <a:srgbClr val="042B4E"/>
    <a:srgbClr val="115BA6"/>
    <a:srgbClr val="E37A36"/>
    <a:srgbClr val="370D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 autoAdjust="0"/>
    <p:restoredTop sz="96305" autoAdjust="0"/>
  </p:normalViewPr>
  <p:slideViewPr>
    <p:cSldViewPr snapToGrid="0" snapToObjects="1">
      <p:cViewPr varScale="1">
        <p:scale>
          <a:sx n="125" d="100"/>
          <a:sy n="125" d="100"/>
        </p:scale>
        <p:origin x="922" y="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294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38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37" Type="http://schemas.openxmlformats.org/officeDocument/2006/relationships/customXml" Target="../customXml/item1.xml"/><Relationship Id="rId40" Type="http://schemas.openxmlformats.org/officeDocument/2006/relationships/customXml" Target="../customXml/item4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f.mmb\Documents\A%20GIF\PPT\2018\Programas%20vigentes%202006%202017%20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nf.ntb\Downloads\Listado%20de%20Estudios%20y%20Evaluaciones%2020082018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graficos!$A$3</c:f>
              <c:strCache>
                <c:ptCount val="1"/>
                <c:pt idx="0">
                  <c:v>Coberturas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graficos!$B$2:$N$2</c:f>
              <c:numCache>
                <c:formatCode>General</c:formatCode>
                <c:ptCount val="1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</c:numCache>
            </c:numRef>
          </c:cat>
          <c:val>
            <c:numRef>
              <c:f>graficos!$B$3:$N$3</c:f>
              <c:numCache>
                <c:formatCode>General</c:formatCode>
                <c:ptCount val="13"/>
                <c:pt idx="0">
                  <c:v>2</c:v>
                </c:pt>
                <c:pt idx="1">
                  <c:v>3</c:v>
                </c:pt>
                <c:pt idx="2">
                  <c:v>5</c:v>
                </c:pt>
                <c:pt idx="3">
                  <c:v>8</c:v>
                </c:pt>
                <c:pt idx="4">
                  <c:v>8</c:v>
                </c:pt>
                <c:pt idx="5">
                  <c:v>7</c:v>
                </c:pt>
                <c:pt idx="6">
                  <c:v>2</c:v>
                </c:pt>
                <c:pt idx="7">
                  <c:v>3</c:v>
                </c:pt>
                <c:pt idx="8">
                  <c:v>3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4C-4668-8E3E-D571F902F1CA}"/>
            </c:ext>
          </c:extLst>
        </c:ser>
        <c:ser>
          <c:idx val="1"/>
          <c:order val="1"/>
          <c:tx>
            <c:strRef>
              <c:f>graficos!$A$4</c:f>
              <c:strCache>
                <c:ptCount val="1"/>
                <c:pt idx="0">
                  <c:v>Refinanciamiento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graficos!$B$2:$N$2</c:f>
              <c:numCache>
                <c:formatCode>General</c:formatCode>
                <c:ptCount val="1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</c:numCache>
            </c:numRef>
          </c:cat>
          <c:val>
            <c:numRef>
              <c:f>graficos!$B$4:$N$4</c:f>
              <c:numCache>
                <c:formatCode>General</c:formatCode>
                <c:ptCount val="13"/>
                <c:pt idx="0">
                  <c:v>5</c:v>
                </c:pt>
                <c:pt idx="1">
                  <c:v>5</c:v>
                </c:pt>
                <c:pt idx="2">
                  <c:v>6</c:v>
                </c:pt>
                <c:pt idx="3">
                  <c:v>5</c:v>
                </c:pt>
                <c:pt idx="4">
                  <c:v>6</c:v>
                </c:pt>
                <c:pt idx="5">
                  <c:v>3</c:v>
                </c:pt>
                <c:pt idx="6">
                  <c:v>2</c:v>
                </c:pt>
                <c:pt idx="7">
                  <c:v>3</c:v>
                </c:pt>
                <c:pt idx="8">
                  <c:v>3</c:v>
                </c:pt>
                <c:pt idx="9">
                  <c:v>4</c:v>
                </c:pt>
                <c:pt idx="10">
                  <c:v>4</c:v>
                </c:pt>
                <c:pt idx="11">
                  <c:v>5</c:v>
                </c:pt>
                <c:pt idx="1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4C-4668-8E3E-D571F902F1CA}"/>
            </c:ext>
          </c:extLst>
        </c:ser>
        <c:ser>
          <c:idx val="2"/>
          <c:order val="2"/>
          <c:tx>
            <c:strRef>
              <c:f>graficos!$A$5</c:f>
              <c:strCache>
                <c:ptCount val="1"/>
                <c:pt idx="0">
                  <c:v>Capital Riesgo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graficos!$B$2:$N$2</c:f>
              <c:numCache>
                <c:formatCode>General</c:formatCode>
                <c:ptCount val="1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</c:numCache>
            </c:numRef>
          </c:cat>
          <c:val>
            <c:numRef>
              <c:f>graficos!$B$5:$N$5</c:f>
              <c:numCache>
                <c:formatCode>General</c:formatCode>
                <c:ptCount val="13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5</c:v>
                </c:pt>
                <c:pt idx="6">
                  <c:v>5</c:v>
                </c:pt>
                <c:pt idx="7">
                  <c:v>3</c:v>
                </c:pt>
                <c:pt idx="8">
                  <c:v>3</c:v>
                </c:pt>
                <c:pt idx="9">
                  <c:v>4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04C-4668-8E3E-D571F902F1CA}"/>
            </c:ext>
          </c:extLst>
        </c:ser>
        <c:ser>
          <c:idx val="3"/>
          <c:order val="3"/>
          <c:tx>
            <c:strRef>
              <c:f>graficos!$A$6</c:f>
              <c:strCache>
                <c:ptCount val="1"/>
                <c:pt idx="0">
                  <c:v>Fondos IGR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graficos!$B$2:$N$2</c:f>
              <c:numCache>
                <c:formatCode>General</c:formatCode>
                <c:ptCount val="1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</c:numCache>
            </c:numRef>
          </c:cat>
          <c:val>
            <c:numRef>
              <c:f>graficos!$B$6:$N$6</c:f>
              <c:numCache>
                <c:formatCode>General</c:formatCode>
                <c:ptCount val="13"/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3</c:v>
                </c:pt>
                <c:pt idx="6">
                  <c:v>3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04C-4668-8E3E-D571F902F1CA}"/>
            </c:ext>
          </c:extLst>
        </c:ser>
        <c:ser>
          <c:idx val="4"/>
          <c:order val="4"/>
          <c:tx>
            <c:strRef>
              <c:f>graficos!$A$7</c:f>
              <c:strCache>
                <c:ptCount val="1"/>
                <c:pt idx="0">
                  <c:v>Subsidios/AT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graficos!$B$2:$N$2</c:f>
              <c:numCache>
                <c:formatCode>General</c:formatCode>
                <c:ptCount val="1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</c:numCache>
            </c:numRef>
          </c:cat>
          <c:val>
            <c:numRef>
              <c:f>graficos!$B$7:$N$7</c:f>
              <c:numCache>
                <c:formatCode>General</c:formatCode>
                <c:ptCount val="13"/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3</c:v>
                </c:pt>
                <c:pt idx="1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04C-4668-8E3E-D571F902F1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06359184"/>
        <c:axId val="306358792"/>
      </c:barChart>
      <c:catAx>
        <c:axId val="306359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6358792"/>
        <c:crosses val="autoZero"/>
        <c:auto val="1"/>
        <c:lblAlgn val="ctr"/>
        <c:lblOffset val="100"/>
        <c:noMultiLvlLbl val="0"/>
      </c:catAx>
      <c:valAx>
        <c:axId val="306358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6359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spPr>
            <a:solidFill>
              <a:srgbClr val="7030A0"/>
            </a:solidFill>
          </c:spPr>
          <c:dPt>
            <c:idx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3238-6940-9AB2-E3C69E86DC66}"/>
              </c:ext>
            </c:extLst>
          </c:dPt>
          <c:dPt>
            <c:idx val="1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3238-6940-9AB2-E3C69E86DC66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3238-6940-9AB2-E3C69E86DC66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3238-6940-9AB2-E3C69E86DC66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3238-6940-9AB2-E3C69E86DC66}"/>
              </c:ext>
            </c:extLst>
          </c:dPt>
          <c:dPt>
            <c:idx val="5"/>
            <c:bubble3D val="0"/>
            <c:spPr>
              <a:solidFill>
                <a:schemeClr val="bg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6-3238-6940-9AB2-E3C69E86DC66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3238-6940-9AB2-E3C69E86DC66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3238-6940-9AB2-E3C69E86DC66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3238-6940-9AB2-E3C69E86DC66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4-3238-6940-9AB2-E3C69E86DC66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3238-6940-9AB2-E3C69E86DC66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6-3238-6940-9AB2-E3C69E86DC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'[Listado de Estudios y Evaluaciones 20082018.xlsx]graficos (2)'!$D$12:$D$17</c:f>
              <c:strCache>
                <c:ptCount val="6"/>
                <c:pt idx="0">
                  <c:v>Corporativos </c:v>
                </c:pt>
                <c:pt idx="1">
                  <c:v>GDC</c:v>
                </c:pt>
                <c:pt idx="2">
                  <c:v>Innovación </c:v>
                </c:pt>
                <c:pt idx="3">
                  <c:v>Emprendimiento</c:v>
                </c:pt>
                <c:pt idx="4">
                  <c:v>GCT</c:v>
                </c:pt>
                <c:pt idx="5">
                  <c:v>GIF</c:v>
                </c:pt>
              </c:strCache>
            </c:strRef>
          </c:cat>
          <c:val>
            <c:numRef>
              <c:f>'[Listado de Estudios y Evaluaciones 20082018.xlsx]graficos (2)'!$E$12:$E$17</c:f>
              <c:numCache>
                <c:formatCode>General</c:formatCode>
                <c:ptCount val="6"/>
                <c:pt idx="0">
                  <c:v>11</c:v>
                </c:pt>
                <c:pt idx="1">
                  <c:v>26</c:v>
                </c:pt>
                <c:pt idx="2">
                  <c:v>16</c:v>
                </c:pt>
                <c:pt idx="3">
                  <c:v>24</c:v>
                </c:pt>
                <c:pt idx="4">
                  <c:v>6</c:v>
                </c:pt>
                <c:pt idx="5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38-6940-9AB2-E3C69E86DC66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corfo.cl/sites/cpp/movil/informespublicos" TargetMode="External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corfo.cl/sites/cpp/movil/informespublicos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30846B-A25B-43DD-9D30-E7C8146CCFB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9A08F050-E576-47EC-B30B-FC29AAAA2B93}">
      <dgm:prSet phldrT="[Texto]" custT="1"/>
      <dgm:spPr/>
      <dgm:t>
        <a:bodyPr/>
        <a:lstStyle/>
        <a:p>
          <a:r>
            <a:rPr lang="es-CL" sz="1800" dirty="0"/>
            <a:t>Tiempo</a:t>
          </a:r>
        </a:p>
      </dgm:t>
    </dgm:pt>
    <dgm:pt modelId="{F6BEE755-B5B0-40AB-B5E4-C71E84BF9BE4}" type="parTrans" cxnId="{B0ED7A50-5428-4EA5-93F1-19393C382E20}">
      <dgm:prSet/>
      <dgm:spPr/>
      <dgm:t>
        <a:bodyPr/>
        <a:lstStyle/>
        <a:p>
          <a:endParaRPr lang="es-CL" sz="1800"/>
        </a:p>
      </dgm:t>
    </dgm:pt>
    <dgm:pt modelId="{5A71FBFB-9B53-463D-8CB8-8D9D6E38B914}" type="sibTrans" cxnId="{B0ED7A50-5428-4EA5-93F1-19393C382E20}">
      <dgm:prSet/>
      <dgm:spPr/>
      <dgm:t>
        <a:bodyPr/>
        <a:lstStyle/>
        <a:p>
          <a:endParaRPr lang="es-CL" sz="1800"/>
        </a:p>
      </dgm:t>
    </dgm:pt>
    <dgm:pt modelId="{4A120303-437C-43F9-A989-0914766EB9B9}">
      <dgm:prSet phldrT="[Texto]" custT="1"/>
      <dgm:spPr/>
      <dgm:t>
        <a:bodyPr/>
        <a:lstStyle/>
        <a:p>
          <a:r>
            <a:rPr lang="es-CL" altLang="es-CL" sz="1400" dirty="0"/>
            <a:t>Tiempo desde presentación de ficha DDE a presentación Comité de Diseño.</a:t>
          </a:r>
          <a:endParaRPr lang="es-CL" sz="1400" dirty="0"/>
        </a:p>
      </dgm:t>
    </dgm:pt>
    <dgm:pt modelId="{138FE00B-CB0D-4F68-A21A-1CFB873A4F90}" type="parTrans" cxnId="{55964329-05D5-44E0-9394-67C924E4935A}">
      <dgm:prSet/>
      <dgm:spPr/>
      <dgm:t>
        <a:bodyPr/>
        <a:lstStyle/>
        <a:p>
          <a:endParaRPr lang="es-CL" sz="1800"/>
        </a:p>
      </dgm:t>
    </dgm:pt>
    <dgm:pt modelId="{DB7468B3-10C5-4B6F-BE87-3C0DE986E0E0}" type="sibTrans" cxnId="{55964329-05D5-44E0-9394-67C924E4935A}">
      <dgm:prSet/>
      <dgm:spPr/>
      <dgm:t>
        <a:bodyPr/>
        <a:lstStyle/>
        <a:p>
          <a:endParaRPr lang="es-CL" sz="1800"/>
        </a:p>
      </dgm:t>
    </dgm:pt>
    <dgm:pt modelId="{5C790C24-F398-43DA-A03C-597DF59F034D}">
      <dgm:prSet phldrT="[Texto]" custT="1"/>
      <dgm:spPr/>
      <dgm:t>
        <a:bodyPr/>
        <a:lstStyle/>
        <a:p>
          <a:r>
            <a:rPr lang="es-CL" sz="1800" dirty="0"/>
            <a:t>Eficiencia</a:t>
          </a:r>
        </a:p>
      </dgm:t>
    </dgm:pt>
    <dgm:pt modelId="{E3E72853-FF44-478D-AF91-1DEFCA541465}" type="parTrans" cxnId="{E23B747D-B0C5-4335-8EFE-04163489B70D}">
      <dgm:prSet/>
      <dgm:spPr/>
      <dgm:t>
        <a:bodyPr/>
        <a:lstStyle/>
        <a:p>
          <a:endParaRPr lang="es-CL" sz="1800"/>
        </a:p>
      </dgm:t>
    </dgm:pt>
    <dgm:pt modelId="{0A3A5E1F-BF1C-42F4-A8D8-6B2270F0882B}" type="sibTrans" cxnId="{E23B747D-B0C5-4335-8EFE-04163489B70D}">
      <dgm:prSet/>
      <dgm:spPr/>
      <dgm:t>
        <a:bodyPr/>
        <a:lstStyle/>
        <a:p>
          <a:endParaRPr lang="es-CL" sz="1800"/>
        </a:p>
      </dgm:t>
    </dgm:pt>
    <dgm:pt modelId="{5CA72FD5-AEA4-4775-A6C4-4338FB84CFBA}">
      <dgm:prSet phldrT="[Texto]" custT="1"/>
      <dgm:spPr/>
      <dgm:t>
        <a:bodyPr/>
        <a:lstStyle/>
        <a:p>
          <a:r>
            <a:rPr lang="es-CL" sz="1400" dirty="0"/>
            <a:t>Porcentaje de instrumentos presentados a Comité que son aprobados.</a:t>
          </a:r>
        </a:p>
      </dgm:t>
    </dgm:pt>
    <dgm:pt modelId="{05D5CC73-C430-4677-B32C-75A9CA74726D}" type="parTrans" cxnId="{92D18BEE-9230-4605-9F1B-2D13DDDB29DD}">
      <dgm:prSet/>
      <dgm:spPr/>
      <dgm:t>
        <a:bodyPr/>
        <a:lstStyle/>
        <a:p>
          <a:endParaRPr lang="es-CL" sz="1800"/>
        </a:p>
      </dgm:t>
    </dgm:pt>
    <dgm:pt modelId="{4A62C519-7373-4689-BE42-0BD9625D58DA}" type="sibTrans" cxnId="{92D18BEE-9230-4605-9F1B-2D13DDDB29DD}">
      <dgm:prSet/>
      <dgm:spPr/>
      <dgm:t>
        <a:bodyPr/>
        <a:lstStyle/>
        <a:p>
          <a:endParaRPr lang="es-CL" sz="1800"/>
        </a:p>
      </dgm:t>
    </dgm:pt>
    <dgm:pt modelId="{E591F118-E94F-4656-820F-6CA6DD6FF8A8}">
      <dgm:prSet phldrT="[Texto]" custT="1"/>
      <dgm:spPr/>
      <dgm:t>
        <a:bodyPr/>
        <a:lstStyle/>
        <a:p>
          <a:r>
            <a:rPr lang="es-CL" sz="1800" dirty="0"/>
            <a:t>Efectividad</a:t>
          </a:r>
        </a:p>
      </dgm:t>
    </dgm:pt>
    <dgm:pt modelId="{0DD67A32-AD9D-421B-975F-629027F5F544}" type="parTrans" cxnId="{D47DFA35-9304-45DD-A28A-A39E42A14472}">
      <dgm:prSet/>
      <dgm:spPr/>
      <dgm:t>
        <a:bodyPr/>
        <a:lstStyle/>
        <a:p>
          <a:endParaRPr lang="es-CL" sz="1800"/>
        </a:p>
      </dgm:t>
    </dgm:pt>
    <dgm:pt modelId="{AEA65094-421E-435E-9143-13E336C10D66}" type="sibTrans" cxnId="{D47DFA35-9304-45DD-A28A-A39E42A14472}">
      <dgm:prSet/>
      <dgm:spPr/>
      <dgm:t>
        <a:bodyPr/>
        <a:lstStyle/>
        <a:p>
          <a:endParaRPr lang="es-CL" sz="1800"/>
        </a:p>
      </dgm:t>
    </dgm:pt>
    <dgm:pt modelId="{0BA9B524-3032-43D0-86B2-A26D0B8B2450}">
      <dgm:prSet phldrT="[Texto]" custT="1"/>
      <dgm:spPr/>
      <dgm:t>
        <a:bodyPr/>
        <a:lstStyle/>
        <a:p>
          <a:r>
            <a:rPr lang="es-CL" sz="1400" dirty="0"/>
            <a:t>Porcentaje de instrumentos creados o rediseñados por CORFO que pasan por el Proceso de Diseño/Rediseño de instrumentos.</a:t>
          </a:r>
        </a:p>
      </dgm:t>
    </dgm:pt>
    <dgm:pt modelId="{7AFE85FD-6A90-424C-A2C1-63AC196D0FE2}" type="parTrans" cxnId="{261EFD19-2959-4607-B71F-B23C85E4AA64}">
      <dgm:prSet/>
      <dgm:spPr/>
      <dgm:t>
        <a:bodyPr/>
        <a:lstStyle/>
        <a:p>
          <a:endParaRPr lang="es-CL" sz="1800"/>
        </a:p>
      </dgm:t>
    </dgm:pt>
    <dgm:pt modelId="{5B48A3DF-B28A-42C0-804A-86D7704AEDF2}" type="sibTrans" cxnId="{261EFD19-2959-4607-B71F-B23C85E4AA64}">
      <dgm:prSet/>
      <dgm:spPr/>
      <dgm:t>
        <a:bodyPr/>
        <a:lstStyle/>
        <a:p>
          <a:endParaRPr lang="es-CL" sz="1800"/>
        </a:p>
      </dgm:t>
    </dgm:pt>
    <dgm:pt modelId="{9C2720A8-6B3B-42DC-99FE-77CD1FEC9A9E}">
      <dgm:prSet custT="1"/>
      <dgm:spPr/>
      <dgm:t>
        <a:bodyPr/>
        <a:lstStyle/>
        <a:p>
          <a:r>
            <a:rPr lang="es-CL" altLang="es-CL" sz="1400" dirty="0"/>
            <a:t>Tiempo desde presentación de ficha a DDE hasta aprobación de Comité o Subcomité que sanciona creación o rediseño de  instrumento.</a:t>
          </a:r>
          <a:endParaRPr lang="es-CL" sz="1400" dirty="0"/>
        </a:p>
      </dgm:t>
    </dgm:pt>
    <dgm:pt modelId="{D0C2F89F-6DE3-42A9-942D-614FB9874A82}" type="parTrans" cxnId="{8A20F884-3A7A-4EE2-AAF8-2BF2748F0590}">
      <dgm:prSet/>
      <dgm:spPr/>
      <dgm:t>
        <a:bodyPr/>
        <a:lstStyle/>
        <a:p>
          <a:endParaRPr lang="es-CL" sz="1800"/>
        </a:p>
      </dgm:t>
    </dgm:pt>
    <dgm:pt modelId="{5B2E74A0-D6B1-4D1B-A8F3-DA2FF7C7A263}" type="sibTrans" cxnId="{8A20F884-3A7A-4EE2-AAF8-2BF2748F0590}">
      <dgm:prSet/>
      <dgm:spPr/>
      <dgm:t>
        <a:bodyPr/>
        <a:lstStyle/>
        <a:p>
          <a:endParaRPr lang="es-CL" sz="1800"/>
        </a:p>
      </dgm:t>
    </dgm:pt>
    <dgm:pt modelId="{966292ED-4053-4973-B599-415635744A1B}" type="pres">
      <dgm:prSet presAssocID="{1B30846B-A25B-43DD-9D30-E7C8146CCFB0}" presName="Name0" presStyleCnt="0">
        <dgm:presLayoutVars>
          <dgm:dir/>
          <dgm:animLvl val="lvl"/>
          <dgm:resizeHandles val="exact"/>
        </dgm:presLayoutVars>
      </dgm:prSet>
      <dgm:spPr/>
    </dgm:pt>
    <dgm:pt modelId="{CF9494AB-AF9F-4709-A047-DF4D747A7558}" type="pres">
      <dgm:prSet presAssocID="{9A08F050-E576-47EC-B30B-FC29AAAA2B93}" presName="linNode" presStyleCnt="0"/>
      <dgm:spPr/>
    </dgm:pt>
    <dgm:pt modelId="{A0567F4B-0511-4882-B2D7-830AC847662A}" type="pres">
      <dgm:prSet presAssocID="{9A08F050-E576-47EC-B30B-FC29AAAA2B93}" presName="parentText" presStyleLbl="node1" presStyleIdx="0" presStyleCnt="3" custScaleX="69718">
        <dgm:presLayoutVars>
          <dgm:chMax val="1"/>
          <dgm:bulletEnabled val="1"/>
        </dgm:presLayoutVars>
      </dgm:prSet>
      <dgm:spPr/>
    </dgm:pt>
    <dgm:pt modelId="{8F4A52BF-47F3-40A1-9BA2-D98EAD2C6E52}" type="pres">
      <dgm:prSet presAssocID="{9A08F050-E576-47EC-B30B-FC29AAAA2B93}" presName="descendantText" presStyleLbl="alignAccFollowNode1" presStyleIdx="0" presStyleCnt="3" custScaleY="119447">
        <dgm:presLayoutVars>
          <dgm:bulletEnabled val="1"/>
        </dgm:presLayoutVars>
      </dgm:prSet>
      <dgm:spPr/>
    </dgm:pt>
    <dgm:pt modelId="{D74A17C5-3B4A-471F-944C-74CE4AE768A0}" type="pres">
      <dgm:prSet presAssocID="{5A71FBFB-9B53-463D-8CB8-8D9D6E38B914}" presName="sp" presStyleCnt="0"/>
      <dgm:spPr/>
    </dgm:pt>
    <dgm:pt modelId="{F9DBB161-8BC5-4EE5-B366-58284955C997}" type="pres">
      <dgm:prSet presAssocID="{5C790C24-F398-43DA-A03C-597DF59F034D}" presName="linNode" presStyleCnt="0"/>
      <dgm:spPr/>
    </dgm:pt>
    <dgm:pt modelId="{A7A4A9D6-E518-49C3-B402-42785B33D5E8}" type="pres">
      <dgm:prSet presAssocID="{5C790C24-F398-43DA-A03C-597DF59F034D}" presName="parentText" presStyleLbl="node1" presStyleIdx="1" presStyleCnt="3" custScaleX="70444">
        <dgm:presLayoutVars>
          <dgm:chMax val="1"/>
          <dgm:bulletEnabled val="1"/>
        </dgm:presLayoutVars>
      </dgm:prSet>
      <dgm:spPr/>
    </dgm:pt>
    <dgm:pt modelId="{40AF5B0D-AA92-446D-8AA5-67D5BCB1020C}" type="pres">
      <dgm:prSet presAssocID="{5C790C24-F398-43DA-A03C-597DF59F034D}" presName="descendantText" presStyleLbl="alignAccFollowNode1" presStyleIdx="1" presStyleCnt="3">
        <dgm:presLayoutVars>
          <dgm:bulletEnabled val="1"/>
        </dgm:presLayoutVars>
      </dgm:prSet>
      <dgm:spPr/>
    </dgm:pt>
    <dgm:pt modelId="{E4CFC421-DC72-4837-AA5F-DFECAF79AC31}" type="pres">
      <dgm:prSet presAssocID="{0A3A5E1F-BF1C-42F4-A8D8-6B2270F0882B}" presName="sp" presStyleCnt="0"/>
      <dgm:spPr/>
    </dgm:pt>
    <dgm:pt modelId="{A72363B4-FFA6-4789-9C3F-F8F43619F003}" type="pres">
      <dgm:prSet presAssocID="{E591F118-E94F-4656-820F-6CA6DD6FF8A8}" presName="linNode" presStyleCnt="0"/>
      <dgm:spPr/>
    </dgm:pt>
    <dgm:pt modelId="{089CC207-2DBF-41B9-B2F7-8B22CD8B81AF}" type="pres">
      <dgm:prSet presAssocID="{E591F118-E94F-4656-820F-6CA6DD6FF8A8}" presName="parentText" presStyleLbl="node1" presStyleIdx="2" presStyleCnt="3" custScaleX="70444">
        <dgm:presLayoutVars>
          <dgm:chMax val="1"/>
          <dgm:bulletEnabled val="1"/>
        </dgm:presLayoutVars>
      </dgm:prSet>
      <dgm:spPr/>
    </dgm:pt>
    <dgm:pt modelId="{532C06F4-C010-4BB0-A058-21E1355A9F7E}" type="pres">
      <dgm:prSet presAssocID="{E591F118-E94F-4656-820F-6CA6DD6FF8A8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69B7960C-9E07-4F87-914E-0B9B11C0A503}" type="presOf" srcId="{5CA72FD5-AEA4-4775-A6C4-4338FB84CFBA}" destId="{40AF5B0D-AA92-446D-8AA5-67D5BCB1020C}" srcOrd="0" destOrd="0" presId="urn:microsoft.com/office/officeart/2005/8/layout/vList5"/>
    <dgm:cxn modelId="{261EFD19-2959-4607-B71F-B23C85E4AA64}" srcId="{E591F118-E94F-4656-820F-6CA6DD6FF8A8}" destId="{0BA9B524-3032-43D0-86B2-A26D0B8B2450}" srcOrd="0" destOrd="0" parTransId="{7AFE85FD-6A90-424C-A2C1-63AC196D0FE2}" sibTransId="{5B48A3DF-B28A-42C0-804A-86D7704AEDF2}"/>
    <dgm:cxn modelId="{C5A9CC26-F36A-43A3-9DC2-A539E788AE68}" type="presOf" srcId="{9C2720A8-6B3B-42DC-99FE-77CD1FEC9A9E}" destId="{8F4A52BF-47F3-40A1-9BA2-D98EAD2C6E52}" srcOrd="0" destOrd="1" presId="urn:microsoft.com/office/officeart/2005/8/layout/vList5"/>
    <dgm:cxn modelId="{55964329-05D5-44E0-9394-67C924E4935A}" srcId="{9A08F050-E576-47EC-B30B-FC29AAAA2B93}" destId="{4A120303-437C-43F9-A989-0914766EB9B9}" srcOrd="0" destOrd="0" parTransId="{138FE00B-CB0D-4F68-A21A-1CFB873A4F90}" sibTransId="{DB7468B3-10C5-4B6F-BE87-3C0DE986E0E0}"/>
    <dgm:cxn modelId="{11CE342B-9F4A-483E-BBB0-92E1FAB8FB97}" type="presOf" srcId="{5C790C24-F398-43DA-A03C-597DF59F034D}" destId="{A7A4A9D6-E518-49C3-B402-42785B33D5E8}" srcOrd="0" destOrd="0" presId="urn:microsoft.com/office/officeart/2005/8/layout/vList5"/>
    <dgm:cxn modelId="{D47DFA35-9304-45DD-A28A-A39E42A14472}" srcId="{1B30846B-A25B-43DD-9D30-E7C8146CCFB0}" destId="{E591F118-E94F-4656-820F-6CA6DD6FF8A8}" srcOrd="2" destOrd="0" parTransId="{0DD67A32-AD9D-421B-975F-629027F5F544}" sibTransId="{AEA65094-421E-435E-9143-13E336C10D66}"/>
    <dgm:cxn modelId="{B0ED7A50-5428-4EA5-93F1-19393C382E20}" srcId="{1B30846B-A25B-43DD-9D30-E7C8146CCFB0}" destId="{9A08F050-E576-47EC-B30B-FC29AAAA2B93}" srcOrd="0" destOrd="0" parTransId="{F6BEE755-B5B0-40AB-B5E4-C71E84BF9BE4}" sibTransId="{5A71FBFB-9B53-463D-8CB8-8D9D6E38B914}"/>
    <dgm:cxn modelId="{F09B7254-44D1-4FF2-BAE7-53A8B6A38854}" type="presOf" srcId="{E591F118-E94F-4656-820F-6CA6DD6FF8A8}" destId="{089CC207-2DBF-41B9-B2F7-8B22CD8B81AF}" srcOrd="0" destOrd="0" presId="urn:microsoft.com/office/officeart/2005/8/layout/vList5"/>
    <dgm:cxn modelId="{3423B776-1E67-404C-8F39-42E7E1F9EAD3}" type="presOf" srcId="{0BA9B524-3032-43D0-86B2-A26D0B8B2450}" destId="{532C06F4-C010-4BB0-A058-21E1355A9F7E}" srcOrd="0" destOrd="0" presId="urn:microsoft.com/office/officeart/2005/8/layout/vList5"/>
    <dgm:cxn modelId="{E23B747D-B0C5-4335-8EFE-04163489B70D}" srcId="{1B30846B-A25B-43DD-9D30-E7C8146CCFB0}" destId="{5C790C24-F398-43DA-A03C-597DF59F034D}" srcOrd="1" destOrd="0" parTransId="{E3E72853-FF44-478D-AF91-1DEFCA541465}" sibTransId="{0A3A5E1F-BF1C-42F4-A8D8-6B2270F0882B}"/>
    <dgm:cxn modelId="{8A20F884-3A7A-4EE2-AAF8-2BF2748F0590}" srcId="{9A08F050-E576-47EC-B30B-FC29AAAA2B93}" destId="{9C2720A8-6B3B-42DC-99FE-77CD1FEC9A9E}" srcOrd="1" destOrd="0" parTransId="{D0C2F89F-6DE3-42A9-942D-614FB9874A82}" sibTransId="{5B2E74A0-D6B1-4D1B-A8F3-DA2FF7C7A263}"/>
    <dgm:cxn modelId="{93A86D88-8A16-479B-A12B-481B63A5E1F0}" type="presOf" srcId="{9A08F050-E576-47EC-B30B-FC29AAAA2B93}" destId="{A0567F4B-0511-4882-B2D7-830AC847662A}" srcOrd="0" destOrd="0" presId="urn:microsoft.com/office/officeart/2005/8/layout/vList5"/>
    <dgm:cxn modelId="{FECFA8AA-43C7-499F-911A-D32903D16960}" type="presOf" srcId="{1B30846B-A25B-43DD-9D30-E7C8146CCFB0}" destId="{966292ED-4053-4973-B599-415635744A1B}" srcOrd="0" destOrd="0" presId="urn:microsoft.com/office/officeart/2005/8/layout/vList5"/>
    <dgm:cxn modelId="{3EA958CF-5FCF-4F68-91CE-8B6638405936}" type="presOf" srcId="{4A120303-437C-43F9-A989-0914766EB9B9}" destId="{8F4A52BF-47F3-40A1-9BA2-D98EAD2C6E52}" srcOrd="0" destOrd="0" presId="urn:microsoft.com/office/officeart/2005/8/layout/vList5"/>
    <dgm:cxn modelId="{92D18BEE-9230-4605-9F1B-2D13DDDB29DD}" srcId="{5C790C24-F398-43DA-A03C-597DF59F034D}" destId="{5CA72FD5-AEA4-4775-A6C4-4338FB84CFBA}" srcOrd="0" destOrd="0" parTransId="{05D5CC73-C430-4677-B32C-75A9CA74726D}" sibTransId="{4A62C519-7373-4689-BE42-0BD9625D58DA}"/>
    <dgm:cxn modelId="{0C78737D-419A-424F-9C58-8B3FC067EA13}" type="presParOf" srcId="{966292ED-4053-4973-B599-415635744A1B}" destId="{CF9494AB-AF9F-4709-A047-DF4D747A7558}" srcOrd="0" destOrd="0" presId="urn:microsoft.com/office/officeart/2005/8/layout/vList5"/>
    <dgm:cxn modelId="{B29F230C-6DE2-4BCD-A4A1-39087742597F}" type="presParOf" srcId="{CF9494AB-AF9F-4709-A047-DF4D747A7558}" destId="{A0567F4B-0511-4882-B2D7-830AC847662A}" srcOrd="0" destOrd="0" presId="urn:microsoft.com/office/officeart/2005/8/layout/vList5"/>
    <dgm:cxn modelId="{2C6C5FE8-248F-4FCE-8353-129C80D5E4F1}" type="presParOf" srcId="{CF9494AB-AF9F-4709-A047-DF4D747A7558}" destId="{8F4A52BF-47F3-40A1-9BA2-D98EAD2C6E52}" srcOrd="1" destOrd="0" presId="urn:microsoft.com/office/officeart/2005/8/layout/vList5"/>
    <dgm:cxn modelId="{98282F71-6657-4E79-889A-89A2990D7617}" type="presParOf" srcId="{966292ED-4053-4973-B599-415635744A1B}" destId="{D74A17C5-3B4A-471F-944C-74CE4AE768A0}" srcOrd="1" destOrd="0" presId="urn:microsoft.com/office/officeart/2005/8/layout/vList5"/>
    <dgm:cxn modelId="{C537CCC6-9EFB-479D-A41D-EC12D48CA644}" type="presParOf" srcId="{966292ED-4053-4973-B599-415635744A1B}" destId="{F9DBB161-8BC5-4EE5-B366-58284955C997}" srcOrd="2" destOrd="0" presId="urn:microsoft.com/office/officeart/2005/8/layout/vList5"/>
    <dgm:cxn modelId="{EA742819-6F05-4D66-BB7D-26449BB5736E}" type="presParOf" srcId="{F9DBB161-8BC5-4EE5-B366-58284955C997}" destId="{A7A4A9D6-E518-49C3-B402-42785B33D5E8}" srcOrd="0" destOrd="0" presId="urn:microsoft.com/office/officeart/2005/8/layout/vList5"/>
    <dgm:cxn modelId="{6F188D2D-2691-4034-B05F-FD32F5C32250}" type="presParOf" srcId="{F9DBB161-8BC5-4EE5-B366-58284955C997}" destId="{40AF5B0D-AA92-446D-8AA5-67D5BCB1020C}" srcOrd="1" destOrd="0" presId="urn:microsoft.com/office/officeart/2005/8/layout/vList5"/>
    <dgm:cxn modelId="{5C6CF693-31E8-4112-BD30-AA7A28DC486C}" type="presParOf" srcId="{966292ED-4053-4973-B599-415635744A1B}" destId="{E4CFC421-DC72-4837-AA5F-DFECAF79AC31}" srcOrd="3" destOrd="0" presId="urn:microsoft.com/office/officeart/2005/8/layout/vList5"/>
    <dgm:cxn modelId="{395AE522-856E-42A7-9A5D-544F5DD85ECA}" type="presParOf" srcId="{966292ED-4053-4973-B599-415635744A1B}" destId="{A72363B4-FFA6-4789-9C3F-F8F43619F003}" srcOrd="4" destOrd="0" presId="urn:microsoft.com/office/officeart/2005/8/layout/vList5"/>
    <dgm:cxn modelId="{C622DCE1-489B-4CDA-8CB2-738AC9FC5CD5}" type="presParOf" srcId="{A72363B4-FFA6-4789-9C3F-F8F43619F003}" destId="{089CC207-2DBF-41B9-B2F7-8B22CD8B81AF}" srcOrd="0" destOrd="0" presId="urn:microsoft.com/office/officeart/2005/8/layout/vList5"/>
    <dgm:cxn modelId="{569C51AE-114A-4E9A-B73B-8B4F7973274F}" type="presParOf" srcId="{A72363B4-FFA6-4789-9C3F-F8F43619F003}" destId="{532C06F4-C010-4BB0-A058-21E1355A9F7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62A8424-C97C-4F4A-9408-178117C51588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CL"/>
        </a:p>
      </dgm:t>
    </dgm:pt>
    <dgm:pt modelId="{F51466F9-7006-4106-AEE9-D14EA31F4CC9}">
      <dgm:prSet phldrT="[Texto]" custT="1"/>
      <dgm:spPr/>
      <dgm:t>
        <a:bodyPr/>
        <a:lstStyle/>
        <a:p>
          <a:r>
            <a:rPr lang="es-CL" sz="1800" b="1" dirty="0"/>
            <a:t>Postulación</a:t>
          </a:r>
        </a:p>
      </dgm:t>
    </dgm:pt>
    <dgm:pt modelId="{29930443-27F5-4A98-95A7-32740F39666D}" type="parTrans" cxnId="{BA280EC1-613C-4EE9-880F-A6F6E14F8AF1}">
      <dgm:prSet/>
      <dgm:spPr/>
      <dgm:t>
        <a:bodyPr/>
        <a:lstStyle/>
        <a:p>
          <a:endParaRPr lang="es-CL" sz="2000"/>
        </a:p>
      </dgm:t>
    </dgm:pt>
    <dgm:pt modelId="{E9DBD052-D686-488C-8BC7-531049F93EDF}" type="sibTrans" cxnId="{BA280EC1-613C-4EE9-880F-A6F6E14F8AF1}">
      <dgm:prSet/>
      <dgm:spPr/>
      <dgm:t>
        <a:bodyPr/>
        <a:lstStyle/>
        <a:p>
          <a:endParaRPr lang="es-CL" sz="2000"/>
        </a:p>
      </dgm:t>
    </dgm:pt>
    <dgm:pt modelId="{805EF997-29A9-483C-9E7E-D54F8995C701}">
      <dgm:prSet phldrT="[Texto]" custT="1"/>
      <dgm:spPr/>
      <dgm:t>
        <a:bodyPr/>
        <a:lstStyle/>
        <a:p>
          <a:r>
            <a:rPr lang="es-CL" sz="1800" b="1" dirty="0"/>
            <a:t>Adjudicación</a:t>
          </a:r>
        </a:p>
      </dgm:t>
    </dgm:pt>
    <dgm:pt modelId="{4E1F74AE-E628-437F-BDC7-E83FCC02B514}" type="parTrans" cxnId="{E05C6436-41BB-405B-80B3-1955FC53A84E}">
      <dgm:prSet/>
      <dgm:spPr/>
      <dgm:t>
        <a:bodyPr/>
        <a:lstStyle/>
        <a:p>
          <a:endParaRPr lang="es-CL" sz="2000"/>
        </a:p>
      </dgm:t>
    </dgm:pt>
    <dgm:pt modelId="{3E5F5EBE-5F82-40A3-96C3-FC7E6C9BCA4E}" type="sibTrans" cxnId="{E05C6436-41BB-405B-80B3-1955FC53A84E}">
      <dgm:prSet/>
      <dgm:spPr/>
      <dgm:t>
        <a:bodyPr/>
        <a:lstStyle/>
        <a:p>
          <a:endParaRPr lang="es-CL" sz="2000"/>
        </a:p>
      </dgm:t>
    </dgm:pt>
    <dgm:pt modelId="{C37ECF76-13CB-4EC2-82BC-9125361EC23D}">
      <dgm:prSet phldrT="[Texto]" custT="1"/>
      <dgm:spPr/>
      <dgm:t>
        <a:bodyPr/>
        <a:lstStyle/>
        <a:p>
          <a:r>
            <a:rPr lang="es-CL" sz="1800" b="1"/>
            <a:t>Ejecución</a:t>
          </a:r>
          <a:endParaRPr lang="es-CL" sz="1800" b="1" dirty="0"/>
        </a:p>
      </dgm:t>
    </dgm:pt>
    <dgm:pt modelId="{0C44EBBF-6C9A-44DE-B880-DCA85B001F37}" type="parTrans" cxnId="{5932A590-7355-4E3D-925B-9D2D5FA91094}">
      <dgm:prSet/>
      <dgm:spPr/>
      <dgm:t>
        <a:bodyPr/>
        <a:lstStyle/>
        <a:p>
          <a:endParaRPr lang="es-CL" sz="2000"/>
        </a:p>
      </dgm:t>
    </dgm:pt>
    <dgm:pt modelId="{239747A3-6AB1-4DD7-A35B-32F4B2096F10}" type="sibTrans" cxnId="{5932A590-7355-4E3D-925B-9D2D5FA91094}">
      <dgm:prSet/>
      <dgm:spPr/>
      <dgm:t>
        <a:bodyPr/>
        <a:lstStyle/>
        <a:p>
          <a:endParaRPr lang="es-CL" sz="2000"/>
        </a:p>
      </dgm:t>
    </dgm:pt>
    <dgm:pt modelId="{4CCC0490-033A-4993-AC27-1DE8872B9267}">
      <dgm:prSet phldrT="[Texto]" custT="1"/>
      <dgm:spPr/>
      <dgm:t>
        <a:bodyPr/>
        <a:lstStyle/>
        <a:p>
          <a:r>
            <a:rPr lang="es-CL" sz="1800" b="1" dirty="0"/>
            <a:t>Cierre (*) </a:t>
          </a:r>
        </a:p>
      </dgm:t>
    </dgm:pt>
    <dgm:pt modelId="{4819340E-B8C5-4CF1-BF6B-A794E314196F}" type="parTrans" cxnId="{09C630D7-2A33-4A32-83C4-DA4D185354FA}">
      <dgm:prSet/>
      <dgm:spPr/>
      <dgm:t>
        <a:bodyPr/>
        <a:lstStyle/>
        <a:p>
          <a:endParaRPr lang="es-CL" sz="2000"/>
        </a:p>
      </dgm:t>
    </dgm:pt>
    <dgm:pt modelId="{ED068D6C-22E6-467D-B494-07BDC2EC9477}" type="sibTrans" cxnId="{09C630D7-2A33-4A32-83C4-DA4D185354FA}">
      <dgm:prSet/>
      <dgm:spPr/>
      <dgm:t>
        <a:bodyPr/>
        <a:lstStyle/>
        <a:p>
          <a:endParaRPr lang="es-CL" sz="2000"/>
        </a:p>
      </dgm:t>
    </dgm:pt>
    <dgm:pt modelId="{C687E592-A735-4AF0-8685-EB82DEE10D46}">
      <dgm:prSet phldrT="[Texto]" custT="1"/>
      <dgm:spPr/>
      <dgm:t>
        <a:bodyPr/>
        <a:lstStyle/>
        <a:p>
          <a:endParaRPr lang="es-CL" sz="1400" b="0" dirty="0"/>
        </a:p>
        <a:p>
          <a:r>
            <a:rPr lang="es-CL" sz="1400" b="0" dirty="0"/>
            <a:t>IF postula para ser operador</a:t>
          </a:r>
        </a:p>
        <a:p>
          <a:endParaRPr lang="es-CL" sz="1400" b="0" dirty="0"/>
        </a:p>
        <a:p>
          <a:endParaRPr lang="es-CL" sz="1400" b="0" dirty="0"/>
        </a:p>
        <a:p>
          <a:r>
            <a:rPr lang="es-CL" sz="1400" b="0" dirty="0"/>
            <a:t>Beneficiario postula en CORFO</a:t>
          </a:r>
        </a:p>
        <a:p>
          <a:endParaRPr lang="es-CL" sz="1400" b="1" dirty="0"/>
        </a:p>
        <a:p>
          <a:r>
            <a:rPr lang="es-CL" sz="1400" b="1" dirty="0"/>
            <a:t>Realiza: </a:t>
          </a:r>
        </a:p>
        <a:p>
          <a:r>
            <a:rPr lang="es-CL" sz="1400" b="0" dirty="0"/>
            <a:t>- Base de postulantes</a:t>
          </a:r>
        </a:p>
        <a:p>
          <a:r>
            <a:rPr lang="es-CL" sz="1400" b="1" dirty="0"/>
            <a:t>Herramienta: </a:t>
          </a:r>
        </a:p>
        <a:p>
          <a:r>
            <a:rPr lang="es-CL" sz="1400" b="0" dirty="0">
              <a:solidFill>
                <a:schemeClr val="tx1"/>
              </a:solidFill>
            </a:rPr>
            <a:t>- Módulo de postulación en </a:t>
          </a:r>
          <a:r>
            <a:rPr lang="es-CL" sz="1400" b="1" dirty="0">
              <a:solidFill>
                <a:schemeClr val="tx1"/>
              </a:solidFill>
            </a:rPr>
            <a:t>Sistema CORFO-GIF</a:t>
          </a:r>
        </a:p>
        <a:p>
          <a:r>
            <a:rPr lang="es-CL" sz="1400" dirty="0"/>
            <a:t>Archivo de carga con información de beneficiario y operación: edad, sexo, región, comuna, carrera pregrado, postgrado, área estudio, universidad, financiamiento requerido</a:t>
          </a:r>
          <a:endParaRPr lang="es-CL" sz="1400" b="0" dirty="0"/>
        </a:p>
      </dgm:t>
    </dgm:pt>
    <dgm:pt modelId="{FA907321-A2AF-441B-9F59-E394C61CE5E0}" type="parTrans" cxnId="{96A9A838-E458-4619-958F-CABD9F78886C}">
      <dgm:prSet/>
      <dgm:spPr/>
      <dgm:t>
        <a:bodyPr/>
        <a:lstStyle/>
        <a:p>
          <a:endParaRPr lang="es-CL" sz="2000"/>
        </a:p>
      </dgm:t>
    </dgm:pt>
    <dgm:pt modelId="{0DD0125A-6C01-4C5A-A427-58FA6948BC33}" type="sibTrans" cxnId="{96A9A838-E458-4619-958F-CABD9F78886C}">
      <dgm:prSet/>
      <dgm:spPr/>
      <dgm:t>
        <a:bodyPr/>
        <a:lstStyle/>
        <a:p>
          <a:endParaRPr lang="es-CL" sz="2000"/>
        </a:p>
      </dgm:t>
    </dgm:pt>
    <dgm:pt modelId="{8968711F-C93E-4B9B-AAC8-03880AC57716}">
      <dgm:prSet phldrT="[Texto]" custT="1"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endParaRPr lang="es-CL" sz="1400" b="1" dirty="0"/>
        </a:p>
        <a:p>
          <a:pPr>
            <a:lnSpc>
              <a:spcPct val="100000"/>
            </a:lnSpc>
            <a:spcAft>
              <a:spcPts val="0"/>
            </a:spcAft>
          </a:pPr>
          <a:r>
            <a:rPr lang="es-CL" sz="1400" b="1" dirty="0"/>
            <a:t>Realiza: </a:t>
          </a:r>
          <a:endParaRPr lang="es-CL" sz="1400" dirty="0"/>
        </a:p>
      </dgm:t>
    </dgm:pt>
    <dgm:pt modelId="{CB3C74F5-1242-4DDB-BFEC-794943E9DEF5}" type="parTrans" cxnId="{2C84A6C8-5E5C-4B94-9219-C9F406F8463C}">
      <dgm:prSet/>
      <dgm:spPr/>
      <dgm:t>
        <a:bodyPr/>
        <a:lstStyle/>
        <a:p>
          <a:endParaRPr lang="es-CL" sz="2000"/>
        </a:p>
      </dgm:t>
    </dgm:pt>
    <dgm:pt modelId="{13670E6E-ADE7-4CE6-B725-89F154DB95C4}" type="sibTrans" cxnId="{2C84A6C8-5E5C-4B94-9219-C9F406F8463C}">
      <dgm:prSet/>
      <dgm:spPr/>
      <dgm:t>
        <a:bodyPr/>
        <a:lstStyle/>
        <a:p>
          <a:endParaRPr lang="es-CL" sz="2000"/>
        </a:p>
      </dgm:t>
    </dgm:pt>
    <dgm:pt modelId="{E0E1D7C4-01D1-472A-B557-62F0CC8D7E96}">
      <dgm:prSet phldrT="[Texto]" custT="1"/>
      <dgm:spPr/>
      <dgm:t>
        <a:bodyPr/>
        <a:lstStyle/>
        <a:p>
          <a:endParaRPr lang="es-CL" sz="1400" b="1" dirty="0"/>
        </a:p>
        <a:p>
          <a:r>
            <a:rPr lang="es-CL" sz="1400" b="1" dirty="0"/>
            <a:t>Realiza: </a:t>
          </a:r>
          <a:endParaRPr lang="es-CL" sz="1400" dirty="0"/>
        </a:p>
      </dgm:t>
    </dgm:pt>
    <dgm:pt modelId="{38725FA1-E222-404A-805A-59D99869786E}" type="parTrans" cxnId="{84CD0043-0430-4411-A699-B0762A0246EA}">
      <dgm:prSet/>
      <dgm:spPr/>
      <dgm:t>
        <a:bodyPr/>
        <a:lstStyle/>
        <a:p>
          <a:endParaRPr lang="es-CL" sz="2000"/>
        </a:p>
      </dgm:t>
    </dgm:pt>
    <dgm:pt modelId="{861DE4F8-E22A-4EEF-94E3-E6F17302E42D}" type="sibTrans" cxnId="{84CD0043-0430-4411-A699-B0762A0246EA}">
      <dgm:prSet/>
      <dgm:spPr/>
      <dgm:t>
        <a:bodyPr/>
        <a:lstStyle/>
        <a:p>
          <a:endParaRPr lang="es-CL" sz="2000"/>
        </a:p>
      </dgm:t>
    </dgm:pt>
    <dgm:pt modelId="{22254BF1-5230-47E9-8D5D-D4EFDC33906C}">
      <dgm:prSet phldrT="[Texto]" custT="1"/>
      <dgm:spPr/>
      <dgm:t>
        <a:bodyPr/>
        <a:lstStyle/>
        <a:p>
          <a:r>
            <a:rPr lang="es-CL" sz="1800" b="1" dirty="0"/>
            <a:t>Seguimiento Ex – post</a:t>
          </a:r>
        </a:p>
      </dgm:t>
    </dgm:pt>
    <dgm:pt modelId="{F076B832-01B1-4E45-874A-B967EE6ADF54}" type="parTrans" cxnId="{7F26A24A-D217-4A70-ADCA-22532D92A2C3}">
      <dgm:prSet/>
      <dgm:spPr/>
      <dgm:t>
        <a:bodyPr/>
        <a:lstStyle/>
        <a:p>
          <a:endParaRPr lang="es-CL" sz="2000"/>
        </a:p>
      </dgm:t>
    </dgm:pt>
    <dgm:pt modelId="{61A20DF5-8B96-47A6-8509-1EFE3BF5CC9E}" type="sibTrans" cxnId="{7F26A24A-D217-4A70-ADCA-22532D92A2C3}">
      <dgm:prSet/>
      <dgm:spPr/>
      <dgm:t>
        <a:bodyPr/>
        <a:lstStyle/>
        <a:p>
          <a:endParaRPr lang="es-CL" sz="2000"/>
        </a:p>
      </dgm:t>
    </dgm:pt>
    <dgm:pt modelId="{8988ECC0-9FFD-4855-A715-3063F89886F6}">
      <dgm:prSet phldrT="[Texto]" custT="1"/>
      <dgm:spPr/>
      <dgm:t>
        <a:bodyPr/>
        <a:lstStyle/>
        <a:p>
          <a:endParaRPr lang="es-CL" sz="1400" b="1" dirty="0"/>
        </a:p>
        <a:p>
          <a:r>
            <a:rPr lang="es-CL" sz="1400" b="1" dirty="0"/>
            <a:t>Realiza: </a:t>
          </a:r>
          <a:endParaRPr lang="es-CL" sz="1400" dirty="0"/>
        </a:p>
      </dgm:t>
    </dgm:pt>
    <dgm:pt modelId="{8F7D8B09-10DA-4E76-93DE-DD6077A5CFA5}" type="parTrans" cxnId="{0BBD04A6-09D3-47A5-BA8D-5934B785865D}">
      <dgm:prSet/>
      <dgm:spPr/>
      <dgm:t>
        <a:bodyPr/>
        <a:lstStyle/>
        <a:p>
          <a:endParaRPr lang="es-CL"/>
        </a:p>
      </dgm:t>
    </dgm:pt>
    <dgm:pt modelId="{AA8234D9-E9B1-4DE2-A345-ED02AE4A33ED}" type="sibTrans" cxnId="{0BBD04A6-09D3-47A5-BA8D-5934B785865D}">
      <dgm:prSet/>
      <dgm:spPr/>
      <dgm:t>
        <a:bodyPr/>
        <a:lstStyle/>
        <a:p>
          <a:endParaRPr lang="es-CL"/>
        </a:p>
      </dgm:t>
    </dgm:pt>
    <dgm:pt modelId="{85408635-5319-458A-8115-D9F4A1A2FE14}">
      <dgm:prSet phldrT="[Texto]" custT="1"/>
      <dgm:spPr/>
      <dgm:t>
        <a:bodyPr/>
        <a:lstStyle/>
        <a:p>
          <a:endParaRPr lang="es-CL" sz="1400" b="1" dirty="0"/>
        </a:p>
        <a:p>
          <a:r>
            <a:rPr lang="es-CL" sz="1400" b="1" dirty="0"/>
            <a:t>Realiza: </a:t>
          </a:r>
          <a:endParaRPr lang="es-CL" sz="1400" dirty="0"/>
        </a:p>
      </dgm:t>
    </dgm:pt>
    <dgm:pt modelId="{91E8A7AE-3312-4B00-9E6A-328DE73D9161}" type="parTrans" cxnId="{D8470DE5-2D24-4701-973A-60B8F6BA29F9}">
      <dgm:prSet/>
      <dgm:spPr/>
      <dgm:t>
        <a:bodyPr/>
        <a:lstStyle/>
        <a:p>
          <a:endParaRPr lang="es-CL"/>
        </a:p>
      </dgm:t>
    </dgm:pt>
    <dgm:pt modelId="{FA232918-6ACE-4641-87A4-9ABE6306EEBD}" type="sibTrans" cxnId="{D8470DE5-2D24-4701-973A-60B8F6BA29F9}">
      <dgm:prSet/>
      <dgm:spPr/>
      <dgm:t>
        <a:bodyPr/>
        <a:lstStyle/>
        <a:p>
          <a:endParaRPr lang="es-CL"/>
        </a:p>
      </dgm:t>
    </dgm:pt>
    <dgm:pt modelId="{5FAEAB88-0B6F-4350-A88B-1A83A376FE2D}">
      <dgm:prSet custT="1"/>
      <dgm:spPr/>
      <dgm:t>
        <a:bodyPr/>
        <a:lstStyle/>
        <a:p>
          <a:r>
            <a:rPr lang="es-CL" sz="1400" dirty="0"/>
            <a:t>- Base beneficiarios</a:t>
          </a:r>
        </a:p>
        <a:p>
          <a:r>
            <a:rPr lang="es-CL" sz="1400" dirty="0"/>
            <a:t>- Informes públicos</a:t>
          </a:r>
        </a:p>
        <a:p>
          <a:endParaRPr lang="es-CL" sz="700" b="1" dirty="0"/>
        </a:p>
        <a:p>
          <a:r>
            <a:rPr lang="es-CL" sz="1400" b="1" dirty="0"/>
            <a:t>Herramienta:</a:t>
          </a:r>
          <a:endParaRPr lang="es-CL" sz="1400" dirty="0"/>
        </a:p>
      </dgm:t>
    </dgm:pt>
    <dgm:pt modelId="{EC947AC0-26FB-4DC4-8B2A-433D841C785D}" type="parTrans" cxnId="{95A172FE-774D-40F6-B002-F66C4C5A1A2E}">
      <dgm:prSet/>
      <dgm:spPr/>
      <dgm:t>
        <a:bodyPr/>
        <a:lstStyle/>
        <a:p>
          <a:endParaRPr lang="es-CL"/>
        </a:p>
      </dgm:t>
    </dgm:pt>
    <dgm:pt modelId="{9A8B386A-10F4-40F9-9625-EDC16D2C788E}" type="sibTrans" cxnId="{95A172FE-774D-40F6-B002-F66C4C5A1A2E}">
      <dgm:prSet/>
      <dgm:spPr/>
      <dgm:t>
        <a:bodyPr/>
        <a:lstStyle/>
        <a:p>
          <a:endParaRPr lang="es-CL"/>
        </a:p>
      </dgm:t>
    </dgm:pt>
    <dgm:pt modelId="{611F6531-4644-4587-9872-4FF46E903D84}">
      <dgm:prSet custT="1"/>
      <dgm:spPr/>
      <dgm:t>
        <a:bodyPr/>
        <a:lstStyle/>
        <a:p>
          <a:r>
            <a:rPr lang="es-CL" sz="1400" dirty="0"/>
            <a:t>- Módulo de Carga en IFEL Cobertura e IFEL Crédito</a:t>
          </a:r>
        </a:p>
        <a:p>
          <a:r>
            <a:rPr lang="es-CL" sz="1400" dirty="0"/>
            <a:t>- Archivo de carga con información de beneficiario y operación: tamaño de empresa, región, comuna, sector económico, institución financiera, moneda, plazo, tipo y destino del financiamiento</a:t>
          </a:r>
        </a:p>
        <a:p>
          <a:r>
            <a:rPr lang="es-CL" sz="1400" b="1" dirty="0"/>
            <a:t>- IFEL Crédito</a:t>
          </a:r>
        </a:p>
        <a:p>
          <a:r>
            <a:rPr lang="es-CL" sz="1400" b="1" dirty="0"/>
            <a:t>- IFEL Cobertura</a:t>
          </a:r>
        </a:p>
        <a:p>
          <a:r>
            <a:rPr lang="es-CL" sz="1400" b="1" dirty="0"/>
            <a:t>- IFEL Subsidios</a:t>
          </a:r>
        </a:p>
      </dgm:t>
    </dgm:pt>
    <dgm:pt modelId="{E2383D50-0BED-4BFD-8FF4-0D1E921BBABE}" type="parTrans" cxnId="{D70AA2B7-9C52-48E7-AB4B-3A51E54193AE}">
      <dgm:prSet/>
      <dgm:spPr/>
      <dgm:t>
        <a:bodyPr/>
        <a:lstStyle/>
        <a:p>
          <a:endParaRPr lang="es-CL"/>
        </a:p>
      </dgm:t>
    </dgm:pt>
    <dgm:pt modelId="{6BA88CD8-ED8E-40EC-BB9F-D64E5429D4A5}" type="sibTrans" cxnId="{D70AA2B7-9C52-48E7-AB4B-3A51E54193AE}">
      <dgm:prSet/>
      <dgm:spPr/>
      <dgm:t>
        <a:bodyPr/>
        <a:lstStyle/>
        <a:p>
          <a:endParaRPr lang="es-CL"/>
        </a:p>
      </dgm:t>
    </dgm:pt>
    <dgm:pt modelId="{CE8D01F3-E68F-4AC1-B641-9613E8C6D2D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CL" sz="1400" dirty="0"/>
            <a:t>- Base rendición de operaciones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CL" sz="1400" dirty="0"/>
            <a:t>- Informe Apalancamiento Fondo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CL" sz="1400" dirty="0"/>
            <a:t>- Seguimiento Mora</a:t>
          </a:r>
          <a:endParaRPr lang="es-CL" sz="1400" b="1" dirty="0"/>
        </a:p>
        <a:p>
          <a:pPr>
            <a:lnSpc>
              <a:spcPct val="100000"/>
            </a:lnSpc>
            <a:spcAft>
              <a:spcPts val="0"/>
            </a:spcAft>
          </a:pPr>
          <a:r>
            <a:rPr lang="es-CL" sz="1400" b="1" dirty="0"/>
            <a:t>Herramienta:</a:t>
          </a:r>
          <a:endParaRPr lang="es-CL" sz="1400" dirty="0"/>
        </a:p>
      </dgm:t>
    </dgm:pt>
    <dgm:pt modelId="{9A4C596C-D783-4CF5-962B-719537067005}" type="parTrans" cxnId="{BEB66B26-A0F3-4A5D-969C-752DBB16FA78}">
      <dgm:prSet/>
      <dgm:spPr/>
      <dgm:t>
        <a:bodyPr/>
        <a:lstStyle/>
        <a:p>
          <a:endParaRPr lang="es-CL"/>
        </a:p>
      </dgm:t>
    </dgm:pt>
    <dgm:pt modelId="{676E0D9F-FE15-4D0A-AF29-E746B7B08402}" type="sibTrans" cxnId="{BEB66B26-A0F3-4A5D-969C-752DBB16FA78}">
      <dgm:prSet/>
      <dgm:spPr/>
      <dgm:t>
        <a:bodyPr/>
        <a:lstStyle/>
        <a:p>
          <a:endParaRPr lang="es-CL"/>
        </a:p>
      </dgm:t>
    </dgm:pt>
    <dgm:pt modelId="{E0DD583F-BC7D-4E94-98F0-D27C9EC32EB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CL" sz="1400" dirty="0"/>
            <a:t>- Módulo de Rendición en IFEL Cobertura. Rendición saldo y mora de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CL" sz="1400" dirty="0"/>
            <a:t>- Situación de Fondo patrimonial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CL" sz="1400" b="1" dirty="0"/>
            <a:t>- IFEL Crédito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CL" sz="1400" b="1" dirty="0"/>
            <a:t>- IFEL Cobertura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CL" sz="1400" b="1" dirty="0"/>
            <a:t>- IFEL subsidios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CL" sz="1400" b="1" dirty="0"/>
            <a:t>- </a:t>
          </a:r>
          <a:r>
            <a:rPr lang="es-CL" sz="1400" b="0" dirty="0"/>
            <a:t>Encuestas realizadas por Unidad Clientes y Participación Ciudadana </a:t>
          </a:r>
          <a:r>
            <a:rPr lang="es-CL" sz="1400" b="0" dirty="0" err="1"/>
            <a:t>Corfo</a:t>
          </a:r>
          <a:endParaRPr lang="es-CL" sz="1400" b="0" dirty="0"/>
        </a:p>
      </dgm:t>
    </dgm:pt>
    <dgm:pt modelId="{1619C347-7CDF-49CF-AE68-D6C4E9C2228B}" type="parTrans" cxnId="{BE1CC9CD-D9A9-49AF-8060-2E6456B508CB}">
      <dgm:prSet/>
      <dgm:spPr/>
      <dgm:t>
        <a:bodyPr/>
        <a:lstStyle/>
        <a:p>
          <a:endParaRPr lang="es-CL"/>
        </a:p>
      </dgm:t>
    </dgm:pt>
    <dgm:pt modelId="{8AECFB11-F1D2-401F-A613-C8925DBD9C97}" type="sibTrans" cxnId="{BE1CC9CD-D9A9-49AF-8060-2E6456B508CB}">
      <dgm:prSet/>
      <dgm:spPr/>
      <dgm:t>
        <a:bodyPr/>
        <a:lstStyle/>
        <a:p>
          <a:endParaRPr lang="es-CL"/>
        </a:p>
      </dgm:t>
    </dgm:pt>
    <dgm:pt modelId="{53CA55A7-810F-43F3-BA66-A247C5E365D5}">
      <dgm:prSet custT="1"/>
      <dgm:spPr/>
      <dgm:t>
        <a:bodyPr/>
        <a:lstStyle/>
        <a:p>
          <a:r>
            <a:rPr lang="es-CL" sz="1400" dirty="0"/>
            <a:t>- Informe pagos de crédito</a:t>
          </a:r>
        </a:p>
        <a:p>
          <a:r>
            <a:rPr lang="es-CL" sz="1400" dirty="0"/>
            <a:t>- Informe de pago cobertura crédito y de subsidios contingentes y condicionados</a:t>
          </a:r>
        </a:p>
        <a:p>
          <a:r>
            <a:rPr lang="es-CL" sz="1400" b="1" dirty="0"/>
            <a:t>Herramienta:</a:t>
          </a:r>
          <a:endParaRPr lang="es-CL" sz="1400" dirty="0"/>
        </a:p>
      </dgm:t>
    </dgm:pt>
    <dgm:pt modelId="{FBBE39C9-9BC6-4FFF-A664-0D46128634DF}" type="parTrans" cxnId="{65A6CF1E-6426-44DE-B400-EA10B3750BE3}">
      <dgm:prSet/>
      <dgm:spPr/>
      <dgm:t>
        <a:bodyPr/>
        <a:lstStyle/>
        <a:p>
          <a:endParaRPr lang="es-CL"/>
        </a:p>
      </dgm:t>
    </dgm:pt>
    <dgm:pt modelId="{73F3F057-0062-4767-97CC-7E4020230966}" type="sibTrans" cxnId="{65A6CF1E-6426-44DE-B400-EA10B3750BE3}">
      <dgm:prSet/>
      <dgm:spPr/>
      <dgm:t>
        <a:bodyPr/>
        <a:lstStyle/>
        <a:p>
          <a:endParaRPr lang="es-CL"/>
        </a:p>
      </dgm:t>
    </dgm:pt>
    <dgm:pt modelId="{A7DF1A4A-78E0-4CC0-9E53-31573AFE42E4}">
      <dgm:prSet custT="1"/>
      <dgm:spPr/>
      <dgm:t>
        <a:bodyPr/>
        <a:lstStyle/>
        <a:p>
          <a:r>
            <a:rPr lang="es-CL" sz="1400" dirty="0"/>
            <a:t>- Módulo de Pago en IFEL Cobertura. Base solicitudes de pago</a:t>
          </a:r>
        </a:p>
        <a:p>
          <a:r>
            <a:rPr lang="es-CL" sz="1400" dirty="0"/>
            <a:t>- Módulo de Estado de Juicio en IFEL Cobertura. Base estado de juicios y cobranzas</a:t>
          </a:r>
        </a:p>
        <a:p>
          <a:r>
            <a:rPr lang="es-CL" sz="1400" dirty="0"/>
            <a:t>- Módulo de administración de subsidios</a:t>
          </a:r>
        </a:p>
        <a:p>
          <a:endParaRPr lang="es-CL" sz="300" dirty="0"/>
        </a:p>
      </dgm:t>
    </dgm:pt>
    <dgm:pt modelId="{8000A390-C07E-4561-9C02-E976D34F6E0E}" type="parTrans" cxnId="{A56BE493-CC83-43F8-B7E1-7DD24E7DBB05}">
      <dgm:prSet/>
      <dgm:spPr/>
      <dgm:t>
        <a:bodyPr/>
        <a:lstStyle/>
        <a:p>
          <a:endParaRPr lang="es-CL"/>
        </a:p>
      </dgm:t>
    </dgm:pt>
    <dgm:pt modelId="{B9BA510E-1C41-45B9-AE19-918BC8A381F7}" type="sibTrans" cxnId="{A56BE493-CC83-43F8-B7E1-7DD24E7DBB05}">
      <dgm:prSet/>
      <dgm:spPr/>
      <dgm:t>
        <a:bodyPr/>
        <a:lstStyle/>
        <a:p>
          <a:endParaRPr lang="es-CL"/>
        </a:p>
      </dgm:t>
    </dgm:pt>
    <dgm:pt modelId="{6661994B-AA57-45CB-9742-98BA39181B42}">
      <dgm:prSet custT="1"/>
      <dgm:spPr/>
      <dgm:t>
        <a:bodyPr/>
        <a:lstStyle/>
        <a:p>
          <a:r>
            <a:rPr lang="es-CL" sz="1400" dirty="0"/>
            <a:t>- Informes de evaluación de impacto</a:t>
          </a:r>
        </a:p>
      </dgm:t>
    </dgm:pt>
    <dgm:pt modelId="{B0483B3A-59DA-4C35-8E46-12977B53FE24}" type="parTrans" cxnId="{158A83DB-B7D4-4669-AD6C-7F224317B821}">
      <dgm:prSet/>
      <dgm:spPr/>
      <dgm:t>
        <a:bodyPr/>
        <a:lstStyle/>
        <a:p>
          <a:endParaRPr lang="es-CL"/>
        </a:p>
      </dgm:t>
    </dgm:pt>
    <dgm:pt modelId="{7C296039-DC2E-45E8-819B-4382E868ED6E}" type="sibTrans" cxnId="{158A83DB-B7D4-4669-AD6C-7F224317B821}">
      <dgm:prSet/>
      <dgm:spPr/>
      <dgm:t>
        <a:bodyPr/>
        <a:lstStyle/>
        <a:p>
          <a:endParaRPr lang="es-CL"/>
        </a:p>
      </dgm:t>
    </dgm:pt>
    <dgm:pt modelId="{EC301A5F-5E9D-44CB-8638-1B1B8E050B37}">
      <dgm:prSet custT="1"/>
      <dgm:spPr/>
      <dgm:t>
        <a:bodyPr/>
        <a:lstStyle/>
        <a:p>
          <a:endParaRPr lang="es-CL" sz="1400" b="1" dirty="0"/>
        </a:p>
        <a:p>
          <a:r>
            <a:rPr lang="es-CL" sz="1400" b="1" dirty="0"/>
            <a:t>Herramienta:</a:t>
          </a:r>
        </a:p>
      </dgm:t>
    </dgm:pt>
    <dgm:pt modelId="{2C3F2B94-59A0-42FB-BED1-1FA28C5369EA}" type="parTrans" cxnId="{168D8791-F11A-435D-8535-9CCDAE8F8170}">
      <dgm:prSet/>
      <dgm:spPr/>
      <dgm:t>
        <a:bodyPr/>
        <a:lstStyle/>
        <a:p>
          <a:endParaRPr lang="es-CL"/>
        </a:p>
      </dgm:t>
    </dgm:pt>
    <dgm:pt modelId="{E4858824-987B-47E8-BDC8-2FF6848948C0}" type="sibTrans" cxnId="{168D8791-F11A-435D-8535-9CCDAE8F8170}">
      <dgm:prSet/>
      <dgm:spPr/>
      <dgm:t>
        <a:bodyPr/>
        <a:lstStyle/>
        <a:p>
          <a:endParaRPr lang="es-CL"/>
        </a:p>
      </dgm:t>
    </dgm:pt>
    <dgm:pt modelId="{E20F8712-5194-4064-9F6C-22FBA19168DC}">
      <dgm:prSet custT="1"/>
      <dgm:spPr/>
      <dgm:t>
        <a:bodyPr/>
        <a:lstStyle/>
        <a:p>
          <a:r>
            <a:rPr lang="es-CL" sz="1400" dirty="0"/>
            <a:t>- Base beneficiarios</a:t>
          </a:r>
        </a:p>
        <a:p>
          <a:r>
            <a:rPr lang="es-CL" sz="1400" dirty="0"/>
            <a:t>- Encuestas realizadas por Unidad Clientes y Participación Ciudadana </a:t>
          </a:r>
          <a:r>
            <a:rPr lang="es-CL" sz="1400" dirty="0" err="1"/>
            <a:t>Corfo</a:t>
          </a:r>
          <a:endParaRPr lang="es-CL" sz="1400" dirty="0"/>
        </a:p>
      </dgm:t>
    </dgm:pt>
    <dgm:pt modelId="{B3219F1E-6ABB-4BE7-8941-10DFF815EFF7}" type="parTrans" cxnId="{48E83D4E-132F-4C62-88DB-B1C6B1F4B606}">
      <dgm:prSet/>
      <dgm:spPr/>
      <dgm:t>
        <a:bodyPr/>
        <a:lstStyle/>
        <a:p>
          <a:endParaRPr lang="es-CL"/>
        </a:p>
      </dgm:t>
    </dgm:pt>
    <dgm:pt modelId="{DBE40334-6BDA-4063-A609-27C5F0BC81A0}" type="sibTrans" cxnId="{48E83D4E-132F-4C62-88DB-B1C6B1F4B606}">
      <dgm:prSet/>
      <dgm:spPr/>
      <dgm:t>
        <a:bodyPr/>
        <a:lstStyle/>
        <a:p>
          <a:endParaRPr lang="es-CL"/>
        </a:p>
      </dgm:t>
    </dgm:pt>
    <dgm:pt modelId="{19ADA348-5A22-4037-A078-84643F7010F5}">
      <dgm:prSet custT="1"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endParaRPr lang="es-CL" sz="1400" b="1" dirty="0"/>
        </a:p>
      </dgm:t>
    </dgm:pt>
    <dgm:pt modelId="{13D1BC0F-03C7-453C-A3D6-2DCFF9611E96}" type="parTrans" cxnId="{9881AA86-9B8A-4644-8D6A-6EB3C0FE23BB}">
      <dgm:prSet/>
      <dgm:spPr/>
      <dgm:t>
        <a:bodyPr/>
        <a:lstStyle/>
        <a:p>
          <a:endParaRPr lang="es-CL"/>
        </a:p>
      </dgm:t>
    </dgm:pt>
    <dgm:pt modelId="{FF09494F-AD8D-410B-AF04-837B1FCBE392}" type="sibTrans" cxnId="{9881AA86-9B8A-4644-8D6A-6EB3C0FE23BB}">
      <dgm:prSet/>
      <dgm:spPr/>
      <dgm:t>
        <a:bodyPr/>
        <a:lstStyle/>
        <a:p>
          <a:endParaRPr lang="es-CL"/>
        </a:p>
      </dgm:t>
    </dgm:pt>
    <dgm:pt modelId="{CC6AF0BB-2F09-4018-A664-114BC08B3BD0}" type="pres">
      <dgm:prSet presAssocID="{A62A8424-C97C-4F4A-9408-178117C51588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2E5F371C-A216-4801-9E26-E9317E7B78E2}" type="pres">
      <dgm:prSet presAssocID="{F51466F9-7006-4106-AEE9-D14EA31F4CC9}" presName="composite" presStyleCnt="0"/>
      <dgm:spPr/>
    </dgm:pt>
    <dgm:pt modelId="{71845C26-DC7F-48AB-ADE1-0E078ABC6E03}" type="pres">
      <dgm:prSet presAssocID="{F51466F9-7006-4106-AEE9-D14EA31F4CC9}" presName="BackAccent" presStyleLbl="bgShp" presStyleIdx="0" presStyleCnt="5"/>
      <dgm:spPr/>
    </dgm:pt>
    <dgm:pt modelId="{9A6FEC68-8A7C-4D55-9C1F-EE7EB6B71DCA}" type="pres">
      <dgm:prSet presAssocID="{F51466F9-7006-4106-AEE9-D14EA31F4CC9}" presName="Accent" presStyleLbl="alignNode1" presStyleIdx="0" presStyleCnt="5"/>
      <dgm:spPr/>
    </dgm:pt>
    <dgm:pt modelId="{CE2F4443-407A-4B6D-8A08-7628D808B155}" type="pres">
      <dgm:prSet presAssocID="{F51466F9-7006-4106-AEE9-D14EA31F4CC9}" presName="Child" presStyleLbl="revTx" presStyleIdx="0" presStyleCnt="10" custScaleX="135499">
        <dgm:presLayoutVars>
          <dgm:chMax val="0"/>
          <dgm:chPref val="0"/>
          <dgm:bulletEnabled val="1"/>
        </dgm:presLayoutVars>
      </dgm:prSet>
      <dgm:spPr/>
    </dgm:pt>
    <dgm:pt modelId="{E3FF0C27-AA87-42E7-9EFD-17D691C98102}" type="pres">
      <dgm:prSet presAssocID="{F51466F9-7006-4106-AEE9-D14EA31F4CC9}" presName="Parent" presStyleLbl="revTx" presStyleIdx="1" presStyleCnt="10">
        <dgm:presLayoutVars>
          <dgm:chMax val="1"/>
          <dgm:chPref val="1"/>
          <dgm:bulletEnabled val="1"/>
        </dgm:presLayoutVars>
      </dgm:prSet>
      <dgm:spPr/>
    </dgm:pt>
    <dgm:pt modelId="{B31ED68E-655E-45E8-BF07-7FF9927D25A0}" type="pres">
      <dgm:prSet presAssocID="{E9DBD052-D686-488C-8BC7-531049F93EDF}" presName="sibTrans" presStyleCnt="0"/>
      <dgm:spPr/>
    </dgm:pt>
    <dgm:pt modelId="{563F9290-8A13-4738-B5BF-BBB30B8361FC}" type="pres">
      <dgm:prSet presAssocID="{805EF997-29A9-483C-9E7E-D54F8995C701}" presName="composite" presStyleCnt="0"/>
      <dgm:spPr/>
    </dgm:pt>
    <dgm:pt modelId="{5061F3A6-EA64-4F4E-A068-3B86063E957E}" type="pres">
      <dgm:prSet presAssocID="{805EF997-29A9-483C-9E7E-D54F8995C701}" presName="BackAccent" presStyleLbl="bgShp" presStyleIdx="1" presStyleCnt="5"/>
      <dgm:spPr/>
    </dgm:pt>
    <dgm:pt modelId="{ACABC8B7-FF2F-4C74-81F5-78A777B9B26A}" type="pres">
      <dgm:prSet presAssocID="{805EF997-29A9-483C-9E7E-D54F8995C701}" presName="Accent" presStyleLbl="alignNode1" presStyleIdx="1" presStyleCnt="5"/>
      <dgm:spPr/>
    </dgm:pt>
    <dgm:pt modelId="{CA7DE6E4-6F38-4195-A846-E4862F2A6EA7}" type="pres">
      <dgm:prSet presAssocID="{805EF997-29A9-483C-9E7E-D54F8995C701}" presName="Child" presStyleLbl="revTx" presStyleIdx="2" presStyleCnt="10">
        <dgm:presLayoutVars>
          <dgm:chMax val="0"/>
          <dgm:chPref val="0"/>
          <dgm:bulletEnabled val="1"/>
        </dgm:presLayoutVars>
      </dgm:prSet>
      <dgm:spPr/>
    </dgm:pt>
    <dgm:pt modelId="{6142D766-DAA0-40D4-81A3-2D2E19C5E543}" type="pres">
      <dgm:prSet presAssocID="{805EF997-29A9-483C-9E7E-D54F8995C701}" presName="Parent" presStyleLbl="revTx" presStyleIdx="3" presStyleCnt="10">
        <dgm:presLayoutVars>
          <dgm:chMax val="1"/>
          <dgm:chPref val="1"/>
          <dgm:bulletEnabled val="1"/>
        </dgm:presLayoutVars>
      </dgm:prSet>
      <dgm:spPr/>
    </dgm:pt>
    <dgm:pt modelId="{C1991751-74F1-43B7-AE81-5A8E7EB75509}" type="pres">
      <dgm:prSet presAssocID="{3E5F5EBE-5F82-40A3-96C3-FC7E6C9BCA4E}" presName="sibTrans" presStyleCnt="0"/>
      <dgm:spPr/>
    </dgm:pt>
    <dgm:pt modelId="{C98417B5-2B18-4956-9CEB-99B6DCC8DABB}" type="pres">
      <dgm:prSet presAssocID="{C37ECF76-13CB-4EC2-82BC-9125361EC23D}" presName="composite" presStyleCnt="0"/>
      <dgm:spPr/>
    </dgm:pt>
    <dgm:pt modelId="{45181E98-69AC-4F8D-A2DB-ACCA3ED0DA0F}" type="pres">
      <dgm:prSet presAssocID="{C37ECF76-13CB-4EC2-82BC-9125361EC23D}" presName="BackAccent" presStyleLbl="bgShp" presStyleIdx="2" presStyleCnt="5"/>
      <dgm:spPr/>
    </dgm:pt>
    <dgm:pt modelId="{62EDF9DF-3E88-4029-AA50-7B7DE185D63E}" type="pres">
      <dgm:prSet presAssocID="{C37ECF76-13CB-4EC2-82BC-9125361EC23D}" presName="Accent" presStyleLbl="alignNode1" presStyleIdx="2" presStyleCnt="5"/>
      <dgm:spPr/>
    </dgm:pt>
    <dgm:pt modelId="{6EBFF8F3-256E-4AAA-9CC8-2EC7CD2F9B73}" type="pres">
      <dgm:prSet presAssocID="{C37ECF76-13CB-4EC2-82BC-9125361EC23D}" presName="Child" presStyleLbl="revTx" presStyleIdx="4" presStyleCnt="10">
        <dgm:presLayoutVars>
          <dgm:chMax val="0"/>
          <dgm:chPref val="0"/>
          <dgm:bulletEnabled val="1"/>
        </dgm:presLayoutVars>
      </dgm:prSet>
      <dgm:spPr/>
    </dgm:pt>
    <dgm:pt modelId="{818AC4FD-7AFE-443C-8602-F4BFBBB74B01}" type="pres">
      <dgm:prSet presAssocID="{C37ECF76-13CB-4EC2-82BC-9125361EC23D}" presName="Parent" presStyleLbl="revTx" presStyleIdx="5" presStyleCnt="10">
        <dgm:presLayoutVars>
          <dgm:chMax val="1"/>
          <dgm:chPref val="1"/>
          <dgm:bulletEnabled val="1"/>
        </dgm:presLayoutVars>
      </dgm:prSet>
      <dgm:spPr/>
    </dgm:pt>
    <dgm:pt modelId="{49ECD785-692B-4303-89A1-7C23DDDDA17F}" type="pres">
      <dgm:prSet presAssocID="{239747A3-6AB1-4DD7-A35B-32F4B2096F10}" presName="sibTrans" presStyleCnt="0"/>
      <dgm:spPr/>
    </dgm:pt>
    <dgm:pt modelId="{2F2CF229-4A92-4351-9DE7-32B38A9054DA}" type="pres">
      <dgm:prSet presAssocID="{4CCC0490-033A-4993-AC27-1DE8872B9267}" presName="composite" presStyleCnt="0"/>
      <dgm:spPr/>
    </dgm:pt>
    <dgm:pt modelId="{19E2B6EA-CE28-416F-B4F0-1CCDCEF89929}" type="pres">
      <dgm:prSet presAssocID="{4CCC0490-033A-4993-AC27-1DE8872B9267}" presName="BackAccent" presStyleLbl="bgShp" presStyleIdx="3" presStyleCnt="5"/>
      <dgm:spPr/>
    </dgm:pt>
    <dgm:pt modelId="{3B45A441-3B1A-4650-A92C-E8E2E57F20CF}" type="pres">
      <dgm:prSet presAssocID="{4CCC0490-033A-4993-AC27-1DE8872B9267}" presName="Accent" presStyleLbl="alignNode1" presStyleIdx="3" presStyleCnt="5"/>
      <dgm:spPr/>
    </dgm:pt>
    <dgm:pt modelId="{822DCD9C-4DCC-4982-BD52-6627F675AEE0}" type="pres">
      <dgm:prSet presAssocID="{4CCC0490-033A-4993-AC27-1DE8872B9267}" presName="Child" presStyleLbl="revTx" presStyleIdx="6" presStyleCnt="10">
        <dgm:presLayoutVars>
          <dgm:chMax val="0"/>
          <dgm:chPref val="0"/>
          <dgm:bulletEnabled val="1"/>
        </dgm:presLayoutVars>
      </dgm:prSet>
      <dgm:spPr/>
    </dgm:pt>
    <dgm:pt modelId="{6DC6DCF5-804B-4456-A967-E87F69701ADC}" type="pres">
      <dgm:prSet presAssocID="{4CCC0490-033A-4993-AC27-1DE8872B9267}" presName="Parent" presStyleLbl="revTx" presStyleIdx="7" presStyleCnt="10">
        <dgm:presLayoutVars>
          <dgm:chMax val="1"/>
          <dgm:chPref val="1"/>
          <dgm:bulletEnabled val="1"/>
        </dgm:presLayoutVars>
      </dgm:prSet>
      <dgm:spPr/>
    </dgm:pt>
    <dgm:pt modelId="{6DF9604E-6419-4774-8100-83483848891D}" type="pres">
      <dgm:prSet presAssocID="{ED068D6C-22E6-467D-B494-07BDC2EC9477}" presName="sibTrans" presStyleCnt="0"/>
      <dgm:spPr/>
    </dgm:pt>
    <dgm:pt modelId="{0DC612DA-21BF-4ECA-B699-2C68A4D45589}" type="pres">
      <dgm:prSet presAssocID="{22254BF1-5230-47E9-8D5D-D4EFDC33906C}" presName="composite" presStyleCnt="0"/>
      <dgm:spPr/>
    </dgm:pt>
    <dgm:pt modelId="{56A70F00-A590-4B83-8EB3-B5DA7C0C61DB}" type="pres">
      <dgm:prSet presAssocID="{22254BF1-5230-47E9-8D5D-D4EFDC33906C}" presName="BackAccent" presStyleLbl="bgShp" presStyleIdx="4" presStyleCnt="5"/>
      <dgm:spPr/>
    </dgm:pt>
    <dgm:pt modelId="{54A2DE2A-CBB3-4CED-B641-3CECD221B8F1}" type="pres">
      <dgm:prSet presAssocID="{22254BF1-5230-47E9-8D5D-D4EFDC33906C}" presName="Accent" presStyleLbl="alignNode1" presStyleIdx="4" presStyleCnt="5"/>
      <dgm:spPr/>
    </dgm:pt>
    <dgm:pt modelId="{C9023915-9797-47FE-8B88-8E9D27AA5EB2}" type="pres">
      <dgm:prSet presAssocID="{22254BF1-5230-47E9-8D5D-D4EFDC33906C}" presName="Child" presStyleLbl="revTx" presStyleIdx="8" presStyleCnt="10">
        <dgm:presLayoutVars>
          <dgm:chMax val="0"/>
          <dgm:chPref val="0"/>
          <dgm:bulletEnabled val="1"/>
        </dgm:presLayoutVars>
      </dgm:prSet>
      <dgm:spPr/>
    </dgm:pt>
    <dgm:pt modelId="{DCB6175D-1ED5-44FF-9F21-56136B094833}" type="pres">
      <dgm:prSet presAssocID="{22254BF1-5230-47E9-8D5D-D4EFDC33906C}" presName="Parent" presStyleLbl="revTx" presStyleIdx="9" presStyleCnt="10">
        <dgm:presLayoutVars>
          <dgm:chMax val="1"/>
          <dgm:chPref val="1"/>
          <dgm:bulletEnabled val="1"/>
        </dgm:presLayoutVars>
      </dgm:prSet>
      <dgm:spPr/>
    </dgm:pt>
  </dgm:ptLst>
  <dgm:cxnLst>
    <dgm:cxn modelId="{65A6CF1E-6426-44DE-B400-EA10B3750BE3}" srcId="{4CCC0490-033A-4993-AC27-1DE8872B9267}" destId="{53CA55A7-810F-43F3-BA66-A247C5E365D5}" srcOrd="1" destOrd="0" parTransId="{FBBE39C9-9BC6-4FFF-A664-0D46128634DF}" sibTransId="{73F3F057-0062-4767-97CC-7E4020230966}"/>
    <dgm:cxn modelId="{DC4D0326-B19A-471C-A364-56F7F704DE5B}" type="presOf" srcId="{CE8D01F3-E68F-4AC1-B641-9613E8C6D2DE}" destId="{6EBFF8F3-256E-4AAA-9CC8-2EC7CD2F9B73}" srcOrd="0" destOrd="1" presId="urn:microsoft.com/office/officeart/2008/layout/IncreasingCircleProcess"/>
    <dgm:cxn modelId="{BEB66B26-A0F3-4A5D-969C-752DBB16FA78}" srcId="{C37ECF76-13CB-4EC2-82BC-9125361EC23D}" destId="{CE8D01F3-E68F-4AC1-B641-9613E8C6D2DE}" srcOrd="1" destOrd="0" parTransId="{9A4C596C-D783-4CF5-962B-719537067005}" sibTransId="{676E0D9F-FE15-4D0A-AF29-E746B7B08402}"/>
    <dgm:cxn modelId="{E05C6436-41BB-405B-80B3-1955FC53A84E}" srcId="{A62A8424-C97C-4F4A-9408-178117C51588}" destId="{805EF997-29A9-483C-9E7E-D54F8995C701}" srcOrd="1" destOrd="0" parTransId="{4E1F74AE-E628-437F-BDC7-E83FCC02B514}" sibTransId="{3E5F5EBE-5F82-40A3-96C3-FC7E6C9BCA4E}"/>
    <dgm:cxn modelId="{96A9A838-E458-4619-958F-CABD9F78886C}" srcId="{F51466F9-7006-4106-AEE9-D14EA31F4CC9}" destId="{C687E592-A735-4AF0-8685-EB82DEE10D46}" srcOrd="0" destOrd="0" parTransId="{FA907321-A2AF-441B-9F59-E394C61CE5E0}" sibTransId="{0DD0125A-6C01-4C5A-A427-58FA6948BC33}"/>
    <dgm:cxn modelId="{23F50161-0C4C-44FA-82BA-6ABF96EEC1E3}" type="presOf" srcId="{22254BF1-5230-47E9-8D5D-D4EFDC33906C}" destId="{DCB6175D-1ED5-44FF-9F21-56136B094833}" srcOrd="0" destOrd="0" presId="urn:microsoft.com/office/officeart/2008/layout/IncreasingCircleProcess"/>
    <dgm:cxn modelId="{84CD0043-0430-4411-A699-B0762A0246EA}" srcId="{4CCC0490-033A-4993-AC27-1DE8872B9267}" destId="{E0E1D7C4-01D1-472A-B557-62F0CC8D7E96}" srcOrd="0" destOrd="0" parTransId="{38725FA1-E222-404A-805A-59D99869786E}" sibTransId="{861DE4F8-E22A-4EEF-94E3-E6F17302E42D}"/>
    <dgm:cxn modelId="{A5043564-8B15-4288-9A5D-BA9164865930}" type="presOf" srcId="{E0E1D7C4-01D1-472A-B557-62F0CC8D7E96}" destId="{822DCD9C-4DCC-4982-BD52-6627F675AEE0}" srcOrd="0" destOrd="0" presId="urn:microsoft.com/office/officeart/2008/layout/IncreasingCircleProcess"/>
    <dgm:cxn modelId="{CA860567-BEBC-421F-AAB1-1B9FC64EC6A0}" type="presOf" srcId="{4CCC0490-033A-4993-AC27-1DE8872B9267}" destId="{6DC6DCF5-804B-4456-A967-E87F69701ADC}" srcOrd="0" destOrd="0" presId="urn:microsoft.com/office/officeart/2008/layout/IncreasingCircleProcess"/>
    <dgm:cxn modelId="{7F26A24A-D217-4A70-ADCA-22532D92A2C3}" srcId="{A62A8424-C97C-4F4A-9408-178117C51588}" destId="{22254BF1-5230-47E9-8D5D-D4EFDC33906C}" srcOrd="4" destOrd="0" parTransId="{F076B832-01B1-4E45-874A-B967EE6ADF54}" sibTransId="{61A20DF5-8B96-47A6-8509-1EFE3BF5CC9E}"/>
    <dgm:cxn modelId="{48E83D4E-132F-4C62-88DB-B1C6B1F4B606}" srcId="{22254BF1-5230-47E9-8D5D-D4EFDC33906C}" destId="{E20F8712-5194-4064-9F6C-22FBA19168DC}" srcOrd="3" destOrd="0" parTransId="{B3219F1E-6ABB-4BE7-8941-10DFF815EFF7}" sibTransId="{DBE40334-6BDA-4063-A609-27C5F0BC81A0}"/>
    <dgm:cxn modelId="{1C3D5873-EF3F-44D8-8B09-5FAD06C1F364}" type="presOf" srcId="{F51466F9-7006-4106-AEE9-D14EA31F4CC9}" destId="{E3FF0C27-AA87-42E7-9EFD-17D691C98102}" srcOrd="0" destOrd="0" presId="urn:microsoft.com/office/officeart/2008/layout/IncreasingCircleProcess"/>
    <dgm:cxn modelId="{3C173C54-1840-4FED-B5F0-6B1A9BAFCFDB}" type="presOf" srcId="{19ADA348-5A22-4037-A078-84643F7010F5}" destId="{6EBFF8F3-256E-4AAA-9CC8-2EC7CD2F9B73}" srcOrd="0" destOrd="3" presId="urn:microsoft.com/office/officeart/2008/layout/IncreasingCircleProcess"/>
    <dgm:cxn modelId="{F8102F5A-DC05-47BE-A7EC-C8E8A5CD055D}" type="presOf" srcId="{C687E592-A735-4AF0-8685-EB82DEE10D46}" destId="{CE2F4443-407A-4B6D-8A08-7628D808B155}" srcOrd="0" destOrd="0" presId="urn:microsoft.com/office/officeart/2008/layout/IncreasingCircleProcess"/>
    <dgm:cxn modelId="{40CDFB84-6364-4C43-9071-A55FA2DF7AF2}" type="presOf" srcId="{5FAEAB88-0B6F-4350-A88B-1A83A376FE2D}" destId="{CA7DE6E4-6F38-4195-A846-E4862F2A6EA7}" srcOrd="0" destOrd="1" presId="urn:microsoft.com/office/officeart/2008/layout/IncreasingCircleProcess"/>
    <dgm:cxn modelId="{9881AA86-9B8A-4644-8D6A-6EB3C0FE23BB}" srcId="{C37ECF76-13CB-4EC2-82BC-9125361EC23D}" destId="{19ADA348-5A22-4037-A078-84643F7010F5}" srcOrd="3" destOrd="0" parTransId="{13D1BC0F-03C7-453C-A3D6-2DCFF9611E96}" sibTransId="{FF09494F-AD8D-410B-AF04-837B1FCBE392}"/>
    <dgm:cxn modelId="{F0FCD889-29E3-411C-B99F-4128424DE00C}" type="presOf" srcId="{8968711F-C93E-4B9B-AAC8-03880AC57716}" destId="{6EBFF8F3-256E-4AAA-9CC8-2EC7CD2F9B73}" srcOrd="0" destOrd="0" presId="urn:microsoft.com/office/officeart/2008/layout/IncreasingCircleProcess"/>
    <dgm:cxn modelId="{5932A590-7355-4E3D-925B-9D2D5FA91094}" srcId="{A62A8424-C97C-4F4A-9408-178117C51588}" destId="{C37ECF76-13CB-4EC2-82BC-9125361EC23D}" srcOrd="2" destOrd="0" parTransId="{0C44EBBF-6C9A-44DE-B880-DCA85B001F37}" sibTransId="{239747A3-6AB1-4DD7-A35B-32F4B2096F10}"/>
    <dgm:cxn modelId="{168D8791-F11A-435D-8535-9CCDAE8F8170}" srcId="{22254BF1-5230-47E9-8D5D-D4EFDC33906C}" destId="{EC301A5F-5E9D-44CB-8638-1B1B8E050B37}" srcOrd="2" destOrd="0" parTransId="{2C3F2B94-59A0-42FB-BED1-1FA28C5369EA}" sibTransId="{E4858824-987B-47E8-BDC8-2FF6848948C0}"/>
    <dgm:cxn modelId="{A56BE493-CC83-43F8-B7E1-7DD24E7DBB05}" srcId="{4CCC0490-033A-4993-AC27-1DE8872B9267}" destId="{A7DF1A4A-78E0-4CC0-9E53-31573AFE42E4}" srcOrd="2" destOrd="0" parTransId="{8000A390-C07E-4561-9C02-E976D34F6E0E}" sibTransId="{B9BA510E-1C41-45B9-AE19-918BC8A381F7}"/>
    <dgm:cxn modelId="{0BBD04A6-09D3-47A5-BA8D-5934B785865D}" srcId="{22254BF1-5230-47E9-8D5D-D4EFDC33906C}" destId="{8988ECC0-9FFD-4855-A715-3063F89886F6}" srcOrd="0" destOrd="0" parTransId="{8F7D8B09-10DA-4E76-93DE-DD6077A5CFA5}" sibTransId="{AA8234D9-E9B1-4DE2-A345-ED02AE4A33ED}"/>
    <dgm:cxn modelId="{05DCAAB1-5441-4D58-9031-EEFBACFB64C9}" type="presOf" srcId="{C37ECF76-13CB-4EC2-82BC-9125361EC23D}" destId="{818AC4FD-7AFE-443C-8602-F4BFBBB74B01}" srcOrd="0" destOrd="0" presId="urn:microsoft.com/office/officeart/2008/layout/IncreasingCircleProcess"/>
    <dgm:cxn modelId="{85F361B3-9FEE-4517-87EF-A484E3AD2D5F}" type="presOf" srcId="{805EF997-29A9-483C-9E7E-D54F8995C701}" destId="{6142D766-DAA0-40D4-81A3-2D2E19C5E543}" srcOrd="0" destOrd="0" presId="urn:microsoft.com/office/officeart/2008/layout/IncreasingCircleProcess"/>
    <dgm:cxn modelId="{D70AA2B7-9C52-48E7-AB4B-3A51E54193AE}" srcId="{805EF997-29A9-483C-9E7E-D54F8995C701}" destId="{611F6531-4644-4587-9872-4FF46E903D84}" srcOrd="2" destOrd="0" parTransId="{E2383D50-0BED-4BFD-8FF4-0D1E921BBABE}" sibTransId="{6BA88CD8-ED8E-40EC-BB9F-D64E5429D4A5}"/>
    <dgm:cxn modelId="{003B16BB-BBED-4E5B-89C7-92740EE6CF3E}" type="presOf" srcId="{6661994B-AA57-45CB-9742-98BA39181B42}" destId="{C9023915-9797-47FE-8B88-8E9D27AA5EB2}" srcOrd="0" destOrd="1" presId="urn:microsoft.com/office/officeart/2008/layout/IncreasingCircleProcess"/>
    <dgm:cxn modelId="{7376C8BB-6D4C-4DD3-951A-40CB6215AABA}" type="presOf" srcId="{E0DD583F-BC7D-4E94-98F0-D27C9EC32EB1}" destId="{6EBFF8F3-256E-4AAA-9CC8-2EC7CD2F9B73}" srcOrd="0" destOrd="2" presId="urn:microsoft.com/office/officeart/2008/layout/IncreasingCircleProcess"/>
    <dgm:cxn modelId="{909823C0-1209-4EA0-A162-234C41EAD91E}" type="presOf" srcId="{E20F8712-5194-4064-9F6C-22FBA19168DC}" destId="{C9023915-9797-47FE-8B88-8E9D27AA5EB2}" srcOrd="0" destOrd="3" presId="urn:microsoft.com/office/officeart/2008/layout/IncreasingCircleProcess"/>
    <dgm:cxn modelId="{BA280EC1-613C-4EE9-880F-A6F6E14F8AF1}" srcId="{A62A8424-C97C-4F4A-9408-178117C51588}" destId="{F51466F9-7006-4106-AEE9-D14EA31F4CC9}" srcOrd="0" destOrd="0" parTransId="{29930443-27F5-4A98-95A7-32740F39666D}" sibTransId="{E9DBD052-D686-488C-8BC7-531049F93EDF}"/>
    <dgm:cxn modelId="{B35A36C4-A7BA-4780-95AC-DCCD22279766}" type="presOf" srcId="{A7DF1A4A-78E0-4CC0-9E53-31573AFE42E4}" destId="{822DCD9C-4DCC-4982-BD52-6627F675AEE0}" srcOrd="0" destOrd="2" presId="urn:microsoft.com/office/officeart/2008/layout/IncreasingCircleProcess"/>
    <dgm:cxn modelId="{2C84A6C8-5E5C-4B94-9219-C9F406F8463C}" srcId="{C37ECF76-13CB-4EC2-82BC-9125361EC23D}" destId="{8968711F-C93E-4B9B-AAC8-03880AC57716}" srcOrd="0" destOrd="0" parTransId="{CB3C74F5-1242-4DDB-BFEC-794943E9DEF5}" sibTransId="{13670E6E-ADE7-4CE6-B725-89F154DB95C4}"/>
    <dgm:cxn modelId="{BE1CC9CD-D9A9-49AF-8060-2E6456B508CB}" srcId="{C37ECF76-13CB-4EC2-82BC-9125361EC23D}" destId="{E0DD583F-BC7D-4E94-98F0-D27C9EC32EB1}" srcOrd="2" destOrd="0" parTransId="{1619C347-7CDF-49CF-AE68-D6C4E9C2228B}" sibTransId="{8AECFB11-F1D2-401F-A613-C8925DBD9C97}"/>
    <dgm:cxn modelId="{66E57ACE-7E5F-4BC2-B569-400126271EAA}" type="presOf" srcId="{8988ECC0-9FFD-4855-A715-3063F89886F6}" destId="{C9023915-9797-47FE-8B88-8E9D27AA5EB2}" srcOrd="0" destOrd="0" presId="urn:microsoft.com/office/officeart/2008/layout/IncreasingCircleProcess"/>
    <dgm:cxn modelId="{09C630D7-2A33-4A32-83C4-DA4D185354FA}" srcId="{A62A8424-C97C-4F4A-9408-178117C51588}" destId="{4CCC0490-033A-4993-AC27-1DE8872B9267}" srcOrd="3" destOrd="0" parTransId="{4819340E-B8C5-4CF1-BF6B-A794E314196F}" sibTransId="{ED068D6C-22E6-467D-B494-07BDC2EC9477}"/>
    <dgm:cxn modelId="{158A83DB-B7D4-4669-AD6C-7F224317B821}" srcId="{22254BF1-5230-47E9-8D5D-D4EFDC33906C}" destId="{6661994B-AA57-45CB-9742-98BA39181B42}" srcOrd="1" destOrd="0" parTransId="{B0483B3A-59DA-4C35-8E46-12977B53FE24}" sibTransId="{7C296039-DC2E-45E8-819B-4382E868ED6E}"/>
    <dgm:cxn modelId="{D8470DE5-2D24-4701-973A-60B8F6BA29F9}" srcId="{805EF997-29A9-483C-9E7E-D54F8995C701}" destId="{85408635-5319-458A-8115-D9F4A1A2FE14}" srcOrd="0" destOrd="0" parTransId="{91E8A7AE-3312-4B00-9E6A-328DE73D9161}" sibTransId="{FA232918-6ACE-4641-87A4-9ABE6306EEBD}"/>
    <dgm:cxn modelId="{482EE8E8-3A79-41B9-AD7C-4B3BEB71F514}" type="presOf" srcId="{A62A8424-C97C-4F4A-9408-178117C51588}" destId="{CC6AF0BB-2F09-4018-A664-114BC08B3BD0}" srcOrd="0" destOrd="0" presId="urn:microsoft.com/office/officeart/2008/layout/IncreasingCircleProcess"/>
    <dgm:cxn modelId="{0E4293E9-1951-44AF-9F63-1CDF19D7EF3C}" type="presOf" srcId="{53CA55A7-810F-43F3-BA66-A247C5E365D5}" destId="{822DCD9C-4DCC-4982-BD52-6627F675AEE0}" srcOrd="0" destOrd="1" presId="urn:microsoft.com/office/officeart/2008/layout/IncreasingCircleProcess"/>
    <dgm:cxn modelId="{6C5098F4-C581-4310-8117-ABAC26FA6AA5}" type="presOf" srcId="{85408635-5319-458A-8115-D9F4A1A2FE14}" destId="{CA7DE6E4-6F38-4195-A846-E4862F2A6EA7}" srcOrd="0" destOrd="0" presId="urn:microsoft.com/office/officeart/2008/layout/IncreasingCircleProcess"/>
    <dgm:cxn modelId="{5B8E44F7-9066-4F2A-96E1-1E94E7552F0E}" type="presOf" srcId="{EC301A5F-5E9D-44CB-8638-1B1B8E050B37}" destId="{C9023915-9797-47FE-8B88-8E9D27AA5EB2}" srcOrd="0" destOrd="2" presId="urn:microsoft.com/office/officeart/2008/layout/IncreasingCircleProcess"/>
    <dgm:cxn modelId="{1EA20CFE-5A24-4C25-B56F-A5DBF55CA44C}" type="presOf" srcId="{611F6531-4644-4587-9872-4FF46E903D84}" destId="{CA7DE6E4-6F38-4195-A846-E4862F2A6EA7}" srcOrd="0" destOrd="2" presId="urn:microsoft.com/office/officeart/2008/layout/IncreasingCircleProcess"/>
    <dgm:cxn modelId="{95A172FE-774D-40F6-B002-F66C4C5A1A2E}" srcId="{805EF997-29A9-483C-9E7E-D54F8995C701}" destId="{5FAEAB88-0B6F-4350-A88B-1A83A376FE2D}" srcOrd="1" destOrd="0" parTransId="{EC947AC0-26FB-4DC4-8B2A-433D841C785D}" sibTransId="{9A8B386A-10F4-40F9-9625-EDC16D2C788E}"/>
    <dgm:cxn modelId="{B3BEAD37-8B4A-4D7A-96E4-3BDB59183613}" type="presParOf" srcId="{CC6AF0BB-2F09-4018-A664-114BC08B3BD0}" destId="{2E5F371C-A216-4801-9E26-E9317E7B78E2}" srcOrd="0" destOrd="0" presId="urn:microsoft.com/office/officeart/2008/layout/IncreasingCircleProcess"/>
    <dgm:cxn modelId="{C9E7576A-A8C7-47BF-9F65-B99C31607EF8}" type="presParOf" srcId="{2E5F371C-A216-4801-9E26-E9317E7B78E2}" destId="{71845C26-DC7F-48AB-ADE1-0E078ABC6E03}" srcOrd="0" destOrd="0" presId="urn:microsoft.com/office/officeart/2008/layout/IncreasingCircleProcess"/>
    <dgm:cxn modelId="{B55F8BFD-EB97-450C-932C-08DA7CFD630B}" type="presParOf" srcId="{2E5F371C-A216-4801-9E26-E9317E7B78E2}" destId="{9A6FEC68-8A7C-4D55-9C1F-EE7EB6B71DCA}" srcOrd="1" destOrd="0" presId="urn:microsoft.com/office/officeart/2008/layout/IncreasingCircleProcess"/>
    <dgm:cxn modelId="{117A941A-46F7-4990-A1AE-2ECC0B0AAFE1}" type="presParOf" srcId="{2E5F371C-A216-4801-9E26-E9317E7B78E2}" destId="{CE2F4443-407A-4B6D-8A08-7628D808B155}" srcOrd="2" destOrd="0" presId="urn:microsoft.com/office/officeart/2008/layout/IncreasingCircleProcess"/>
    <dgm:cxn modelId="{3577F444-9234-44B3-BF8D-6EDC09155E15}" type="presParOf" srcId="{2E5F371C-A216-4801-9E26-E9317E7B78E2}" destId="{E3FF0C27-AA87-42E7-9EFD-17D691C98102}" srcOrd="3" destOrd="0" presId="urn:microsoft.com/office/officeart/2008/layout/IncreasingCircleProcess"/>
    <dgm:cxn modelId="{99922520-9698-45B5-9AD6-2A468922A710}" type="presParOf" srcId="{CC6AF0BB-2F09-4018-A664-114BC08B3BD0}" destId="{B31ED68E-655E-45E8-BF07-7FF9927D25A0}" srcOrd="1" destOrd="0" presId="urn:microsoft.com/office/officeart/2008/layout/IncreasingCircleProcess"/>
    <dgm:cxn modelId="{D702D199-A72B-45D1-897B-E85A1CE16C53}" type="presParOf" srcId="{CC6AF0BB-2F09-4018-A664-114BC08B3BD0}" destId="{563F9290-8A13-4738-B5BF-BBB30B8361FC}" srcOrd="2" destOrd="0" presId="urn:microsoft.com/office/officeart/2008/layout/IncreasingCircleProcess"/>
    <dgm:cxn modelId="{09F1B87E-584E-465D-B67D-5D247595537F}" type="presParOf" srcId="{563F9290-8A13-4738-B5BF-BBB30B8361FC}" destId="{5061F3A6-EA64-4F4E-A068-3B86063E957E}" srcOrd="0" destOrd="0" presId="urn:microsoft.com/office/officeart/2008/layout/IncreasingCircleProcess"/>
    <dgm:cxn modelId="{B3D78639-645F-4F87-ADA2-4BF8776E4459}" type="presParOf" srcId="{563F9290-8A13-4738-B5BF-BBB30B8361FC}" destId="{ACABC8B7-FF2F-4C74-81F5-78A777B9B26A}" srcOrd="1" destOrd="0" presId="urn:microsoft.com/office/officeart/2008/layout/IncreasingCircleProcess"/>
    <dgm:cxn modelId="{D5CB0231-98E7-44DE-86C7-76253129B6FA}" type="presParOf" srcId="{563F9290-8A13-4738-B5BF-BBB30B8361FC}" destId="{CA7DE6E4-6F38-4195-A846-E4862F2A6EA7}" srcOrd="2" destOrd="0" presId="urn:microsoft.com/office/officeart/2008/layout/IncreasingCircleProcess"/>
    <dgm:cxn modelId="{85500A8A-D53B-40C8-B54B-CAFBBA0A0108}" type="presParOf" srcId="{563F9290-8A13-4738-B5BF-BBB30B8361FC}" destId="{6142D766-DAA0-40D4-81A3-2D2E19C5E543}" srcOrd="3" destOrd="0" presId="urn:microsoft.com/office/officeart/2008/layout/IncreasingCircleProcess"/>
    <dgm:cxn modelId="{38DDEA22-A346-4E56-B5DA-91D07F569A99}" type="presParOf" srcId="{CC6AF0BB-2F09-4018-A664-114BC08B3BD0}" destId="{C1991751-74F1-43B7-AE81-5A8E7EB75509}" srcOrd="3" destOrd="0" presId="urn:microsoft.com/office/officeart/2008/layout/IncreasingCircleProcess"/>
    <dgm:cxn modelId="{F7B709D2-ED22-49D9-89B4-A3CD4125850F}" type="presParOf" srcId="{CC6AF0BB-2F09-4018-A664-114BC08B3BD0}" destId="{C98417B5-2B18-4956-9CEB-99B6DCC8DABB}" srcOrd="4" destOrd="0" presId="urn:microsoft.com/office/officeart/2008/layout/IncreasingCircleProcess"/>
    <dgm:cxn modelId="{66C38130-8340-4453-815A-C100DF711A11}" type="presParOf" srcId="{C98417B5-2B18-4956-9CEB-99B6DCC8DABB}" destId="{45181E98-69AC-4F8D-A2DB-ACCA3ED0DA0F}" srcOrd="0" destOrd="0" presId="urn:microsoft.com/office/officeart/2008/layout/IncreasingCircleProcess"/>
    <dgm:cxn modelId="{2DBB4717-81AA-4CAA-AB25-A99BF9ED4619}" type="presParOf" srcId="{C98417B5-2B18-4956-9CEB-99B6DCC8DABB}" destId="{62EDF9DF-3E88-4029-AA50-7B7DE185D63E}" srcOrd="1" destOrd="0" presId="urn:microsoft.com/office/officeart/2008/layout/IncreasingCircleProcess"/>
    <dgm:cxn modelId="{F0E58739-6628-473E-BA4F-58CE642F623C}" type="presParOf" srcId="{C98417B5-2B18-4956-9CEB-99B6DCC8DABB}" destId="{6EBFF8F3-256E-4AAA-9CC8-2EC7CD2F9B73}" srcOrd="2" destOrd="0" presId="urn:microsoft.com/office/officeart/2008/layout/IncreasingCircleProcess"/>
    <dgm:cxn modelId="{5F65BDED-DA78-48C8-811B-CE63587BFD9D}" type="presParOf" srcId="{C98417B5-2B18-4956-9CEB-99B6DCC8DABB}" destId="{818AC4FD-7AFE-443C-8602-F4BFBBB74B01}" srcOrd="3" destOrd="0" presId="urn:microsoft.com/office/officeart/2008/layout/IncreasingCircleProcess"/>
    <dgm:cxn modelId="{54DEF6C9-90EA-4EE4-8159-A1EC2A3BAEFB}" type="presParOf" srcId="{CC6AF0BB-2F09-4018-A664-114BC08B3BD0}" destId="{49ECD785-692B-4303-89A1-7C23DDDDA17F}" srcOrd="5" destOrd="0" presId="urn:microsoft.com/office/officeart/2008/layout/IncreasingCircleProcess"/>
    <dgm:cxn modelId="{50BCD990-2AB0-45E1-A86D-EA3B83D6C64F}" type="presParOf" srcId="{CC6AF0BB-2F09-4018-A664-114BC08B3BD0}" destId="{2F2CF229-4A92-4351-9DE7-32B38A9054DA}" srcOrd="6" destOrd="0" presId="urn:microsoft.com/office/officeart/2008/layout/IncreasingCircleProcess"/>
    <dgm:cxn modelId="{1FE849CC-D256-4CF6-99EF-3B788D4F1B2A}" type="presParOf" srcId="{2F2CF229-4A92-4351-9DE7-32B38A9054DA}" destId="{19E2B6EA-CE28-416F-B4F0-1CCDCEF89929}" srcOrd="0" destOrd="0" presId="urn:microsoft.com/office/officeart/2008/layout/IncreasingCircleProcess"/>
    <dgm:cxn modelId="{C15B1205-C477-4A71-83AF-03EA191CBA89}" type="presParOf" srcId="{2F2CF229-4A92-4351-9DE7-32B38A9054DA}" destId="{3B45A441-3B1A-4650-A92C-E8E2E57F20CF}" srcOrd="1" destOrd="0" presId="urn:microsoft.com/office/officeart/2008/layout/IncreasingCircleProcess"/>
    <dgm:cxn modelId="{5CB3A16D-31D8-4725-BDA7-C5B710F152C0}" type="presParOf" srcId="{2F2CF229-4A92-4351-9DE7-32B38A9054DA}" destId="{822DCD9C-4DCC-4982-BD52-6627F675AEE0}" srcOrd="2" destOrd="0" presId="urn:microsoft.com/office/officeart/2008/layout/IncreasingCircleProcess"/>
    <dgm:cxn modelId="{41424674-1208-40BF-BB4E-61A5F06B2A39}" type="presParOf" srcId="{2F2CF229-4A92-4351-9DE7-32B38A9054DA}" destId="{6DC6DCF5-804B-4456-A967-E87F69701ADC}" srcOrd="3" destOrd="0" presId="urn:microsoft.com/office/officeart/2008/layout/IncreasingCircleProcess"/>
    <dgm:cxn modelId="{BB7EAD6A-1BA6-4CC8-9035-9BCDEB4BD3E0}" type="presParOf" srcId="{CC6AF0BB-2F09-4018-A664-114BC08B3BD0}" destId="{6DF9604E-6419-4774-8100-83483848891D}" srcOrd="7" destOrd="0" presId="urn:microsoft.com/office/officeart/2008/layout/IncreasingCircleProcess"/>
    <dgm:cxn modelId="{25B98FF4-C25D-41A6-8D84-F7AC191CDE19}" type="presParOf" srcId="{CC6AF0BB-2F09-4018-A664-114BC08B3BD0}" destId="{0DC612DA-21BF-4ECA-B699-2C68A4D45589}" srcOrd="8" destOrd="0" presId="urn:microsoft.com/office/officeart/2008/layout/IncreasingCircleProcess"/>
    <dgm:cxn modelId="{B2C5AC89-6F70-40D0-A3D3-0D37A36BD835}" type="presParOf" srcId="{0DC612DA-21BF-4ECA-B699-2C68A4D45589}" destId="{56A70F00-A590-4B83-8EB3-B5DA7C0C61DB}" srcOrd="0" destOrd="0" presId="urn:microsoft.com/office/officeart/2008/layout/IncreasingCircleProcess"/>
    <dgm:cxn modelId="{81379592-4044-4CEA-BBE2-1DF6B687A87D}" type="presParOf" srcId="{0DC612DA-21BF-4ECA-B699-2C68A4D45589}" destId="{54A2DE2A-CBB3-4CED-B641-3CECD221B8F1}" srcOrd="1" destOrd="0" presId="urn:microsoft.com/office/officeart/2008/layout/IncreasingCircleProcess"/>
    <dgm:cxn modelId="{79B66CBE-5D55-4FD9-9755-40577ECF950E}" type="presParOf" srcId="{0DC612DA-21BF-4ECA-B699-2C68A4D45589}" destId="{C9023915-9797-47FE-8B88-8E9D27AA5EB2}" srcOrd="2" destOrd="0" presId="urn:microsoft.com/office/officeart/2008/layout/IncreasingCircleProcess"/>
    <dgm:cxn modelId="{E25863C7-5CEA-4AD5-A22B-373F0ABA8850}" type="presParOf" srcId="{0DC612DA-21BF-4ECA-B699-2C68A4D45589}" destId="{DCB6175D-1ED5-44FF-9F21-56136B094833}" srcOrd="3" destOrd="0" presId="urn:microsoft.com/office/officeart/2008/layout/IncreasingCircleProcess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62A8424-C97C-4F4A-9408-178117C51588}" type="doc">
      <dgm:prSet loTypeId="urn:microsoft.com/office/officeart/2008/layout/IncreasingCircleProcess" loCatId="process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es-CL"/>
        </a:p>
      </dgm:t>
    </dgm:pt>
    <dgm:pt modelId="{F51466F9-7006-4106-AEE9-D14EA31F4CC9}">
      <dgm:prSet phldrT="[Texto]" custT="1"/>
      <dgm:spPr/>
      <dgm:t>
        <a:bodyPr/>
        <a:lstStyle/>
        <a:p>
          <a:r>
            <a:rPr lang="es-CL" sz="1800" b="1" dirty="0"/>
            <a:t>Postulación</a:t>
          </a:r>
        </a:p>
      </dgm:t>
    </dgm:pt>
    <dgm:pt modelId="{29930443-27F5-4A98-95A7-32740F39666D}" type="parTrans" cxnId="{BA280EC1-613C-4EE9-880F-A6F6E14F8AF1}">
      <dgm:prSet/>
      <dgm:spPr/>
      <dgm:t>
        <a:bodyPr/>
        <a:lstStyle/>
        <a:p>
          <a:endParaRPr lang="es-CL" sz="2000"/>
        </a:p>
      </dgm:t>
    </dgm:pt>
    <dgm:pt modelId="{E9DBD052-D686-488C-8BC7-531049F93EDF}" type="sibTrans" cxnId="{BA280EC1-613C-4EE9-880F-A6F6E14F8AF1}">
      <dgm:prSet/>
      <dgm:spPr/>
      <dgm:t>
        <a:bodyPr/>
        <a:lstStyle/>
        <a:p>
          <a:endParaRPr lang="es-CL" sz="2000"/>
        </a:p>
      </dgm:t>
    </dgm:pt>
    <dgm:pt modelId="{805EF997-29A9-483C-9E7E-D54F8995C701}">
      <dgm:prSet phldrT="[Texto]" custT="1"/>
      <dgm:spPr/>
      <dgm:t>
        <a:bodyPr/>
        <a:lstStyle/>
        <a:p>
          <a:r>
            <a:rPr lang="es-CL" sz="1800" b="1" dirty="0"/>
            <a:t>Adjudicación</a:t>
          </a:r>
        </a:p>
      </dgm:t>
    </dgm:pt>
    <dgm:pt modelId="{4E1F74AE-E628-437F-BDC7-E83FCC02B514}" type="parTrans" cxnId="{E05C6436-41BB-405B-80B3-1955FC53A84E}">
      <dgm:prSet/>
      <dgm:spPr/>
      <dgm:t>
        <a:bodyPr/>
        <a:lstStyle/>
        <a:p>
          <a:endParaRPr lang="es-CL" sz="2000"/>
        </a:p>
      </dgm:t>
    </dgm:pt>
    <dgm:pt modelId="{3E5F5EBE-5F82-40A3-96C3-FC7E6C9BCA4E}" type="sibTrans" cxnId="{E05C6436-41BB-405B-80B3-1955FC53A84E}">
      <dgm:prSet/>
      <dgm:spPr/>
      <dgm:t>
        <a:bodyPr/>
        <a:lstStyle/>
        <a:p>
          <a:endParaRPr lang="es-CL" sz="2000"/>
        </a:p>
      </dgm:t>
    </dgm:pt>
    <dgm:pt modelId="{C37ECF76-13CB-4EC2-82BC-9125361EC23D}">
      <dgm:prSet phldrT="[Texto]" custT="1"/>
      <dgm:spPr/>
      <dgm:t>
        <a:bodyPr/>
        <a:lstStyle/>
        <a:p>
          <a:r>
            <a:rPr lang="es-CL" sz="1800" b="1" dirty="0"/>
            <a:t>Ejecución</a:t>
          </a:r>
        </a:p>
      </dgm:t>
    </dgm:pt>
    <dgm:pt modelId="{0C44EBBF-6C9A-44DE-B880-DCA85B001F37}" type="parTrans" cxnId="{5932A590-7355-4E3D-925B-9D2D5FA91094}">
      <dgm:prSet/>
      <dgm:spPr/>
      <dgm:t>
        <a:bodyPr/>
        <a:lstStyle/>
        <a:p>
          <a:endParaRPr lang="es-CL" sz="2000"/>
        </a:p>
      </dgm:t>
    </dgm:pt>
    <dgm:pt modelId="{239747A3-6AB1-4DD7-A35B-32F4B2096F10}" type="sibTrans" cxnId="{5932A590-7355-4E3D-925B-9D2D5FA91094}">
      <dgm:prSet/>
      <dgm:spPr/>
      <dgm:t>
        <a:bodyPr/>
        <a:lstStyle/>
        <a:p>
          <a:endParaRPr lang="es-CL" sz="2000"/>
        </a:p>
      </dgm:t>
    </dgm:pt>
    <dgm:pt modelId="{4CCC0490-033A-4993-AC27-1DE8872B9267}">
      <dgm:prSet phldrT="[Texto]" custT="1"/>
      <dgm:spPr/>
      <dgm:t>
        <a:bodyPr/>
        <a:lstStyle/>
        <a:p>
          <a:r>
            <a:rPr lang="es-CL" sz="1600" b="1" dirty="0"/>
            <a:t>Cierre </a:t>
          </a:r>
        </a:p>
        <a:p>
          <a:r>
            <a:rPr lang="es-CL" sz="1200" b="1" dirty="0"/>
            <a:t>(efectos esperados al término del proyecto) </a:t>
          </a:r>
        </a:p>
      </dgm:t>
    </dgm:pt>
    <dgm:pt modelId="{4819340E-B8C5-4CF1-BF6B-A794E314196F}" type="parTrans" cxnId="{09C630D7-2A33-4A32-83C4-DA4D185354FA}">
      <dgm:prSet/>
      <dgm:spPr/>
      <dgm:t>
        <a:bodyPr/>
        <a:lstStyle/>
        <a:p>
          <a:endParaRPr lang="es-CL" sz="2000"/>
        </a:p>
      </dgm:t>
    </dgm:pt>
    <dgm:pt modelId="{ED068D6C-22E6-467D-B494-07BDC2EC9477}" type="sibTrans" cxnId="{09C630D7-2A33-4A32-83C4-DA4D185354FA}">
      <dgm:prSet/>
      <dgm:spPr/>
      <dgm:t>
        <a:bodyPr/>
        <a:lstStyle/>
        <a:p>
          <a:endParaRPr lang="es-CL" sz="2000"/>
        </a:p>
      </dgm:t>
    </dgm:pt>
    <dgm:pt modelId="{8968711F-C93E-4B9B-AAC8-03880AC57716}">
      <dgm:prSet phldrT="[Texto]" custT="1"/>
      <dgm:spPr/>
      <dgm:t>
        <a:bodyPr/>
        <a:lstStyle/>
        <a:p>
          <a:r>
            <a:rPr lang="es-CL" sz="1400" dirty="0">
              <a:solidFill>
                <a:schemeClr val="tx1"/>
              </a:solidFill>
            </a:rPr>
            <a:t>- Flujo y Stock de operaciones</a:t>
          </a:r>
        </a:p>
        <a:p>
          <a:r>
            <a:rPr lang="es-CL" sz="1400" dirty="0">
              <a:solidFill>
                <a:schemeClr val="tx1"/>
              </a:solidFill>
            </a:rPr>
            <a:t>- Flujo y Stock de beneficiarios</a:t>
          </a:r>
        </a:p>
        <a:p>
          <a:r>
            <a:rPr lang="es-CL" sz="1400" dirty="0">
              <a:solidFill>
                <a:schemeClr val="tx1"/>
              </a:solidFill>
            </a:rPr>
            <a:t>- Stock de crédito vigente</a:t>
          </a:r>
        </a:p>
        <a:p>
          <a:r>
            <a:rPr lang="es-CL" sz="1400" dirty="0">
              <a:solidFill>
                <a:schemeClr val="tx1"/>
              </a:solidFill>
            </a:rPr>
            <a:t>- Stock de cobertura vigente</a:t>
          </a:r>
        </a:p>
        <a:p>
          <a:r>
            <a:rPr lang="es-CL" sz="1400" dirty="0">
              <a:solidFill>
                <a:schemeClr val="tx1"/>
              </a:solidFill>
            </a:rPr>
            <a:t>- Apalancamiento de fondo de cobertura</a:t>
          </a:r>
        </a:p>
        <a:p>
          <a:r>
            <a:rPr lang="es-CL" sz="1400" dirty="0">
              <a:solidFill>
                <a:schemeClr val="tx1"/>
              </a:solidFill>
            </a:rPr>
            <a:t>- Mora de stock de crédito y cobertura</a:t>
          </a:r>
        </a:p>
        <a:p>
          <a:r>
            <a:rPr lang="es-CL" sz="1400" dirty="0">
              <a:solidFill>
                <a:schemeClr val="tx1"/>
              </a:solidFill>
            </a:rPr>
            <a:t>- Monto y cantidad de beneficios otorgados</a:t>
          </a:r>
        </a:p>
        <a:p>
          <a:r>
            <a:rPr lang="es-CL" sz="1400" dirty="0">
              <a:solidFill>
                <a:schemeClr val="tx1"/>
              </a:solidFill>
            </a:rPr>
            <a:t>- Beneficiarios atendidos de áreas estratégicas</a:t>
          </a:r>
        </a:p>
        <a:p>
          <a:r>
            <a:rPr lang="es-CL" sz="1400" dirty="0"/>
            <a:t>- Primeros Impactos en variables económicas: ingresos anuales, tipo de empleo</a:t>
          </a:r>
          <a:endParaRPr lang="es-CL" sz="1400" dirty="0">
            <a:solidFill>
              <a:schemeClr val="tx1"/>
            </a:solidFill>
          </a:endParaRPr>
        </a:p>
      </dgm:t>
    </dgm:pt>
    <dgm:pt modelId="{CB3C74F5-1242-4DDB-BFEC-794943E9DEF5}" type="parTrans" cxnId="{2C84A6C8-5E5C-4B94-9219-C9F406F8463C}">
      <dgm:prSet/>
      <dgm:spPr/>
      <dgm:t>
        <a:bodyPr/>
        <a:lstStyle/>
        <a:p>
          <a:endParaRPr lang="es-CL" sz="2000"/>
        </a:p>
      </dgm:t>
    </dgm:pt>
    <dgm:pt modelId="{13670E6E-ADE7-4CE6-B725-89F154DB95C4}" type="sibTrans" cxnId="{2C84A6C8-5E5C-4B94-9219-C9F406F8463C}">
      <dgm:prSet/>
      <dgm:spPr/>
      <dgm:t>
        <a:bodyPr/>
        <a:lstStyle/>
        <a:p>
          <a:endParaRPr lang="es-CL" sz="2000"/>
        </a:p>
      </dgm:t>
    </dgm:pt>
    <dgm:pt modelId="{E0E1D7C4-01D1-472A-B557-62F0CC8D7E96}">
      <dgm:prSet phldrT="[Texto]" custT="1"/>
      <dgm:spPr/>
      <dgm:t>
        <a:bodyPr/>
        <a:lstStyle/>
        <a:p>
          <a:r>
            <a:rPr lang="es-CL" sz="1400" dirty="0"/>
            <a:t>- Número y monto de pagos efectuados</a:t>
          </a:r>
        </a:p>
      </dgm:t>
    </dgm:pt>
    <dgm:pt modelId="{38725FA1-E222-404A-805A-59D99869786E}" type="parTrans" cxnId="{84CD0043-0430-4411-A699-B0762A0246EA}">
      <dgm:prSet/>
      <dgm:spPr/>
      <dgm:t>
        <a:bodyPr/>
        <a:lstStyle/>
        <a:p>
          <a:endParaRPr lang="es-CL" sz="2000"/>
        </a:p>
      </dgm:t>
    </dgm:pt>
    <dgm:pt modelId="{861DE4F8-E22A-4EEF-94E3-E6F17302E42D}" type="sibTrans" cxnId="{84CD0043-0430-4411-A699-B0762A0246EA}">
      <dgm:prSet/>
      <dgm:spPr/>
      <dgm:t>
        <a:bodyPr/>
        <a:lstStyle/>
        <a:p>
          <a:endParaRPr lang="es-CL" sz="2000"/>
        </a:p>
      </dgm:t>
    </dgm:pt>
    <dgm:pt modelId="{22254BF1-5230-47E9-8D5D-D4EFDC33906C}">
      <dgm:prSet phldrT="[Texto]" custT="1"/>
      <dgm:spPr/>
      <dgm:t>
        <a:bodyPr/>
        <a:lstStyle/>
        <a:p>
          <a:r>
            <a:rPr lang="es-CL" sz="1600" b="1" dirty="0"/>
            <a:t>Seguimiento Ex – post </a:t>
          </a:r>
        </a:p>
        <a:p>
          <a:r>
            <a:rPr lang="es-CL" sz="1200" b="1" dirty="0"/>
            <a:t>(efectos de mayor plazo y que se espera contrastar en relación a un grupo de comparación)</a:t>
          </a:r>
        </a:p>
      </dgm:t>
    </dgm:pt>
    <dgm:pt modelId="{F076B832-01B1-4E45-874A-B967EE6ADF54}" type="parTrans" cxnId="{7F26A24A-D217-4A70-ADCA-22532D92A2C3}">
      <dgm:prSet/>
      <dgm:spPr/>
      <dgm:t>
        <a:bodyPr/>
        <a:lstStyle/>
        <a:p>
          <a:endParaRPr lang="es-CL" sz="2000"/>
        </a:p>
      </dgm:t>
    </dgm:pt>
    <dgm:pt modelId="{61A20DF5-8B96-47A6-8509-1EFE3BF5CC9E}" type="sibTrans" cxnId="{7F26A24A-D217-4A70-ADCA-22532D92A2C3}">
      <dgm:prSet/>
      <dgm:spPr/>
      <dgm:t>
        <a:bodyPr/>
        <a:lstStyle/>
        <a:p>
          <a:endParaRPr lang="es-CL" sz="2000"/>
        </a:p>
      </dgm:t>
    </dgm:pt>
    <dgm:pt modelId="{8988ECC0-9FFD-4855-A715-3063F89886F6}">
      <dgm:prSet phldrT="[Texto]" custT="1"/>
      <dgm:spPr/>
      <dgm:t>
        <a:bodyPr/>
        <a:lstStyle/>
        <a:p>
          <a:r>
            <a:rPr lang="es-CL" sz="1400" dirty="0"/>
            <a:t>- Probabilidad de acceder a financiamiento.</a:t>
          </a:r>
        </a:p>
      </dgm:t>
    </dgm:pt>
    <dgm:pt modelId="{8F7D8B09-10DA-4E76-93DE-DD6077A5CFA5}" type="parTrans" cxnId="{0BBD04A6-09D3-47A5-BA8D-5934B785865D}">
      <dgm:prSet/>
      <dgm:spPr/>
      <dgm:t>
        <a:bodyPr/>
        <a:lstStyle/>
        <a:p>
          <a:endParaRPr lang="es-CL" sz="1800"/>
        </a:p>
      </dgm:t>
    </dgm:pt>
    <dgm:pt modelId="{AA8234D9-E9B1-4DE2-A345-ED02AE4A33ED}" type="sibTrans" cxnId="{0BBD04A6-09D3-47A5-BA8D-5934B785865D}">
      <dgm:prSet/>
      <dgm:spPr/>
      <dgm:t>
        <a:bodyPr/>
        <a:lstStyle/>
        <a:p>
          <a:endParaRPr lang="es-CL" sz="1800"/>
        </a:p>
      </dgm:t>
    </dgm:pt>
    <dgm:pt modelId="{DE3E6489-F7D0-4F39-98DF-C8B4EEA5B39F}">
      <dgm:prSet custT="1"/>
      <dgm:spPr/>
      <dgm:t>
        <a:bodyPr/>
        <a:lstStyle/>
        <a:p>
          <a:r>
            <a:rPr lang="es-CL" sz="1400" dirty="0"/>
            <a:t>- Probabilidad de acceder a mejores condiciones de financiamiento (tasa, monto, requerimientos de garantías)</a:t>
          </a:r>
        </a:p>
        <a:p>
          <a:r>
            <a:rPr lang="es-CL" sz="1400" dirty="0"/>
            <a:t>- Impacto en variables económicas y sociales: ingresos anuales, tipo de empleo, </a:t>
          </a:r>
          <a:r>
            <a:rPr lang="es-CL" sz="1400" dirty="0">
              <a:solidFill>
                <a:schemeClr val="tx1"/>
              </a:solidFill>
            </a:rPr>
            <a:t>áreas de trabajo y sectores productivos</a:t>
          </a:r>
          <a:endParaRPr lang="es-CL" sz="1400" dirty="0"/>
        </a:p>
      </dgm:t>
    </dgm:pt>
    <dgm:pt modelId="{D37656AD-0E69-4FEB-A7A9-D21D45725361}" type="parTrans" cxnId="{19AAFB38-D19D-4390-926E-893E856F3502}">
      <dgm:prSet/>
      <dgm:spPr/>
      <dgm:t>
        <a:bodyPr/>
        <a:lstStyle/>
        <a:p>
          <a:endParaRPr lang="es-CL"/>
        </a:p>
      </dgm:t>
    </dgm:pt>
    <dgm:pt modelId="{591E1E3C-A63E-4899-A644-F5101E337EFE}" type="sibTrans" cxnId="{19AAFB38-D19D-4390-926E-893E856F3502}">
      <dgm:prSet/>
      <dgm:spPr/>
      <dgm:t>
        <a:bodyPr/>
        <a:lstStyle/>
        <a:p>
          <a:endParaRPr lang="es-CL"/>
        </a:p>
      </dgm:t>
    </dgm:pt>
    <dgm:pt modelId="{0E1C8425-2AE4-484F-BB28-E7605C906893}">
      <dgm:prSet custT="1"/>
      <dgm:spPr/>
      <dgm:t>
        <a:bodyPr/>
        <a:lstStyle/>
        <a:p>
          <a:r>
            <a:rPr lang="es-CL" sz="1400" dirty="0"/>
            <a:t>- Monto de recuperos recibidos</a:t>
          </a:r>
        </a:p>
        <a:p>
          <a:endParaRPr lang="es-CL" sz="1400" dirty="0"/>
        </a:p>
      </dgm:t>
    </dgm:pt>
    <dgm:pt modelId="{6A593C7C-FF10-49CA-8188-E2AB501A5ADF}" type="parTrans" cxnId="{1518745C-069C-4F16-A590-D527C0798BC4}">
      <dgm:prSet/>
      <dgm:spPr/>
      <dgm:t>
        <a:bodyPr/>
        <a:lstStyle/>
        <a:p>
          <a:endParaRPr lang="es-CL"/>
        </a:p>
      </dgm:t>
    </dgm:pt>
    <dgm:pt modelId="{27B5D214-E2C4-46A6-BC36-C06941616B8A}" type="sibTrans" cxnId="{1518745C-069C-4F16-A590-D527C0798BC4}">
      <dgm:prSet/>
      <dgm:spPr/>
      <dgm:t>
        <a:bodyPr/>
        <a:lstStyle/>
        <a:p>
          <a:endParaRPr lang="es-CL"/>
        </a:p>
      </dgm:t>
    </dgm:pt>
    <dgm:pt modelId="{CC6AF0BB-2F09-4018-A664-114BC08B3BD0}" type="pres">
      <dgm:prSet presAssocID="{A62A8424-C97C-4F4A-9408-178117C51588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2E5F371C-A216-4801-9E26-E9317E7B78E2}" type="pres">
      <dgm:prSet presAssocID="{F51466F9-7006-4106-AEE9-D14EA31F4CC9}" presName="composite" presStyleCnt="0"/>
      <dgm:spPr/>
    </dgm:pt>
    <dgm:pt modelId="{71845C26-DC7F-48AB-ADE1-0E078ABC6E03}" type="pres">
      <dgm:prSet presAssocID="{F51466F9-7006-4106-AEE9-D14EA31F4CC9}" presName="BackAccent" presStyleLbl="bgShp" presStyleIdx="0" presStyleCnt="5"/>
      <dgm:spPr/>
    </dgm:pt>
    <dgm:pt modelId="{9A6FEC68-8A7C-4D55-9C1F-EE7EB6B71DCA}" type="pres">
      <dgm:prSet presAssocID="{F51466F9-7006-4106-AEE9-D14EA31F4CC9}" presName="Accent" presStyleLbl="alignNode1" presStyleIdx="0" presStyleCnt="5"/>
      <dgm:spPr/>
    </dgm:pt>
    <dgm:pt modelId="{CE2F4443-407A-4B6D-8A08-7628D808B155}" type="pres">
      <dgm:prSet presAssocID="{F51466F9-7006-4106-AEE9-D14EA31F4CC9}" presName="Child" presStyleLbl="revTx" presStyleIdx="0" presStyleCnt="8" custScaleX="115340" custLinFactNeighborX="-1236" custLinFactNeighborY="23464">
        <dgm:presLayoutVars>
          <dgm:chMax val="0"/>
          <dgm:chPref val="0"/>
          <dgm:bulletEnabled val="1"/>
        </dgm:presLayoutVars>
      </dgm:prSet>
      <dgm:spPr/>
    </dgm:pt>
    <dgm:pt modelId="{E3FF0C27-AA87-42E7-9EFD-17D691C98102}" type="pres">
      <dgm:prSet presAssocID="{F51466F9-7006-4106-AEE9-D14EA31F4CC9}" presName="Parent" presStyleLbl="revTx" presStyleIdx="0" presStyleCnt="8">
        <dgm:presLayoutVars>
          <dgm:chMax val="1"/>
          <dgm:chPref val="1"/>
          <dgm:bulletEnabled val="1"/>
        </dgm:presLayoutVars>
      </dgm:prSet>
      <dgm:spPr/>
    </dgm:pt>
    <dgm:pt modelId="{B31ED68E-655E-45E8-BF07-7FF9927D25A0}" type="pres">
      <dgm:prSet presAssocID="{E9DBD052-D686-488C-8BC7-531049F93EDF}" presName="sibTrans" presStyleCnt="0"/>
      <dgm:spPr/>
    </dgm:pt>
    <dgm:pt modelId="{563F9290-8A13-4738-B5BF-BBB30B8361FC}" type="pres">
      <dgm:prSet presAssocID="{805EF997-29A9-483C-9E7E-D54F8995C701}" presName="composite" presStyleCnt="0"/>
      <dgm:spPr/>
    </dgm:pt>
    <dgm:pt modelId="{5061F3A6-EA64-4F4E-A068-3B86063E957E}" type="pres">
      <dgm:prSet presAssocID="{805EF997-29A9-483C-9E7E-D54F8995C701}" presName="BackAccent" presStyleLbl="bgShp" presStyleIdx="1" presStyleCnt="5"/>
      <dgm:spPr/>
    </dgm:pt>
    <dgm:pt modelId="{ACABC8B7-FF2F-4C74-81F5-78A777B9B26A}" type="pres">
      <dgm:prSet presAssocID="{805EF997-29A9-483C-9E7E-D54F8995C701}" presName="Accent" presStyleLbl="alignNode1" presStyleIdx="1" presStyleCnt="5"/>
      <dgm:spPr/>
    </dgm:pt>
    <dgm:pt modelId="{CA7DE6E4-6F38-4195-A846-E4862F2A6EA7}" type="pres">
      <dgm:prSet presAssocID="{805EF997-29A9-483C-9E7E-D54F8995C701}" presName="Child" presStyleLbl="revTx" presStyleIdx="0" presStyleCnt="8" custScaleX="130960" custLinFactNeighborX="-8243" custLinFactNeighborY="21485">
        <dgm:presLayoutVars>
          <dgm:chMax val="0"/>
          <dgm:chPref val="0"/>
          <dgm:bulletEnabled val="1"/>
        </dgm:presLayoutVars>
      </dgm:prSet>
      <dgm:spPr/>
    </dgm:pt>
    <dgm:pt modelId="{6142D766-DAA0-40D4-81A3-2D2E19C5E543}" type="pres">
      <dgm:prSet presAssocID="{805EF997-29A9-483C-9E7E-D54F8995C701}" presName="Parent" presStyleLbl="revTx" presStyleIdx="1" presStyleCnt="8">
        <dgm:presLayoutVars>
          <dgm:chMax val="1"/>
          <dgm:chPref val="1"/>
          <dgm:bulletEnabled val="1"/>
        </dgm:presLayoutVars>
      </dgm:prSet>
      <dgm:spPr/>
    </dgm:pt>
    <dgm:pt modelId="{C1991751-74F1-43B7-AE81-5A8E7EB75509}" type="pres">
      <dgm:prSet presAssocID="{3E5F5EBE-5F82-40A3-96C3-FC7E6C9BCA4E}" presName="sibTrans" presStyleCnt="0"/>
      <dgm:spPr/>
    </dgm:pt>
    <dgm:pt modelId="{C98417B5-2B18-4956-9CEB-99B6DCC8DABB}" type="pres">
      <dgm:prSet presAssocID="{C37ECF76-13CB-4EC2-82BC-9125361EC23D}" presName="composite" presStyleCnt="0"/>
      <dgm:spPr/>
    </dgm:pt>
    <dgm:pt modelId="{45181E98-69AC-4F8D-A2DB-ACCA3ED0DA0F}" type="pres">
      <dgm:prSet presAssocID="{C37ECF76-13CB-4EC2-82BC-9125361EC23D}" presName="BackAccent" presStyleLbl="bgShp" presStyleIdx="2" presStyleCnt="5"/>
      <dgm:spPr/>
    </dgm:pt>
    <dgm:pt modelId="{62EDF9DF-3E88-4029-AA50-7B7DE185D63E}" type="pres">
      <dgm:prSet presAssocID="{C37ECF76-13CB-4EC2-82BC-9125361EC23D}" presName="Accent" presStyleLbl="alignNode1" presStyleIdx="2" presStyleCnt="5"/>
      <dgm:spPr/>
    </dgm:pt>
    <dgm:pt modelId="{6EBFF8F3-256E-4AAA-9CC8-2EC7CD2F9B73}" type="pres">
      <dgm:prSet presAssocID="{C37ECF76-13CB-4EC2-82BC-9125361EC23D}" presName="Child" presStyleLbl="revTx" presStyleIdx="2" presStyleCnt="8" custScaleX="135226" custLinFactNeighborX="-3643" custLinFactNeighborY="23824">
        <dgm:presLayoutVars>
          <dgm:chMax val="0"/>
          <dgm:chPref val="0"/>
          <dgm:bulletEnabled val="1"/>
        </dgm:presLayoutVars>
      </dgm:prSet>
      <dgm:spPr/>
    </dgm:pt>
    <dgm:pt modelId="{818AC4FD-7AFE-443C-8602-F4BFBBB74B01}" type="pres">
      <dgm:prSet presAssocID="{C37ECF76-13CB-4EC2-82BC-9125361EC23D}" presName="Parent" presStyleLbl="revTx" presStyleIdx="3" presStyleCnt="8">
        <dgm:presLayoutVars>
          <dgm:chMax val="1"/>
          <dgm:chPref val="1"/>
          <dgm:bulletEnabled val="1"/>
        </dgm:presLayoutVars>
      </dgm:prSet>
      <dgm:spPr/>
    </dgm:pt>
    <dgm:pt modelId="{49ECD785-692B-4303-89A1-7C23DDDDA17F}" type="pres">
      <dgm:prSet presAssocID="{239747A3-6AB1-4DD7-A35B-32F4B2096F10}" presName="sibTrans" presStyleCnt="0"/>
      <dgm:spPr/>
    </dgm:pt>
    <dgm:pt modelId="{2F2CF229-4A92-4351-9DE7-32B38A9054DA}" type="pres">
      <dgm:prSet presAssocID="{4CCC0490-033A-4993-AC27-1DE8872B9267}" presName="composite" presStyleCnt="0"/>
      <dgm:spPr/>
    </dgm:pt>
    <dgm:pt modelId="{19E2B6EA-CE28-416F-B4F0-1CCDCEF89929}" type="pres">
      <dgm:prSet presAssocID="{4CCC0490-033A-4993-AC27-1DE8872B9267}" presName="BackAccent" presStyleLbl="bgShp" presStyleIdx="3" presStyleCnt="5"/>
      <dgm:spPr/>
    </dgm:pt>
    <dgm:pt modelId="{3B45A441-3B1A-4650-A92C-E8E2E57F20CF}" type="pres">
      <dgm:prSet presAssocID="{4CCC0490-033A-4993-AC27-1DE8872B9267}" presName="Accent" presStyleLbl="alignNode1" presStyleIdx="3" presStyleCnt="5"/>
      <dgm:spPr/>
    </dgm:pt>
    <dgm:pt modelId="{822DCD9C-4DCC-4982-BD52-6627F675AEE0}" type="pres">
      <dgm:prSet presAssocID="{4CCC0490-033A-4993-AC27-1DE8872B9267}" presName="Child" presStyleLbl="revTx" presStyleIdx="4" presStyleCnt="8" custScaleX="118159" custLinFactNeighborX="-15975" custLinFactNeighborY="23963">
        <dgm:presLayoutVars>
          <dgm:chMax val="0"/>
          <dgm:chPref val="0"/>
          <dgm:bulletEnabled val="1"/>
        </dgm:presLayoutVars>
      </dgm:prSet>
      <dgm:spPr/>
    </dgm:pt>
    <dgm:pt modelId="{6DC6DCF5-804B-4456-A967-E87F69701ADC}" type="pres">
      <dgm:prSet presAssocID="{4CCC0490-033A-4993-AC27-1DE8872B9267}" presName="Parent" presStyleLbl="revTx" presStyleIdx="5" presStyleCnt="8" custScaleY="134301">
        <dgm:presLayoutVars>
          <dgm:chMax val="1"/>
          <dgm:chPref val="1"/>
          <dgm:bulletEnabled val="1"/>
        </dgm:presLayoutVars>
      </dgm:prSet>
      <dgm:spPr/>
    </dgm:pt>
    <dgm:pt modelId="{6DF9604E-6419-4774-8100-83483848891D}" type="pres">
      <dgm:prSet presAssocID="{ED068D6C-22E6-467D-B494-07BDC2EC9477}" presName="sibTrans" presStyleCnt="0"/>
      <dgm:spPr/>
    </dgm:pt>
    <dgm:pt modelId="{0DC612DA-21BF-4ECA-B699-2C68A4D45589}" type="pres">
      <dgm:prSet presAssocID="{22254BF1-5230-47E9-8D5D-D4EFDC33906C}" presName="composite" presStyleCnt="0"/>
      <dgm:spPr/>
    </dgm:pt>
    <dgm:pt modelId="{56A70F00-A590-4B83-8EB3-B5DA7C0C61DB}" type="pres">
      <dgm:prSet presAssocID="{22254BF1-5230-47E9-8D5D-D4EFDC33906C}" presName="BackAccent" presStyleLbl="bgShp" presStyleIdx="4" presStyleCnt="5"/>
      <dgm:spPr/>
    </dgm:pt>
    <dgm:pt modelId="{54A2DE2A-CBB3-4CED-B641-3CECD221B8F1}" type="pres">
      <dgm:prSet presAssocID="{22254BF1-5230-47E9-8D5D-D4EFDC33906C}" presName="Accent" presStyleLbl="alignNode1" presStyleIdx="4" presStyleCnt="5"/>
      <dgm:spPr/>
    </dgm:pt>
    <dgm:pt modelId="{C9023915-9797-47FE-8B88-8E9D27AA5EB2}" type="pres">
      <dgm:prSet presAssocID="{22254BF1-5230-47E9-8D5D-D4EFDC33906C}" presName="Child" presStyleLbl="revTx" presStyleIdx="6" presStyleCnt="8" custScaleX="128340" custLinFactNeighborX="-16262" custLinFactNeighborY="33798">
        <dgm:presLayoutVars>
          <dgm:chMax val="0"/>
          <dgm:chPref val="0"/>
          <dgm:bulletEnabled val="1"/>
        </dgm:presLayoutVars>
      </dgm:prSet>
      <dgm:spPr/>
    </dgm:pt>
    <dgm:pt modelId="{DCB6175D-1ED5-44FF-9F21-56136B094833}" type="pres">
      <dgm:prSet presAssocID="{22254BF1-5230-47E9-8D5D-D4EFDC33906C}" presName="Parent" presStyleLbl="revTx" presStyleIdx="7" presStyleCnt="8" custLinFactY="31294" custLinFactNeighborX="-4706" custLinFactNeighborY="100000">
        <dgm:presLayoutVars>
          <dgm:chMax val="1"/>
          <dgm:chPref val="1"/>
          <dgm:bulletEnabled val="1"/>
        </dgm:presLayoutVars>
      </dgm:prSet>
      <dgm:spPr/>
    </dgm:pt>
  </dgm:ptLst>
  <dgm:cxnLst>
    <dgm:cxn modelId="{05D2C720-F40B-463F-BEE0-4E36D0DDB884}" type="presOf" srcId="{F51466F9-7006-4106-AEE9-D14EA31F4CC9}" destId="{E3FF0C27-AA87-42E7-9EFD-17D691C98102}" srcOrd="0" destOrd="0" presId="urn:microsoft.com/office/officeart/2008/layout/IncreasingCircleProcess"/>
    <dgm:cxn modelId="{1061F22A-257B-44BA-84BF-A5C654F2B505}" type="presOf" srcId="{DE3E6489-F7D0-4F39-98DF-C8B4EEA5B39F}" destId="{C9023915-9797-47FE-8B88-8E9D27AA5EB2}" srcOrd="0" destOrd="1" presId="urn:microsoft.com/office/officeart/2008/layout/IncreasingCircleProcess"/>
    <dgm:cxn modelId="{43B70E2C-08E4-4631-B7F7-5A7395247E7C}" type="presOf" srcId="{C37ECF76-13CB-4EC2-82BC-9125361EC23D}" destId="{818AC4FD-7AFE-443C-8602-F4BFBBB74B01}" srcOrd="0" destOrd="0" presId="urn:microsoft.com/office/officeart/2008/layout/IncreasingCircleProcess"/>
    <dgm:cxn modelId="{E05C6436-41BB-405B-80B3-1955FC53A84E}" srcId="{A62A8424-C97C-4F4A-9408-178117C51588}" destId="{805EF997-29A9-483C-9E7E-D54F8995C701}" srcOrd="1" destOrd="0" parTransId="{4E1F74AE-E628-437F-BDC7-E83FCC02B514}" sibTransId="{3E5F5EBE-5F82-40A3-96C3-FC7E6C9BCA4E}"/>
    <dgm:cxn modelId="{19AAFB38-D19D-4390-926E-893E856F3502}" srcId="{22254BF1-5230-47E9-8D5D-D4EFDC33906C}" destId="{DE3E6489-F7D0-4F39-98DF-C8B4EEA5B39F}" srcOrd="1" destOrd="0" parTransId="{D37656AD-0E69-4FEB-A7A9-D21D45725361}" sibTransId="{591E1E3C-A63E-4899-A644-F5101E337EFE}"/>
    <dgm:cxn modelId="{1518745C-069C-4F16-A590-D527C0798BC4}" srcId="{4CCC0490-033A-4993-AC27-1DE8872B9267}" destId="{0E1C8425-2AE4-484F-BB28-E7605C906893}" srcOrd="1" destOrd="0" parTransId="{6A593C7C-FF10-49CA-8188-E2AB501A5ADF}" sibTransId="{27B5D214-E2C4-46A6-BC36-C06941616B8A}"/>
    <dgm:cxn modelId="{F313925E-62FD-4075-B054-4F95212FD68A}" type="presOf" srcId="{22254BF1-5230-47E9-8D5D-D4EFDC33906C}" destId="{DCB6175D-1ED5-44FF-9F21-56136B094833}" srcOrd="0" destOrd="0" presId="urn:microsoft.com/office/officeart/2008/layout/IncreasingCircleProcess"/>
    <dgm:cxn modelId="{84CD0043-0430-4411-A699-B0762A0246EA}" srcId="{4CCC0490-033A-4993-AC27-1DE8872B9267}" destId="{E0E1D7C4-01D1-472A-B557-62F0CC8D7E96}" srcOrd="0" destOrd="0" parTransId="{38725FA1-E222-404A-805A-59D99869786E}" sibTransId="{861DE4F8-E22A-4EEF-94E3-E6F17302E42D}"/>
    <dgm:cxn modelId="{2656FD68-76FD-4B6D-B161-1A042BCC4273}" type="presOf" srcId="{8968711F-C93E-4B9B-AAC8-03880AC57716}" destId="{6EBFF8F3-256E-4AAA-9CC8-2EC7CD2F9B73}" srcOrd="0" destOrd="0" presId="urn:microsoft.com/office/officeart/2008/layout/IncreasingCircleProcess"/>
    <dgm:cxn modelId="{3F5C8A49-4A0B-41D4-9A57-AE3AA076A9B7}" type="presOf" srcId="{8988ECC0-9FFD-4855-A715-3063F89886F6}" destId="{C9023915-9797-47FE-8B88-8E9D27AA5EB2}" srcOrd="0" destOrd="0" presId="urn:microsoft.com/office/officeart/2008/layout/IncreasingCircleProcess"/>
    <dgm:cxn modelId="{7F26A24A-D217-4A70-ADCA-22532D92A2C3}" srcId="{A62A8424-C97C-4F4A-9408-178117C51588}" destId="{22254BF1-5230-47E9-8D5D-D4EFDC33906C}" srcOrd="4" destOrd="0" parTransId="{F076B832-01B1-4E45-874A-B967EE6ADF54}" sibTransId="{61A20DF5-8B96-47A6-8509-1EFE3BF5CC9E}"/>
    <dgm:cxn modelId="{1EF0A174-2A53-49B6-8168-F451E52DE1F5}" type="presOf" srcId="{A62A8424-C97C-4F4A-9408-178117C51588}" destId="{CC6AF0BB-2F09-4018-A664-114BC08B3BD0}" srcOrd="0" destOrd="0" presId="urn:microsoft.com/office/officeart/2008/layout/IncreasingCircleProcess"/>
    <dgm:cxn modelId="{694C998C-B332-40BB-9C16-98102CD2FEF5}" type="presOf" srcId="{805EF997-29A9-483C-9E7E-D54F8995C701}" destId="{6142D766-DAA0-40D4-81A3-2D2E19C5E543}" srcOrd="0" destOrd="0" presId="urn:microsoft.com/office/officeart/2008/layout/IncreasingCircleProcess"/>
    <dgm:cxn modelId="{5932A590-7355-4E3D-925B-9D2D5FA91094}" srcId="{A62A8424-C97C-4F4A-9408-178117C51588}" destId="{C37ECF76-13CB-4EC2-82BC-9125361EC23D}" srcOrd="2" destOrd="0" parTransId="{0C44EBBF-6C9A-44DE-B880-DCA85B001F37}" sibTransId="{239747A3-6AB1-4DD7-A35B-32F4B2096F10}"/>
    <dgm:cxn modelId="{60FFE597-45FE-409F-A38E-5B03FDAD7ED0}" type="presOf" srcId="{4CCC0490-033A-4993-AC27-1DE8872B9267}" destId="{6DC6DCF5-804B-4456-A967-E87F69701ADC}" srcOrd="0" destOrd="0" presId="urn:microsoft.com/office/officeart/2008/layout/IncreasingCircleProcess"/>
    <dgm:cxn modelId="{0BBD04A6-09D3-47A5-BA8D-5934B785865D}" srcId="{22254BF1-5230-47E9-8D5D-D4EFDC33906C}" destId="{8988ECC0-9FFD-4855-A715-3063F89886F6}" srcOrd="0" destOrd="0" parTransId="{8F7D8B09-10DA-4E76-93DE-DD6077A5CFA5}" sibTransId="{AA8234D9-E9B1-4DE2-A345-ED02AE4A33ED}"/>
    <dgm:cxn modelId="{BA280EC1-613C-4EE9-880F-A6F6E14F8AF1}" srcId="{A62A8424-C97C-4F4A-9408-178117C51588}" destId="{F51466F9-7006-4106-AEE9-D14EA31F4CC9}" srcOrd="0" destOrd="0" parTransId="{29930443-27F5-4A98-95A7-32740F39666D}" sibTransId="{E9DBD052-D686-488C-8BC7-531049F93EDF}"/>
    <dgm:cxn modelId="{2C84A6C8-5E5C-4B94-9219-C9F406F8463C}" srcId="{C37ECF76-13CB-4EC2-82BC-9125361EC23D}" destId="{8968711F-C93E-4B9B-AAC8-03880AC57716}" srcOrd="0" destOrd="0" parTransId="{CB3C74F5-1242-4DDB-BFEC-794943E9DEF5}" sibTransId="{13670E6E-ADE7-4CE6-B725-89F154DB95C4}"/>
    <dgm:cxn modelId="{4C3684CD-4617-413C-BDF2-C06C05707E0D}" type="presOf" srcId="{E0E1D7C4-01D1-472A-B557-62F0CC8D7E96}" destId="{822DCD9C-4DCC-4982-BD52-6627F675AEE0}" srcOrd="0" destOrd="0" presId="urn:microsoft.com/office/officeart/2008/layout/IncreasingCircleProcess"/>
    <dgm:cxn modelId="{09C630D7-2A33-4A32-83C4-DA4D185354FA}" srcId="{A62A8424-C97C-4F4A-9408-178117C51588}" destId="{4CCC0490-033A-4993-AC27-1DE8872B9267}" srcOrd="3" destOrd="0" parTransId="{4819340E-B8C5-4CF1-BF6B-A794E314196F}" sibTransId="{ED068D6C-22E6-467D-B494-07BDC2EC9477}"/>
    <dgm:cxn modelId="{6D653CE6-F567-4B6B-9F53-65B95AACC72D}" type="presOf" srcId="{0E1C8425-2AE4-484F-BB28-E7605C906893}" destId="{822DCD9C-4DCC-4982-BD52-6627F675AEE0}" srcOrd="0" destOrd="1" presId="urn:microsoft.com/office/officeart/2008/layout/IncreasingCircleProcess"/>
    <dgm:cxn modelId="{C1EC63E3-3F93-4E09-9204-D157E8B9143F}" type="presParOf" srcId="{CC6AF0BB-2F09-4018-A664-114BC08B3BD0}" destId="{2E5F371C-A216-4801-9E26-E9317E7B78E2}" srcOrd="0" destOrd="0" presId="urn:microsoft.com/office/officeart/2008/layout/IncreasingCircleProcess"/>
    <dgm:cxn modelId="{A4ECF16E-0CB5-4B41-99CC-8D88E0C5C1D7}" type="presParOf" srcId="{2E5F371C-A216-4801-9E26-E9317E7B78E2}" destId="{71845C26-DC7F-48AB-ADE1-0E078ABC6E03}" srcOrd="0" destOrd="0" presId="urn:microsoft.com/office/officeart/2008/layout/IncreasingCircleProcess"/>
    <dgm:cxn modelId="{9ACEF7BB-42EB-4752-8787-FA2D6C049DCA}" type="presParOf" srcId="{2E5F371C-A216-4801-9E26-E9317E7B78E2}" destId="{9A6FEC68-8A7C-4D55-9C1F-EE7EB6B71DCA}" srcOrd="1" destOrd="0" presId="urn:microsoft.com/office/officeart/2008/layout/IncreasingCircleProcess"/>
    <dgm:cxn modelId="{B8D80A3E-64C9-40F8-8B43-7ABC58C8F6DF}" type="presParOf" srcId="{2E5F371C-A216-4801-9E26-E9317E7B78E2}" destId="{CE2F4443-407A-4B6D-8A08-7628D808B155}" srcOrd="2" destOrd="0" presId="urn:microsoft.com/office/officeart/2008/layout/IncreasingCircleProcess"/>
    <dgm:cxn modelId="{589B1A51-97E7-4E8F-B1FD-C9A5E5F87BBF}" type="presParOf" srcId="{2E5F371C-A216-4801-9E26-E9317E7B78E2}" destId="{E3FF0C27-AA87-42E7-9EFD-17D691C98102}" srcOrd="3" destOrd="0" presId="urn:microsoft.com/office/officeart/2008/layout/IncreasingCircleProcess"/>
    <dgm:cxn modelId="{F6669D7A-F202-4B05-9C79-D60CF65BA3FF}" type="presParOf" srcId="{CC6AF0BB-2F09-4018-A664-114BC08B3BD0}" destId="{B31ED68E-655E-45E8-BF07-7FF9927D25A0}" srcOrd="1" destOrd="0" presId="urn:microsoft.com/office/officeart/2008/layout/IncreasingCircleProcess"/>
    <dgm:cxn modelId="{A569BA04-0C6D-44A0-8787-2302B9C5E9A6}" type="presParOf" srcId="{CC6AF0BB-2F09-4018-A664-114BC08B3BD0}" destId="{563F9290-8A13-4738-B5BF-BBB30B8361FC}" srcOrd="2" destOrd="0" presId="urn:microsoft.com/office/officeart/2008/layout/IncreasingCircleProcess"/>
    <dgm:cxn modelId="{AE04D19E-C7D9-4C85-8F56-615F081CB83C}" type="presParOf" srcId="{563F9290-8A13-4738-B5BF-BBB30B8361FC}" destId="{5061F3A6-EA64-4F4E-A068-3B86063E957E}" srcOrd="0" destOrd="0" presId="urn:microsoft.com/office/officeart/2008/layout/IncreasingCircleProcess"/>
    <dgm:cxn modelId="{F9A7D42F-1CE8-4CD1-B187-860393B6D86C}" type="presParOf" srcId="{563F9290-8A13-4738-B5BF-BBB30B8361FC}" destId="{ACABC8B7-FF2F-4C74-81F5-78A777B9B26A}" srcOrd="1" destOrd="0" presId="urn:microsoft.com/office/officeart/2008/layout/IncreasingCircleProcess"/>
    <dgm:cxn modelId="{FA0E6AAA-07EF-4816-81DF-33346261FE14}" type="presParOf" srcId="{563F9290-8A13-4738-B5BF-BBB30B8361FC}" destId="{CA7DE6E4-6F38-4195-A846-E4862F2A6EA7}" srcOrd="2" destOrd="0" presId="urn:microsoft.com/office/officeart/2008/layout/IncreasingCircleProcess"/>
    <dgm:cxn modelId="{469950A6-2660-4D52-819E-BE9E56648CCD}" type="presParOf" srcId="{563F9290-8A13-4738-B5BF-BBB30B8361FC}" destId="{6142D766-DAA0-40D4-81A3-2D2E19C5E543}" srcOrd="3" destOrd="0" presId="urn:microsoft.com/office/officeart/2008/layout/IncreasingCircleProcess"/>
    <dgm:cxn modelId="{CE433958-BB63-4F28-9129-5026E63E001A}" type="presParOf" srcId="{CC6AF0BB-2F09-4018-A664-114BC08B3BD0}" destId="{C1991751-74F1-43B7-AE81-5A8E7EB75509}" srcOrd="3" destOrd="0" presId="urn:microsoft.com/office/officeart/2008/layout/IncreasingCircleProcess"/>
    <dgm:cxn modelId="{8C293CED-C883-48AC-B398-DE4D5E797978}" type="presParOf" srcId="{CC6AF0BB-2F09-4018-A664-114BC08B3BD0}" destId="{C98417B5-2B18-4956-9CEB-99B6DCC8DABB}" srcOrd="4" destOrd="0" presId="urn:microsoft.com/office/officeart/2008/layout/IncreasingCircleProcess"/>
    <dgm:cxn modelId="{23DC4369-EDC1-4D44-A859-D5063A439616}" type="presParOf" srcId="{C98417B5-2B18-4956-9CEB-99B6DCC8DABB}" destId="{45181E98-69AC-4F8D-A2DB-ACCA3ED0DA0F}" srcOrd="0" destOrd="0" presId="urn:microsoft.com/office/officeart/2008/layout/IncreasingCircleProcess"/>
    <dgm:cxn modelId="{4EEC1C14-BB67-4597-93EB-8FF8214841F4}" type="presParOf" srcId="{C98417B5-2B18-4956-9CEB-99B6DCC8DABB}" destId="{62EDF9DF-3E88-4029-AA50-7B7DE185D63E}" srcOrd="1" destOrd="0" presId="urn:microsoft.com/office/officeart/2008/layout/IncreasingCircleProcess"/>
    <dgm:cxn modelId="{857B3E56-21F1-4E75-83FA-53F97F3D957B}" type="presParOf" srcId="{C98417B5-2B18-4956-9CEB-99B6DCC8DABB}" destId="{6EBFF8F3-256E-4AAA-9CC8-2EC7CD2F9B73}" srcOrd="2" destOrd="0" presId="urn:microsoft.com/office/officeart/2008/layout/IncreasingCircleProcess"/>
    <dgm:cxn modelId="{52267C22-2E52-4800-9B1F-82C6DACA35EC}" type="presParOf" srcId="{C98417B5-2B18-4956-9CEB-99B6DCC8DABB}" destId="{818AC4FD-7AFE-443C-8602-F4BFBBB74B01}" srcOrd="3" destOrd="0" presId="urn:microsoft.com/office/officeart/2008/layout/IncreasingCircleProcess"/>
    <dgm:cxn modelId="{8B105FC3-A068-44A8-A101-F51BAE084C9D}" type="presParOf" srcId="{CC6AF0BB-2F09-4018-A664-114BC08B3BD0}" destId="{49ECD785-692B-4303-89A1-7C23DDDDA17F}" srcOrd="5" destOrd="0" presId="urn:microsoft.com/office/officeart/2008/layout/IncreasingCircleProcess"/>
    <dgm:cxn modelId="{158E96AC-6E70-4005-9BFB-3C09F2632A03}" type="presParOf" srcId="{CC6AF0BB-2F09-4018-A664-114BC08B3BD0}" destId="{2F2CF229-4A92-4351-9DE7-32B38A9054DA}" srcOrd="6" destOrd="0" presId="urn:microsoft.com/office/officeart/2008/layout/IncreasingCircleProcess"/>
    <dgm:cxn modelId="{A67B23B3-9200-4D8F-89CB-D85B52B00A68}" type="presParOf" srcId="{2F2CF229-4A92-4351-9DE7-32B38A9054DA}" destId="{19E2B6EA-CE28-416F-B4F0-1CCDCEF89929}" srcOrd="0" destOrd="0" presId="urn:microsoft.com/office/officeart/2008/layout/IncreasingCircleProcess"/>
    <dgm:cxn modelId="{3910655D-4236-4E6C-9ABA-D2CD707157AE}" type="presParOf" srcId="{2F2CF229-4A92-4351-9DE7-32B38A9054DA}" destId="{3B45A441-3B1A-4650-A92C-E8E2E57F20CF}" srcOrd="1" destOrd="0" presId="urn:microsoft.com/office/officeart/2008/layout/IncreasingCircleProcess"/>
    <dgm:cxn modelId="{5D893B87-FDF2-4041-A12D-443C7ABE1A51}" type="presParOf" srcId="{2F2CF229-4A92-4351-9DE7-32B38A9054DA}" destId="{822DCD9C-4DCC-4982-BD52-6627F675AEE0}" srcOrd="2" destOrd="0" presId="urn:microsoft.com/office/officeart/2008/layout/IncreasingCircleProcess"/>
    <dgm:cxn modelId="{26E72B95-139B-4EA1-A402-00ED80F55E72}" type="presParOf" srcId="{2F2CF229-4A92-4351-9DE7-32B38A9054DA}" destId="{6DC6DCF5-804B-4456-A967-E87F69701ADC}" srcOrd="3" destOrd="0" presId="urn:microsoft.com/office/officeart/2008/layout/IncreasingCircleProcess"/>
    <dgm:cxn modelId="{5B7C2641-CD88-437A-8DFE-46E3F0C6F25D}" type="presParOf" srcId="{CC6AF0BB-2F09-4018-A664-114BC08B3BD0}" destId="{6DF9604E-6419-4774-8100-83483848891D}" srcOrd="7" destOrd="0" presId="urn:microsoft.com/office/officeart/2008/layout/IncreasingCircleProcess"/>
    <dgm:cxn modelId="{CEB7DE1B-08FE-4713-8A98-EF56B481F696}" type="presParOf" srcId="{CC6AF0BB-2F09-4018-A664-114BC08B3BD0}" destId="{0DC612DA-21BF-4ECA-B699-2C68A4D45589}" srcOrd="8" destOrd="0" presId="urn:microsoft.com/office/officeart/2008/layout/IncreasingCircleProcess"/>
    <dgm:cxn modelId="{466A0B93-398A-43F2-8341-3CEC019B3CB9}" type="presParOf" srcId="{0DC612DA-21BF-4ECA-B699-2C68A4D45589}" destId="{56A70F00-A590-4B83-8EB3-B5DA7C0C61DB}" srcOrd="0" destOrd="0" presId="urn:microsoft.com/office/officeart/2008/layout/IncreasingCircleProcess"/>
    <dgm:cxn modelId="{77ECB641-6B59-4522-B828-55CE45F68248}" type="presParOf" srcId="{0DC612DA-21BF-4ECA-B699-2C68A4D45589}" destId="{54A2DE2A-CBB3-4CED-B641-3CECD221B8F1}" srcOrd="1" destOrd="0" presId="urn:microsoft.com/office/officeart/2008/layout/IncreasingCircleProcess"/>
    <dgm:cxn modelId="{FDD2192C-D51F-4137-A67B-3B6C7B094023}" type="presParOf" srcId="{0DC612DA-21BF-4ECA-B699-2C68A4D45589}" destId="{C9023915-9797-47FE-8B88-8E9D27AA5EB2}" srcOrd="2" destOrd="0" presId="urn:microsoft.com/office/officeart/2008/layout/IncreasingCircleProcess"/>
    <dgm:cxn modelId="{0635E762-008D-4987-95E5-2E866C3FD884}" type="presParOf" srcId="{0DC612DA-21BF-4ECA-B699-2C68A4D45589}" destId="{DCB6175D-1ED5-44FF-9F21-56136B094833}" srcOrd="3" destOrd="0" presId="urn:microsoft.com/office/officeart/2008/layout/IncreasingCircleProcess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B11E48-F4FB-4DAE-9F5C-41AEC028524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3168D639-4F90-4565-BA06-5238B854A02E}">
      <dgm:prSet phldrT="[Texto]" custT="1"/>
      <dgm:spPr/>
      <dgm:t>
        <a:bodyPr/>
        <a:lstStyle/>
        <a:p>
          <a:pPr algn="ctr"/>
          <a:r>
            <a:rPr lang="es-CL" sz="1400" dirty="0"/>
            <a:t>Programa Fortalecimiento IFNB </a:t>
          </a:r>
        </a:p>
      </dgm:t>
    </dgm:pt>
    <dgm:pt modelId="{B382379A-252A-4133-9D71-7A56D7C92A72}" type="parTrans" cxnId="{D33E932A-3A93-4B6C-8934-F5DE34DCAF11}">
      <dgm:prSet/>
      <dgm:spPr/>
      <dgm:t>
        <a:bodyPr/>
        <a:lstStyle/>
        <a:p>
          <a:endParaRPr lang="es-CL" sz="1400"/>
        </a:p>
      </dgm:t>
    </dgm:pt>
    <dgm:pt modelId="{1E57DBFC-7A18-4BC6-B672-50D6FD10EC49}" type="sibTrans" cxnId="{D33E932A-3A93-4B6C-8934-F5DE34DCAF11}">
      <dgm:prSet/>
      <dgm:spPr/>
      <dgm:t>
        <a:bodyPr/>
        <a:lstStyle/>
        <a:p>
          <a:endParaRPr lang="es-CL" sz="1400"/>
        </a:p>
      </dgm:t>
    </dgm:pt>
    <dgm:pt modelId="{DC7ABFEC-C372-4359-B8D8-75305ABC2E24}">
      <dgm:prSet phldrT="[Texto]" custT="1"/>
      <dgm:spPr/>
      <dgm:t>
        <a:bodyPr/>
        <a:lstStyle/>
        <a:p>
          <a:pPr algn="ctr"/>
          <a:r>
            <a:rPr lang="es-CL" sz="1400" dirty="0"/>
            <a:t>COBEX</a:t>
          </a:r>
        </a:p>
      </dgm:t>
    </dgm:pt>
    <dgm:pt modelId="{634DCACD-4CC9-4A7E-A766-705DE6480837}" type="parTrans" cxnId="{5FC6467A-D29B-40AA-B159-485654D3A944}">
      <dgm:prSet/>
      <dgm:spPr/>
      <dgm:t>
        <a:bodyPr/>
        <a:lstStyle/>
        <a:p>
          <a:endParaRPr lang="es-CL" sz="1400"/>
        </a:p>
      </dgm:t>
    </dgm:pt>
    <dgm:pt modelId="{839984FE-C75B-495A-BF9B-47D748C12AD9}" type="sibTrans" cxnId="{5FC6467A-D29B-40AA-B159-485654D3A944}">
      <dgm:prSet/>
      <dgm:spPr/>
      <dgm:t>
        <a:bodyPr/>
        <a:lstStyle/>
        <a:p>
          <a:endParaRPr lang="es-CL" sz="1400"/>
        </a:p>
      </dgm:t>
    </dgm:pt>
    <dgm:pt modelId="{23C0EAB2-17C2-4781-9AC9-C317CF4FA908}">
      <dgm:prSet phldrT="[Texto]" custT="1"/>
      <dgm:spPr/>
      <dgm:t>
        <a:bodyPr/>
        <a:lstStyle/>
        <a:p>
          <a:r>
            <a:rPr lang="es-CL" sz="1400" dirty="0"/>
            <a:t>Aprobado</a:t>
          </a:r>
        </a:p>
      </dgm:t>
    </dgm:pt>
    <dgm:pt modelId="{DFF2F708-0448-4831-A8B9-ED44CA4DCC28}" type="parTrans" cxnId="{89FA586C-A27A-43A3-91E6-813DEBD4DC6B}">
      <dgm:prSet/>
      <dgm:spPr/>
      <dgm:t>
        <a:bodyPr/>
        <a:lstStyle/>
        <a:p>
          <a:endParaRPr lang="es-CL" sz="1400"/>
        </a:p>
      </dgm:t>
    </dgm:pt>
    <dgm:pt modelId="{724EC003-883A-4D32-8625-AB921C15FBF0}" type="sibTrans" cxnId="{89FA586C-A27A-43A3-91E6-813DEBD4DC6B}">
      <dgm:prSet/>
      <dgm:spPr/>
      <dgm:t>
        <a:bodyPr/>
        <a:lstStyle/>
        <a:p>
          <a:endParaRPr lang="es-CL" sz="1400"/>
        </a:p>
      </dgm:t>
    </dgm:pt>
    <dgm:pt modelId="{262EACA9-A78B-4847-BA6B-8A0C60EDE4EE}">
      <dgm:prSet phldrT="[Texto]" custT="1"/>
      <dgm:spPr/>
      <dgm:t>
        <a:bodyPr/>
        <a:lstStyle/>
        <a:p>
          <a:pPr algn="ctr"/>
          <a:r>
            <a:rPr lang="es-CL" sz="1400" dirty="0"/>
            <a:t>Financiamiento MIPYME </a:t>
          </a:r>
        </a:p>
      </dgm:t>
    </dgm:pt>
    <dgm:pt modelId="{020A137D-FD9E-4DFA-B03C-C19922557774}" type="parTrans" cxnId="{6DCFE745-A330-4FE4-8FC0-0E7AB503D51D}">
      <dgm:prSet/>
      <dgm:spPr/>
      <dgm:t>
        <a:bodyPr/>
        <a:lstStyle/>
        <a:p>
          <a:endParaRPr lang="es-CL" sz="1400"/>
        </a:p>
      </dgm:t>
    </dgm:pt>
    <dgm:pt modelId="{D1A6F82D-0A71-46F8-ADF5-134648091A80}" type="sibTrans" cxnId="{6DCFE745-A330-4FE4-8FC0-0E7AB503D51D}">
      <dgm:prSet/>
      <dgm:spPr/>
      <dgm:t>
        <a:bodyPr/>
        <a:lstStyle/>
        <a:p>
          <a:endParaRPr lang="es-CL" sz="1400"/>
        </a:p>
      </dgm:t>
    </dgm:pt>
    <dgm:pt modelId="{B0640A15-CC31-401C-8C27-B189627277FB}">
      <dgm:prSet phldrT="[Texto]" custT="1"/>
      <dgm:spPr/>
      <dgm:t>
        <a:bodyPr/>
        <a:lstStyle/>
        <a:p>
          <a:r>
            <a:rPr lang="es-CL" sz="1400" dirty="0"/>
            <a:t>CDI: 23 Septiembre 2016</a:t>
          </a:r>
        </a:p>
      </dgm:t>
    </dgm:pt>
    <dgm:pt modelId="{9E4B2364-EF48-40DE-B0FB-DFBC9975AC34}" type="parTrans" cxnId="{A594D081-A2B7-4D6B-907A-EB0113BC8BDF}">
      <dgm:prSet/>
      <dgm:spPr/>
      <dgm:t>
        <a:bodyPr/>
        <a:lstStyle/>
        <a:p>
          <a:endParaRPr lang="es-CL"/>
        </a:p>
      </dgm:t>
    </dgm:pt>
    <dgm:pt modelId="{C98345C1-9170-4232-A237-5218AA1D7C04}" type="sibTrans" cxnId="{A594D081-A2B7-4D6B-907A-EB0113BC8BDF}">
      <dgm:prSet/>
      <dgm:spPr/>
      <dgm:t>
        <a:bodyPr/>
        <a:lstStyle/>
        <a:p>
          <a:endParaRPr lang="es-CL"/>
        </a:p>
      </dgm:t>
    </dgm:pt>
    <dgm:pt modelId="{8212F950-8E7C-4827-8E0A-DA2519532E25}">
      <dgm:prSet phldrT="[Texto]" custT="1"/>
      <dgm:spPr/>
      <dgm:t>
        <a:bodyPr/>
        <a:lstStyle/>
        <a:p>
          <a:r>
            <a:rPr lang="es-CL" sz="1400" dirty="0"/>
            <a:t>CDI: 6 Marzo 2017</a:t>
          </a:r>
        </a:p>
      </dgm:t>
    </dgm:pt>
    <dgm:pt modelId="{5E988405-3286-450F-A623-FC2D02FEDE3E}" type="parTrans" cxnId="{A72C5E2F-BC74-4E64-BFDB-0235866E68D6}">
      <dgm:prSet/>
      <dgm:spPr/>
      <dgm:t>
        <a:bodyPr/>
        <a:lstStyle/>
        <a:p>
          <a:endParaRPr lang="es-CL"/>
        </a:p>
      </dgm:t>
    </dgm:pt>
    <dgm:pt modelId="{74F8FF61-F4FD-4C50-A659-744AE6BF3339}" type="sibTrans" cxnId="{A72C5E2F-BC74-4E64-BFDB-0235866E68D6}">
      <dgm:prSet/>
      <dgm:spPr/>
      <dgm:t>
        <a:bodyPr/>
        <a:lstStyle/>
        <a:p>
          <a:endParaRPr lang="es-CL"/>
        </a:p>
      </dgm:t>
    </dgm:pt>
    <dgm:pt modelId="{A968AF1C-512F-4773-A049-13F7BDE2A9C1}">
      <dgm:prSet phldrT="[Texto]" custT="1"/>
      <dgm:spPr/>
      <dgm:t>
        <a:bodyPr/>
        <a:lstStyle/>
        <a:p>
          <a:r>
            <a:rPr lang="es-CL" sz="1400" dirty="0"/>
            <a:t>CDI: 23 Septiembre 2016</a:t>
          </a:r>
        </a:p>
      </dgm:t>
    </dgm:pt>
    <dgm:pt modelId="{0C656DA7-BA91-4525-82AF-11E86C4E9449}" type="parTrans" cxnId="{2732BEF7-D32D-4822-9D35-189FADD374D9}">
      <dgm:prSet/>
      <dgm:spPr/>
      <dgm:t>
        <a:bodyPr/>
        <a:lstStyle/>
        <a:p>
          <a:endParaRPr lang="es-CL"/>
        </a:p>
      </dgm:t>
    </dgm:pt>
    <dgm:pt modelId="{5847EF62-2378-4F20-8EB3-2737465A47C4}" type="sibTrans" cxnId="{2732BEF7-D32D-4822-9D35-189FADD374D9}">
      <dgm:prSet/>
      <dgm:spPr/>
      <dgm:t>
        <a:bodyPr/>
        <a:lstStyle/>
        <a:p>
          <a:endParaRPr lang="es-CL"/>
        </a:p>
      </dgm:t>
    </dgm:pt>
    <dgm:pt modelId="{CE7FDC46-FA67-41F2-B8A1-E99C4DFD63D9}">
      <dgm:prSet custT="1"/>
      <dgm:spPr/>
      <dgm:t>
        <a:bodyPr/>
        <a:lstStyle/>
        <a:p>
          <a:r>
            <a:rPr lang="es-CL" sz="1400" dirty="0"/>
            <a:t>Aprobado con comentarios</a:t>
          </a:r>
        </a:p>
      </dgm:t>
    </dgm:pt>
    <dgm:pt modelId="{D39191E5-FE93-4B31-B852-129664DBDA12}" type="parTrans" cxnId="{63E89BB7-B136-412C-865F-142D980F3DB8}">
      <dgm:prSet/>
      <dgm:spPr/>
      <dgm:t>
        <a:bodyPr/>
        <a:lstStyle/>
        <a:p>
          <a:endParaRPr lang="es-CL"/>
        </a:p>
      </dgm:t>
    </dgm:pt>
    <dgm:pt modelId="{B36F4FC6-119B-46F1-ABBE-8BF547450FAF}" type="sibTrans" cxnId="{63E89BB7-B136-412C-865F-142D980F3DB8}">
      <dgm:prSet/>
      <dgm:spPr/>
      <dgm:t>
        <a:bodyPr/>
        <a:lstStyle/>
        <a:p>
          <a:endParaRPr lang="es-CL"/>
        </a:p>
      </dgm:t>
    </dgm:pt>
    <dgm:pt modelId="{93C98617-BF51-46B9-B869-D17DB4D7D48C}">
      <dgm:prSet custT="1"/>
      <dgm:spPr/>
      <dgm:t>
        <a:bodyPr/>
        <a:lstStyle/>
        <a:p>
          <a:r>
            <a:rPr lang="es-CL" sz="1400" dirty="0"/>
            <a:t>Aprobado con comentarios</a:t>
          </a:r>
        </a:p>
      </dgm:t>
    </dgm:pt>
    <dgm:pt modelId="{3F5FC4C5-9442-4C2F-8BFF-1B234A2F207E}" type="parTrans" cxnId="{4510A3B4-593F-435B-8D82-BE5AE9A1E530}">
      <dgm:prSet/>
      <dgm:spPr/>
      <dgm:t>
        <a:bodyPr/>
        <a:lstStyle/>
        <a:p>
          <a:endParaRPr lang="es-CL"/>
        </a:p>
      </dgm:t>
    </dgm:pt>
    <dgm:pt modelId="{D125FABE-CA7F-483A-9697-44B06BAB3E73}" type="sibTrans" cxnId="{4510A3B4-593F-435B-8D82-BE5AE9A1E530}">
      <dgm:prSet/>
      <dgm:spPr/>
      <dgm:t>
        <a:bodyPr/>
        <a:lstStyle/>
        <a:p>
          <a:endParaRPr lang="es-CL"/>
        </a:p>
      </dgm:t>
    </dgm:pt>
    <dgm:pt modelId="{EAE832EB-DD46-4D7A-9DD7-74D633A637B9}" type="pres">
      <dgm:prSet presAssocID="{AAB11E48-F4FB-4DAE-9F5C-41AEC028524D}" presName="Name0" presStyleCnt="0">
        <dgm:presLayoutVars>
          <dgm:dir/>
          <dgm:animLvl val="lvl"/>
          <dgm:resizeHandles val="exact"/>
        </dgm:presLayoutVars>
      </dgm:prSet>
      <dgm:spPr/>
    </dgm:pt>
    <dgm:pt modelId="{1B2A1B0E-1A8D-49FB-A983-71CD4963D0D2}" type="pres">
      <dgm:prSet presAssocID="{262EACA9-A78B-4847-BA6B-8A0C60EDE4EE}" presName="linNode" presStyleCnt="0"/>
      <dgm:spPr/>
    </dgm:pt>
    <dgm:pt modelId="{EC291CBA-38B5-467C-859A-298C3EEAE1FB}" type="pres">
      <dgm:prSet presAssocID="{262EACA9-A78B-4847-BA6B-8A0C60EDE4EE}" presName="parentText" presStyleLbl="node1" presStyleIdx="0" presStyleCnt="3" custScaleX="131544" custScaleY="45197" custLinFactNeighborX="1608" custLinFactNeighborY="-1507">
        <dgm:presLayoutVars>
          <dgm:chMax val="1"/>
          <dgm:bulletEnabled val="1"/>
        </dgm:presLayoutVars>
      </dgm:prSet>
      <dgm:spPr/>
    </dgm:pt>
    <dgm:pt modelId="{A2688918-8E43-4930-BA8A-A67ED506F2D1}" type="pres">
      <dgm:prSet presAssocID="{262EACA9-A78B-4847-BA6B-8A0C60EDE4EE}" presName="descendantText" presStyleLbl="alignAccFollowNode1" presStyleIdx="0" presStyleCnt="3" custScaleY="52115" custLinFactNeighborX="2471" custLinFactNeighborY="-2351">
        <dgm:presLayoutVars>
          <dgm:bulletEnabled val="1"/>
        </dgm:presLayoutVars>
      </dgm:prSet>
      <dgm:spPr/>
    </dgm:pt>
    <dgm:pt modelId="{BE2F0A46-3126-42B5-8981-60C74C744C9D}" type="pres">
      <dgm:prSet presAssocID="{D1A6F82D-0A71-46F8-ADF5-134648091A80}" presName="sp" presStyleCnt="0"/>
      <dgm:spPr/>
    </dgm:pt>
    <dgm:pt modelId="{FC31517A-E642-4504-8D62-A4978B3BC463}" type="pres">
      <dgm:prSet presAssocID="{3168D639-4F90-4565-BA06-5238B854A02E}" presName="linNode" presStyleCnt="0"/>
      <dgm:spPr/>
    </dgm:pt>
    <dgm:pt modelId="{1DA222F2-3709-463C-984B-5ACECCC6AA95}" type="pres">
      <dgm:prSet presAssocID="{3168D639-4F90-4565-BA06-5238B854A02E}" presName="parentText" presStyleLbl="node1" presStyleIdx="1" presStyleCnt="3" custScaleX="131544" custScaleY="40508" custLinFactNeighborX="1608" custLinFactNeighborY="-1285">
        <dgm:presLayoutVars>
          <dgm:chMax val="1"/>
          <dgm:bulletEnabled val="1"/>
        </dgm:presLayoutVars>
      </dgm:prSet>
      <dgm:spPr/>
    </dgm:pt>
    <dgm:pt modelId="{FB2F4738-0DA9-4BF4-86CD-5606152DC17D}" type="pres">
      <dgm:prSet presAssocID="{3168D639-4F90-4565-BA06-5238B854A02E}" presName="descendantText" presStyleLbl="alignAccFollowNode1" presStyleIdx="1" presStyleCnt="3" custScaleY="46138" custLinFactNeighborX="4261" custLinFactNeighborY="2277">
        <dgm:presLayoutVars>
          <dgm:bulletEnabled val="1"/>
        </dgm:presLayoutVars>
      </dgm:prSet>
      <dgm:spPr/>
    </dgm:pt>
    <dgm:pt modelId="{D609BF1D-F24D-4CCC-B929-BEEE2B2A1F18}" type="pres">
      <dgm:prSet presAssocID="{1E57DBFC-7A18-4BC6-B672-50D6FD10EC49}" presName="sp" presStyleCnt="0"/>
      <dgm:spPr/>
    </dgm:pt>
    <dgm:pt modelId="{55077463-F3D5-4B57-BFF2-516A8AF579A4}" type="pres">
      <dgm:prSet presAssocID="{DC7ABFEC-C372-4359-B8D8-75305ABC2E24}" presName="linNode" presStyleCnt="0"/>
      <dgm:spPr/>
    </dgm:pt>
    <dgm:pt modelId="{C230B464-EFF3-478E-9103-7EBE837362E8}" type="pres">
      <dgm:prSet presAssocID="{DC7ABFEC-C372-4359-B8D8-75305ABC2E24}" presName="parentText" presStyleLbl="node1" presStyleIdx="2" presStyleCnt="3" custScaleX="131544" custScaleY="42418" custLinFactNeighborX="-54" custLinFactNeighborY="4720">
        <dgm:presLayoutVars>
          <dgm:chMax val="1"/>
          <dgm:bulletEnabled val="1"/>
        </dgm:presLayoutVars>
      </dgm:prSet>
      <dgm:spPr/>
    </dgm:pt>
    <dgm:pt modelId="{E052AC4F-4E3D-44CB-B96E-E205A03DBB62}" type="pres">
      <dgm:prSet presAssocID="{DC7ABFEC-C372-4359-B8D8-75305ABC2E24}" presName="descendantText" presStyleLbl="alignAccFollowNode1" presStyleIdx="2" presStyleCnt="3" custAng="0" custScaleY="53554" custLinFactNeighborX="-2" custLinFactNeighborY="5840">
        <dgm:presLayoutVars>
          <dgm:bulletEnabled val="1"/>
        </dgm:presLayoutVars>
      </dgm:prSet>
      <dgm:spPr/>
    </dgm:pt>
  </dgm:ptLst>
  <dgm:cxnLst>
    <dgm:cxn modelId="{D33E932A-3A93-4B6C-8934-F5DE34DCAF11}" srcId="{AAB11E48-F4FB-4DAE-9F5C-41AEC028524D}" destId="{3168D639-4F90-4565-BA06-5238B854A02E}" srcOrd="1" destOrd="0" parTransId="{B382379A-252A-4133-9D71-7A56D7C92A72}" sibTransId="{1E57DBFC-7A18-4BC6-B672-50D6FD10EC49}"/>
    <dgm:cxn modelId="{A72C5E2F-BC74-4E64-BFDB-0235866E68D6}" srcId="{DC7ABFEC-C372-4359-B8D8-75305ABC2E24}" destId="{8212F950-8E7C-4827-8E0A-DA2519532E25}" srcOrd="0" destOrd="0" parTransId="{5E988405-3286-450F-A623-FC2D02FEDE3E}" sibTransId="{74F8FF61-F4FD-4C50-A659-744AE6BF3339}"/>
    <dgm:cxn modelId="{6EEC7B5D-3688-46CB-962E-1FBC067CD3F0}" type="presOf" srcId="{DC7ABFEC-C372-4359-B8D8-75305ABC2E24}" destId="{C230B464-EFF3-478E-9103-7EBE837362E8}" srcOrd="0" destOrd="0" presId="urn:microsoft.com/office/officeart/2005/8/layout/vList5"/>
    <dgm:cxn modelId="{565C4364-1610-411D-9287-732CE73C831A}" type="presOf" srcId="{A968AF1C-512F-4773-A049-13F7BDE2A9C1}" destId="{A2688918-8E43-4930-BA8A-A67ED506F2D1}" srcOrd="0" destOrd="0" presId="urn:microsoft.com/office/officeart/2005/8/layout/vList5"/>
    <dgm:cxn modelId="{6DCFE745-A330-4FE4-8FC0-0E7AB503D51D}" srcId="{AAB11E48-F4FB-4DAE-9F5C-41AEC028524D}" destId="{262EACA9-A78B-4847-BA6B-8A0C60EDE4EE}" srcOrd="0" destOrd="0" parTransId="{020A137D-FD9E-4DFA-B03C-C19922557774}" sibTransId="{D1A6F82D-0A71-46F8-ADF5-134648091A80}"/>
    <dgm:cxn modelId="{49E6C268-12F4-4E94-ABAE-E4D51A7C54FA}" type="presOf" srcId="{3168D639-4F90-4565-BA06-5238B854A02E}" destId="{1DA222F2-3709-463C-984B-5ACECCC6AA95}" srcOrd="0" destOrd="0" presId="urn:microsoft.com/office/officeart/2005/8/layout/vList5"/>
    <dgm:cxn modelId="{89FA586C-A27A-43A3-91E6-813DEBD4DC6B}" srcId="{DC7ABFEC-C372-4359-B8D8-75305ABC2E24}" destId="{23C0EAB2-17C2-4781-9AC9-C317CF4FA908}" srcOrd="1" destOrd="0" parTransId="{DFF2F708-0448-4831-A8B9-ED44CA4DCC28}" sibTransId="{724EC003-883A-4D32-8625-AB921C15FBF0}"/>
    <dgm:cxn modelId="{8103756D-E27E-43B6-9731-E42BC5F0BEC8}" type="presOf" srcId="{CE7FDC46-FA67-41F2-B8A1-E99C4DFD63D9}" destId="{A2688918-8E43-4930-BA8A-A67ED506F2D1}" srcOrd="0" destOrd="1" presId="urn:microsoft.com/office/officeart/2005/8/layout/vList5"/>
    <dgm:cxn modelId="{A9F6B46D-4251-427A-A962-CDEF2E86BD1F}" type="presOf" srcId="{AAB11E48-F4FB-4DAE-9F5C-41AEC028524D}" destId="{EAE832EB-DD46-4D7A-9DD7-74D633A637B9}" srcOrd="0" destOrd="0" presId="urn:microsoft.com/office/officeart/2005/8/layout/vList5"/>
    <dgm:cxn modelId="{32FE9654-EA28-4588-82BB-7DBAD81BB089}" type="presOf" srcId="{262EACA9-A78B-4847-BA6B-8A0C60EDE4EE}" destId="{EC291CBA-38B5-467C-859A-298C3EEAE1FB}" srcOrd="0" destOrd="0" presId="urn:microsoft.com/office/officeart/2005/8/layout/vList5"/>
    <dgm:cxn modelId="{5FC6467A-D29B-40AA-B159-485654D3A944}" srcId="{AAB11E48-F4FB-4DAE-9F5C-41AEC028524D}" destId="{DC7ABFEC-C372-4359-B8D8-75305ABC2E24}" srcOrd="2" destOrd="0" parTransId="{634DCACD-4CC9-4A7E-A766-705DE6480837}" sibTransId="{839984FE-C75B-495A-BF9B-47D748C12AD9}"/>
    <dgm:cxn modelId="{A594D081-A2B7-4D6B-907A-EB0113BC8BDF}" srcId="{3168D639-4F90-4565-BA06-5238B854A02E}" destId="{B0640A15-CC31-401C-8C27-B189627277FB}" srcOrd="0" destOrd="0" parTransId="{9E4B2364-EF48-40DE-B0FB-DFBC9975AC34}" sibTransId="{C98345C1-9170-4232-A237-5218AA1D7C04}"/>
    <dgm:cxn modelId="{3F4651A2-174C-4C80-A420-5B3CBE5405B6}" type="presOf" srcId="{B0640A15-CC31-401C-8C27-B189627277FB}" destId="{FB2F4738-0DA9-4BF4-86CD-5606152DC17D}" srcOrd="0" destOrd="0" presId="urn:microsoft.com/office/officeart/2005/8/layout/vList5"/>
    <dgm:cxn modelId="{4510A3B4-593F-435B-8D82-BE5AE9A1E530}" srcId="{3168D639-4F90-4565-BA06-5238B854A02E}" destId="{93C98617-BF51-46B9-B869-D17DB4D7D48C}" srcOrd="1" destOrd="0" parTransId="{3F5FC4C5-9442-4C2F-8BFF-1B234A2F207E}" sibTransId="{D125FABE-CA7F-483A-9697-44B06BAB3E73}"/>
    <dgm:cxn modelId="{63E89BB7-B136-412C-865F-142D980F3DB8}" srcId="{262EACA9-A78B-4847-BA6B-8A0C60EDE4EE}" destId="{CE7FDC46-FA67-41F2-B8A1-E99C4DFD63D9}" srcOrd="1" destOrd="0" parTransId="{D39191E5-FE93-4B31-B852-129664DBDA12}" sibTransId="{B36F4FC6-119B-46F1-ABBE-8BF547450FAF}"/>
    <dgm:cxn modelId="{45AA51C7-A8BE-4DB3-854F-07730F2FAF4C}" type="presOf" srcId="{8212F950-8E7C-4827-8E0A-DA2519532E25}" destId="{E052AC4F-4E3D-44CB-B96E-E205A03DBB62}" srcOrd="0" destOrd="0" presId="urn:microsoft.com/office/officeart/2005/8/layout/vList5"/>
    <dgm:cxn modelId="{68F626C9-BA6E-43D4-B36F-71AE2EB81FD4}" type="presOf" srcId="{93C98617-BF51-46B9-B869-D17DB4D7D48C}" destId="{FB2F4738-0DA9-4BF4-86CD-5606152DC17D}" srcOrd="0" destOrd="1" presId="urn:microsoft.com/office/officeart/2005/8/layout/vList5"/>
    <dgm:cxn modelId="{A2AA09E6-361D-4FC3-A217-74C60CEE4EB6}" type="presOf" srcId="{23C0EAB2-17C2-4781-9AC9-C317CF4FA908}" destId="{E052AC4F-4E3D-44CB-B96E-E205A03DBB62}" srcOrd="0" destOrd="1" presId="urn:microsoft.com/office/officeart/2005/8/layout/vList5"/>
    <dgm:cxn modelId="{2732BEF7-D32D-4822-9D35-189FADD374D9}" srcId="{262EACA9-A78B-4847-BA6B-8A0C60EDE4EE}" destId="{A968AF1C-512F-4773-A049-13F7BDE2A9C1}" srcOrd="0" destOrd="0" parTransId="{0C656DA7-BA91-4525-82AF-11E86C4E9449}" sibTransId="{5847EF62-2378-4F20-8EB3-2737465A47C4}"/>
    <dgm:cxn modelId="{1E4EA437-B0C0-4DA7-8A4E-A3C1839D23F5}" type="presParOf" srcId="{EAE832EB-DD46-4D7A-9DD7-74D633A637B9}" destId="{1B2A1B0E-1A8D-49FB-A983-71CD4963D0D2}" srcOrd="0" destOrd="0" presId="urn:microsoft.com/office/officeart/2005/8/layout/vList5"/>
    <dgm:cxn modelId="{E5B30A86-9BF0-4D2F-8552-2C684C198B05}" type="presParOf" srcId="{1B2A1B0E-1A8D-49FB-A983-71CD4963D0D2}" destId="{EC291CBA-38B5-467C-859A-298C3EEAE1FB}" srcOrd="0" destOrd="0" presId="urn:microsoft.com/office/officeart/2005/8/layout/vList5"/>
    <dgm:cxn modelId="{2C86F1D7-51E8-41C4-8148-F67FCB972F2D}" type="presParOf" srcId="{1B2A1B0E-1A8D-49FB-A983-71CD4963D0D2}" destId="{A2688918-8E43-4930-BA8A-A67ED506F2D1}" srcOrd="1" destOrd="0" presId="urn:microsoft.com/office/officeart/2005/8/layout/vList5"/>
    <dgm:cxn modelId="{6F9CD3CF-3797-42DA-9743-12E8F647106A}" type="presParOf" srcId="{EAE832EB-DD46-4D7A-9DD7-74D633A637B9}" destId="{BE2F0A46-3126-42B5-8981-60C74C744C9D}" srcOrd="1" destOrd="0" presId="urn:microsoft.com/office/officeart/2005/8/layout/vList5"/>
    <dgm:cxn modelId="{47937F10-7122-424F-9255-32511848EA9B}" type="presParOf" srcId="{EAE832EB-DD46-4D7A-9DD7-74D633A637B9}" destId="{FC31517A-E642-4504-8D62-A4978B3BC463}" srcOrd="2" destOrd="0" presId="urn:microsoft.com/office/officeart/2005/8/layout/vList5"/>
    <dgm:cxn modelId="{4EDD0E2C-B45B-4222-9719-B70B402F5828}" type="presParOf" srcId="{FC31517A-E642-4504-8D62-A4978B3BC463}" destId="{1DA222F2-3709-463C-984B-5ACECCC6AA95}" srcOrd="0" destOrd="0" presId="urn:microsoft.com/office/officeart/2005/8/layout/vList5"/>
    <dgm:cxn modelId="{F4C1213E-9818-471D-936A-F72774851D04}" type="presParOf" srcId="{FC31517A-E642-4504-8D62-A4978B3BC463}" destId="{FB2F4738-0DA9-4BF4-86CD-5606152DC17D}" srcOrd="1" destOrd="0" presId="urn:microsoft.com/office/officeart/2005/8/layout/vList5"/>
    <dgm:cxn modelId="{067EBDE9-4862-48EC-AC8D-4F10ED1CABE1}" type="presParOf" srcId="{EAE832EB-DD46-4D7A-9DD7-74D633A637B9}" destId="{D609BF1D-F24D-4CCC-B929-BEEE2B2A1F18}" srcOrd="3" destOrd="0" presId="urn:microsoft.com/office/officeart/2005/8/layout/vList5"/>
    <dgm:cxn modelId="{6DA56123-50D0-4165-A464-CEE397B5A0E7}" type="presParOf" srcId="{EAE832EB-DD46-4D7A-9DD7-74D633A637B9}" destId="{55077463-F3D5-4B57-BFF2-516A8AF579A4}" srcOrd="4" destOrd="0" presId="urn:microsoft.com/office/officeart/2005/8/layout/vList5"/>
    <dgm:cxn modelId="{6BC62395-2179-4625-97CC-47AD1776A31B}" type="presParOf" srcId="{55077463-F3D5-4B57-BFF2-516A8AF579A4}" destId="{C230B464-EFF3-478E-9103-7EBE837362E8}" srcOrd="0" destOrd="0" presId="urn:microsoft.com/office/officeart/2005/8/layout/vList5"/>
    <dgm:cxn modelId="{8E343ADB-9EE7-4238-9B3C-94E0E4C2406F}" type="presParOf" srcId="{55077463-F3D5-4B57-BFF2-516A8AF579A4}" destId="{E052AC4F-4E3D-44CB-B96E-E205A03DBB6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2D5B62E-7D76-4B4F-9A78-1E9989A7012F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5B0A546-2A23-4754-AD79-2F153C718D7C}">
      <dgm:prSet phldrT="[Texto]"/>
      <dgm:spPr/>
      <dgm:t>
        <a:bodyPr/>
        <a:lstStyle/>
        <a:p>
          <a:r>
            <a:rPr lang="es-CL" dirty="0"/>
            <a:t>Insumos </a:t>
          </a:r>
        </a:p>
      </dgm:t>
    </dgm:pt>
    <dgm:pt modelId="{D1EC97DF-7354-4FC2-B93F-62DA264F7156}" type="parTrans" cxnId="{BA4E83BD-60DB-49B8-9C67-13E1B0311F2A}">
      <dgm:prSet/>
      <dgm:spPr/>
      <dgm:t>
        <a:bodyPr/>
        <a:lstStyle/>
        <a:p>
          <a:endParaRPr lang="es-CL"/>
        </a:p>
      </dgm:t>
    </dgm:pt>
    <dgm:pt modelId="{6EA6D6B5-6837-492C-8194-D744270EB0E2}" type="sibTrans" cxnId="{BA4E83BD-60DB-49B8-9C67-13E1B0311F2A}">
      <dgm:prSet/>
      <dgm:spPr/>
      <dgm:t>
        <a:bodyPr/>
        <a:lstStyle/>
        <a:p>
          <a:endParaRPr lang="es-CL"/>
        </a:p>
      </dgm:t>
    </dgm:pt>
    <dgm:pt modelId="{347331BA-6282-4EEB-90EE-9740F8A53EA8}">
      <dgm:prSet phldrT="[Texto]"/>
      <dgm:spPr/>
      <dgm:t>
        <a:bodyPr/>
        <a:lstStyle/>
        <a:p>
          <a:r>
            <a:rPr lang="es-CL" dirty="0"/>
            <a:t>Actividades</a:t>
          </a:r>
        </a:p>
      </dgm:t>
    </dgm:pt>
    <dgm:pt modelId="{DD15AE04-CE94-4674-97D8-A725748A1E6D}" type="parTrans" cxnId="{2B2351F9-F014-44C4-9109-CE06F3994B26}">
      <dgm:prSet/>
      <dgm:spPr/>
      <dgm:t>
        <a:bodyPr/>
        <a:lstStyle/>
        <a:p>
          <a:endParaRPr lang="es-CL"/>
        </a:p>
      </dgm:t>
    </dgm:pt>
    <dgm:pt modelId="{EE5CAC6A-89A2-4FD7-B29C-286F66C0DF76}" type="sibTrans" cxnId="{2B2351F9-F014-44C4-9109-CE06F3994B26}">
      <dgm:prSet/>
      <dgm:spPr/>
      <dgm:t>
        <a:bodyPr/>
        <a:lstStyle/>
        <a:p>
          <a:endParaRPr lang="es-CL"/>
        </a:p>
      </dgm:t>
    </dgm:pt>
    <dgm:pt modelId="{7920BFEA-0528-431C-9D8E-3D3E33389149}">
      <dgm:prSet phldrT="[Texto]"/>
      <dgm:spPr/>
      <dgm:t>
        <a:bodyPr/>
        <a:lstStyle/>
        <a:p>
          <a:r>
            <a:rPr lang="es-CL" dirty="0"/>
            <a:t>Resultados</a:t>
          </a:r>
        </a:p>
      </dgm:t>
    </dgm:pt>
    <dgm:pt modelId="{DAB0C66B-FFE5-4ACC-8E57-D0F8896CD8C6}" type="parTrans" cxnId="{21630D51-BD4D-4C4D-9DCF-3A3CAEF087E8}">
      <dgm:prSet/>
      <dgm:spPr/>
      <dgm:t>
        <a:bodyPr/>
        <a:lstStyle/>
        <a:p>
          <a:endParaRPr lang="es-CL"/>
        </a:p>
      </dgm:t>
    </dgm:pt>
    <dgm:pt modelId="{5AA69A58-53B6-4EBA-90E8-8121BD93CEA6}" type="sibTrans" cxnId="{21630D51-BD4D-4C4D-9DCF-3A3CAEF087E8}">
      <dgm:prSet/>
      <dgm:spPr/>
      <dgm:t>
        <a:bodyPr/>
        <a:lstStyle/>
        <a:p>
          <a:endParaRPr lang="es-CL"/>
        </a:p>
      </dgm:t>
    </dgm:pt>
    <dgm:pt modelId="{A2A89394-7140-45A1-9C66-F1718E6D58A3}">
      <dgm:prSet phldrT="[Texto]"/>
      <dgm:spPr/>
      <dgm:t>
        <a:bodyPr/>
        <a:lstStyle/>
        <a:p>
          <a:r>
            <a:rPr lang="es-CL" dirty="0"/>
            <a:t>Productos</a:t>
          </a:r>
        </a:p>
      </dgm:t>
    </dgm:pt>
    <dgm:pt modelId="{A934E1ED-5A03-4D26-BE6D-858C7CE11B04}" type="parTrans" cxnId="{DAB868E6-F1B3-464C-9A4C-E2989D9FC694}">
      <dgm:prSet/>
      <dgm:spPr/>
      <dgm:t>
        <a:bodyPr/>
        <a:lstStyle/>
        <a:p>
          <a:endParaRPr lang="es-CL"/>
        </a:p>
      </dgm:t>
    </dgm:pt>
    <dgm:pt modelId="{75169C94-7A99-4F50-9A03-E482EFCBE699}" type="sibTrans" cxnId="{DAB868E6-F1B3-464C-9A4C-E2989D9FC694}">
      <dgm:prSet/>
      <dgm:spPr/>
      <dgm:t>
        <a:bodyPr/>
        <a:lstStyle/>
        <a:p>
          <a:endParaRPr lang="es-CL"/>
        </a:p>
      </dgm:t>
    </dgm:pt>
    <dgm:pt modelId="{8F1BD93B-DFFB-4E55-8A2A-76A8E8E8A248}">
      <dgm:prSet phldrT="[Texto]"/>
      <dgm:spPr/>
      <dgm:t>
        <a:bodyPr/>
        <a:lstStyle/>
        <a:p>
          <a:r>
            <a:rPr lang="es-CL" dirty="0"/>
            <a:t>Impactos</a:t>
          </a:r>
        </a:p>
      </dgm:t>
    </dgm:pt>
    <dgm:pt modelId="{EF01D7F3-8551-4607-BCEF-0FCA4055B021}" type="parTrans" cxnId="{95ECD01F-91EC-4874-9594-B4537BDCFD87}">
      <dgm:prSet/>
      <dgm:spPr/>
      <dgm:t>
        <a:bodyPr/>
        <a:lstStyle/>
        <a:p>
          <a:endParaRPr lang="es-CL"/>
        </a:p>
      </dgm:t>
    </dgm:pt>
    <dgm:pt modelId="{E6BDCC7C-1B5F-4653-B05C-E74F1A5392E8}" type="sibTrans" cxnId="{95ECD01F-91EC-4874-9594-B4537BDCFD87}">
      <dgm:prSet/>
      <dgm:spPr/>
      <dgm:t>
        <a:bodyPr/>
        <a:lstStyle/>
        <a:p>
          <a:endParaRPr lang="es-CL"/>
        </a:p>
      </dgm:t>
    </dgm:pt>
    <dgm:pt modelId="{75E1A934-9E7B-4A36-9ED1-253F9B01217E}" type="pres">
      <dgm:prSet presAssocID="{C2D5B62E-7D76-4B4F-9A78-1E9989A7012F}" presName="Name0" presStyleCnt="0">
        <dgm:presLayoutVars>
          <dgm:dir/>
          <dgm:resizeHandles val="exact"/>
        </dgm:presLayoutVars>
      </dgm:prSet>
      <dgm:spPr/>
    </dgm:pt>
    <dgm:pt modelId="{45178C5A-594C-450A-A33F-A7027EC91469}" type="pres">
      <dgm:prSet presAssocID="{45B0A546-2A23-4754-AD79-2F153C718D7C}" presName="node" presStyleLbl="node1" presStyleIdx="0" presStyleCnt="5" custLinFactNeighborY="-47243">
        <dgm:presLayoutVars>
          <dgm:bulletEnabled val="1"/>
        </dgm:presLayoutVars>
      </dgm:prSet>
      <dgm:spPr/>
    </dgm:pt>
    <dgm:pt modelId="{B5E1143B-8A65-49F9-A189-9517BE1C21BC}" type="pres">
      <dgm:prSet presAssocID="{6EA6D6B5-6837-492C-8194-D744270EB0E2}" presName="sibTrans" presStyleLbl="sibTrans2D1" presStyleIdx="0" presStyleCnt="4"/>
      <dgm:spPr/>
    </dgm:pt>
    <dgm:pt modelId="{94C5F0F2-92E0-4617-B605-22E60BE60877}" type="pres">
      <dgm:prSet presAssocID="{6EA6D6B5-6837-492C-8194-D744270EB0E2}" presName="connectorText" presStyleLbl="sibTrans2D1" presStyleIdx="0" presStyleCnt="4"/>
      <dgm:spPr/>
    </dgm:pt>
    <dgm:pt modelId="{DBDC6BC5-EE96-45AD-B0BB-AD010AE86668}" type="pres">
      <dgm:prSet presAssocID="{347331BA-6282-4EEB-90EE-9740F8A53EA8}" presName="node" presStyleLbl="node1" presStyleIdx="1" presStyleCnt="5" custLinFactNeighborY="-47243">
        <dgm:presLayoutVars>
          <dgm:bulletEnabled val="1"/>
        </dgm:presLayoutVars>
      </dgm:prSet>
      <dgm:spPr/>
    </dgm:pt>
    <dgm:pt modelId="{D836E2D6-9965-420A-88D5-65E088AE57A2}" type="pres">
      <dgm:prSet presAssocID="{EE5CAC6A-89A2-4FD7-B29C-286F66C0DF76}" presName="sibTrans" presStyleLbl="sibTrans2D1" presStyleIdx="1" presStyleCnt="4"/>
      <dgm:spPr/>
    </dgm:pt>
    <dgm:pt modelId="{82155F28-CB71-4597-86E0-7246AA006CDB}" type="pres">
      <dgm:prSet presAssocID="{EE5CAC6A-89A2-4FD7-B29C-286F66C0DF76}" presName="connectorText" presStyleLbl="sibTrans2D1" presStyleIdx="1" presStyleCnt="4"/>
      <dgm:spPr/>
    </dgm:pt>
    <dgm:pt modelId="{C4FEF319-7842-486F-8D49-CF9BCC6C5A86}" type="pres">
      <dgm:prSet presAssocID="{A2A89394-7140-45A1-9C66-F1718E6D58A3}" presName="node" presStyleLbl="node1" presStyleIdx="2" presStyleCnt="5" custLinFactNeighborY="-47243">
        <dgm:presLayoutVars>
          <dgm:bulletEnabled val="1"/>
        </dgm:presLayoutVars>
      </dgm:prSet>
      <dgm:spPr/>
    </dgm:pt>
    <dgm:pt modelId="{40D0F46D-6E27-4035-938B-1EF95A708490}" type="pres">
      <dgm:prSet presAssocID="{75169C94-7A99-4F50-9A03-E482EFCBE699}" presName="sibTrans" presStyleLbl="sibTrans2D1" presStyleIdx="2" presStyleCnt="4"/>
      <dgm:spPr/>
    </dgm:pt>
    <dgm:pt modelId="{CEFCE6DC-8003-4961-A205-CF2B487614B3}" type="pres">
      <dgm:prSet presAssocID="{75169C94-7A99-4F50-9A03-E482EFCBE699}" presName="connectorText" presStyleLbl="sibTrans2D1" presStyleIdx="2" presStyleCnt="4"/>
      <dgm:spPr/>
    </dgm:pt>
    <dgm:pt modelId="{1E081832-175C-46C3-A100-7FB6F87A328A}" type="pres">
      <dgm:prSet presAssocID="{7920BFEA-0528-431C-9D8E-3D3E33389149}" presName="node" presStyleLbl="node1" presStyleIdx="3" presStyleCnt="5" custLinFactNeighborY="-47243">
        <dgm:presLayoutVars>
          <dgm:bulletEnabled val="1"/>
        </dgm:presLayoutVars>
      </dgm:prSet>
      <dgm:spPr/>
    </dgm:pt>
    <dgm:pt modelId="{358904D4-9A10-4AB5-A1D1-F9F844CEC47B}" type="pres">
      <dgm:prSet presAssocID="{5AA69A58-53B6-4EBA-90E8-8121BD93CEA6}" presName="sibTrans" presStyleLbl="sibTrans2D1" presStyleIdx="3" presStyleCnt="4"/>
      <dgm:spPr/>
    </dgm:pt>
    <dgm:pt modelId="{F9BADBAB-F8B5-449B-AF9A-C5128F179E8A}" type="pres">
      <dgm:prSet presAssocID="{5AA69A58-53B6-4EBA-90E8-8121BD93CEA6}" presName="connectorText" presStyleLbl="sibTrans2D1" presStyleIdx="3" presStyleCnt="4"/>
      <dgm:spPr/>
    </dgm:pt>
    <dgm:pt modelId="{7E817DD7-6A4F-42F6-B2CE-141DEDB02783}" type="pres">
      <dgm:prSet presAssocID="{8F1BD93B-DFFB-4E55-8A2A-76A8E8E8A248}" presName="node" presStyleLbl="node1" presStyleIdx="4" presStyleCnt="5" custLinFactNeighborY="-47243">
        <dgm:presLayoutVars>
          <dgm:bulletEnabled val="1"/>
        </dgm:presLayoutVars>
      </dgm:prSet>
      <dgm:spPr/>
    </dgm:pt>
  </dgm:ptLst>
  <dgm:cxnLst>
    <dgm:cxn modelId="{95ECD01F-91EC-4874-9594-B4537BDCFD87}" srcId="{C2D5B62E-7D76-4B4F-9A78-1E9989A7012F}" destId="{8F1BD93B-DFFB-4E55-8A2A-76A8E8E8A248}" srcOrd="4" destOrd="0" parTransId="{EF01D7F3-8551-4607-BCEF-0FCA4055B021}" sibTransId="{E6BDCC7C-1B5F-4653-B05C-E74F1A5392E8}"/>
    <dgm:cxn modelId="{FE2D4B22-2E6C-48F8-909B-590DDD8372DF}" type="presOf" srcId="{347331BA-6282-4EEB-90EE-9740F8A53EA8}" destId="{DBDC6BC5-EE96-45AD-B0BB-AD010AE86668}" srcOrd="0" destOrd="0" presId="urn:microsoft.com/office/officeart/2005/8/layout/process1"/>
    <dgm:cxn modelId="{74D22636-1211-4C7E-97FD-A40B811C1DF6}" type="presOf" srcId="{75169C94-7A99-4F50-9A03-E482EFCBE699}" destId="{CEFCE6DC-8003-4961-A205-CF2B487614B3}" srcOrd="1" destOrd="0" presId="urn:microsoft.com/office/officeart/2005/8/layout/process1"/>
    <dgm:cxn modelId="{FDB8BD62-3963-4AAA-BA8D-120C98A5B98E}" type="presOf" srcId="{C2D5B62E-7D76-4B4F-9A78-1E9989A7012F}" destId="{75E1A934-9E7B-4A36-9ED1-253F9B01217E}" srcOrd="0" destOrd="0" presId="urn:microsoft.com/office/officeart/2005/8/layout/process1"/>
    <dgm:cxn modelId="{18BF6C64-76ED-468D-88F9-63F11106B185}" type="presOf" srcId="{EE5CAC6A-89A2-4FD7-B29C-286F66C0DF76}" destId="{82155F28-CB71-4597-86E0-7246AA006CDB}" srcOrd="1" destOrd="0" presId="urn:microsoft.com/office/officeart/2005/8/layout/process1"/>
    <dgm:cxn modelId="{2FE23F6D-ABE2-487D-B284-729A378BC0F1}" type="presOf" srcId="{5AA69A58-53B6-4EBA-90E8-8121BD93CEA6}" destId="{358904D4-9A10-4AB5-A1D1-F9F844CEC47B}" srcOrd="0" destOrd="0" presId="urn:microsoft.com/office/officeart/2005/8/layout/process1"/>
    <dgm:cxn modelId="{6AA04D4E-583F-483E-AEF5-7DE648BCA272}" type="presOf" srcId="{7920BFEA-0528-431C-9D8E-3D3E33389149}" destId="{1E081832-175C-46C3-A100-7FB6F87A328A}" srcOrd="0" destOrd="0" presId="urn:microsoft.com/office/officeart/2005/8/layout/process1"/>
    <dgm:cxn modelId="{21630D51-BD4D-4C4D-9DCF-3A3CAEF087E8}" srcId="{C2D5B62E-7D76-4B4F-9A78-1E9989A7012F}" destId="{7920BFEA-0528-431C-9D8E-3D3E33389149}" srcOrd="3" destOrd="0" parTransId="{DAB0C66B-FFE5-4ACC-8E57-D0F8896CD8C6}" sibTransId="{5AA69A58-53B6-4EBA-90E8-8121BD93CEA6}"/>
    <dgm:cxn modelId="{83332B82-2615-47E3-9CE6-8D27A558FB37}" type="presOf" srcId="{75169C94-7A99-4F50-9A03-E482EFCBE699}" destId="{40D0F46D-6E27-4035-938B-1EF95A708490}" srcOrd="0" destOrd="0" presId="urn:microsoft.com/office/officeart/2005/8/layout/process1"/>
    <dgm:cxn modelId="{DCE5868D-7A8D-45ED-A9C2-D532A1F10B40}" type="presOf" srcId="{8F1BD93B-DFFB-4E55-8A2A-76A8E8E8A248}" destId="{7E817DD7-6A4F-42F6-B2CE-141DEDB02783}" srcOrd="0" destOrd="0" presId="urn:microsoft.com/office/officeart/2005/8/layout/process1"/>
    <dgm:cxn modelId="{C71BF1AF-372A-4710-B7F8-022D35CC1BC1}" type="presOf" srcId="{A2A89394-7140-45A1-9C66-F1718E6D58A3}" destId="{C4FEF319-7842-486F-8D49-CF9BCC6C5A86}" srcOrd="0" destOrd="0" presId="urn:microsoft.com/office/officeart/2005/8/layout/process1"/>
    <dgm:cxn modelId="{BA4E83BD-60DB-49B8-9C67-13E1B0311F2A}" srcId="{C2D5B62E-7D76-4B4F-9A78-1E9989A7012F}" destId="{45B0A546-2A23-4754-AD79-2F153C718D7C}" srcOrd="0" destOrd="0" parTransId="{D1EC97DF-7354-4FC2-B93F-62DA264F7156}" sibTransId="{6EA6D6B5-6837-492C-8194-D744270EB0E2}"/>
    <dgm:cxn modelId="{42FF27C4-4F04-4C26-A828-7707CD02206D}" type="presOf" srcId="{6EA6D6B5-6837-492C-8194-D744270EB0E2}" destId="{B5E1143B-8A65-49F9-A189-9517BE1C21BC}" srcOrd="0" destOrd="0" presId="urn:microsoft.com/office/officeart/2005/8/layout/process1"/>
    <dgm:cxn modelId="{0FC6CFCD-7059-4067-9204-235CC3B0BA82}" type="presOf" srcId="{EE5CAC6A-89A2-4FD7-B29C-286F66C0DF76}" destId="{D836E2D6-9965-420A-88D5-65E088AE57A2}" srcOrd="0" destOrd="0" presId="urn:microsoft.com/office/officeart/2005/8/layout/process1"/>
    <dgm:cxn modelId="{C39ABCD4-828E-4E2D-AA18-7876E5EBD48E}" type="presOf" srcId="{5AA69A58-53B6-4EBA-90E8-8121BD93CEA6}" destId="{F9BADBAB-F8B5-449B-AF9A-C5128F179E8A}" srcOrd="1" destOrd="0" presId="urn:microsoft.com/office/officeart/2005/8/layout/process1"/>
    <dgm:cxn modelId="{DAB868E6-F1B3-464C-9A4C-E2989D9FC694}" srcId="{C2D5B62E-7D76-4B4F-9A78-1E9989A7012F}" destId="{A2A89394-7140-45A1-9C66-F1718E6D58A3}" srcOrd="2" destOrd="0" parTransId="{A934E1ED-5A03-4D26-BE6D-858C7CE11B04}" sibTransId="{75169C94-7A99-4F50-9A03-E482EFCBE699}"/>
    <dgm:cxn modelId="{2AA29FEC-42E6-4A99-87B3-CB18EB1042EA}" type="presOf" srcId="{6EA6D6B5-6837-492C-8194-D744270EB0E2}" destId="{94C5F0F2-92E0-4617-B605-22E60BE60877}" srcOrd="1" destOrd="0" presId="urn:microsoft.com/office/officeart/2005/8/layout/process1"/>
    <dgm:cxn modelId="{4F5A67F3-6FB7-4FD6-97EC-70155BF1A8AA}" type="presOf" srcId="{45B0A546-2A23-4754-AD79-2F153C718D7C}" destId="{45178C5A-594C-450A-A33F-A7027EC91469}" srcOrd="0" destOrd="0" presId="urn:microsoft.com/office/officeart/2005/8/layout/process1"/>
    <dgm:cxn modelId="{2B2351F9-F014-44C4-9109-CE06F3994B26}" srcId="{C2D5B62E-7D76-4B4F-9A78-1E9989A7012F}" destId="{347331BA-6282-4EEB-90EE-9740F8A53EA8}" srcOrd="1" destOrd="0" parTransId="{DD15AE04-CE94-4674-97D8-A725748A1E6D}" sibTransId="{EE5CAC6A-89A2-4FD7-B29C-286F66C0DF76}"/>
    <dgm:cxn modelId="{7A85B0FE-A122-4DAC-9B7C-EB64BE7C6FDD}" type="presParOf" srcId="{75E1A934-9E7B-4A36-9ED1-253F9B01217E}" destId="{45178C5A-594C-450A-A33F-A7027EC91469}" srcOrd="0" destOrd="0" presId="urn:microsoft.com/office/officeart/2005/8/layout/process1"/>
    <dgm:cxn modelId="{2EC53FD0-5B45-462E-95DD-55829BB9EA2A}" type="presParOf" srcId="{75E1A934-9E7B-4A36-9ED1-253F9B01217E}" destId="{B5E1143B-8A65-49F9-A189-9517BE1C21BC}" srcOrd="1" destOrd="0" presId="urn:microsoft.com/office/officeart/2005/8/layout/process1"/>
    <dgm:cxn modelId="{C632E9B3-AC2E-4C31-ABD6-4349E3A5B892}" type="presParOf" srcId="{B5E1143B-8A65-49F9-A189-9517BE1C21BC}" destId="{94C5F0F2-92E0-4617-B605-22E60BE60877}" srcOrd="0" destOrd="0" presId="urn:microsoft.com/office/officeart/2005/8/layout/process1"/>
    <dgm:cxn modelId="{C112C602-FE48-4C6F-BFDC-4E55BFF6F6EF}" type="presParOf" srcId="{75E1A934-9E7B-4A36-9ED1-253F9B01217E}" destId="{DBDC6BC5-EE96-45AD-B0BB-AD010AE86668}" srcOrd="2" destOrd="0" presId="urn:microsoft.com/office/officeart/2005/8/layout/process1"/>
    <dgm:cxn modelId="{F5F61774-C28C-49ED-91FE-33A6972863A7}" type="presParOf" srcId="{75E1A934-9E7B-4A36-9ED1-253F9B01217E}" destId="{D836E2D6-9965-420A-88D5-65E088AE57A2}" srcOrd="3" destOrd="0" presId="urn:microsoft.com/office/officeart/2005/8/layout/process1"/>
    <dgm:cxn modelId="{4DAB4320-2F90-4EA9-ADF4-0310D5130D69}" type="presParOf" srcId="{D836E2D6-9965-420A-88D5-65E088AE57A2}" destId="{82155F28-CB71-4597-86E0-7246AA006CDB}" srcOrd="0" destOrd="0" presId="urn:microsoft.com/office/officeart/2005/8/layout/process1"/>
    <dgm:cxn modelId="{06BF79D7-9EF9-4FA3-8988-F9DD290D21F5}" type="presParOf" srcId="{75E1A934-9E7B-4A36-9ED1-253F9B01217E}" destId="{C4FEF319-7842-486F-8D49-CF9BCC6C5A86}" srcOrd="4" destOrd="0" presId="urn:microsoft.com/office/officeart/2005/8/layout/process1"/>
    <dgm:cxn modelId="{8D2285E5-E0E5-48AE-9E36-65964B299A45}" type="presParOf" srcId="{75E1A934-9E7B-4A36-9ED1-253F9B01217E}" destId="{40D0F46D-6E27-4035-938B-1EF95A708490}" srcOrd="5" destOrd="0" presId="urn:microsoft.com/office/officeart/2005/8/layout/process1"/>
    <dgm:cxn modelId="{6D35ED4B-262B-498F-B58F-3E6567BADBF7}" type="presParOf" srcId="{40D0F46D-6E27-4035-938B-1EF95A708490}" destId="{CEFCE6DC-8003-4961-A205-CF2B487614B3}" srcOrd="0" destOrd="0" presId="urn:microsoft.com/office/officeart/2005/8/layout/process1"/>
    <dgm:cxn modelId="{5883F749-294A-42EC-872A-FDDE4304C25B}" type="presParOf" srcId="{75E1A934-9E7B-4A36-9ED1-253F9B01217E}" destId="{1E081832-175C-46C3-A100-7FB6F87A328A}" srcOrd="6" destOrd="0" presId="urn:microsoft.com/office/officeart/2005/8/layout/process1"/>
    <dgm:cxn modelId="{A47CF733-BB70-4594-8DEB-BD0AAE7287F3}" type="presParOf" srcId="{75E1A934-9E7B-4A36-9ED1-253F9B01217E}" destId="{358904D4-9A10-4AB5-A1D1-F9F844CEC47B}" srcOrd="7" destOrd="0" presId="urn:microsoft.com/office/officeart/2005/8/layout/process1"/>
    <dgm:cxn modelId="{E81F3E50-3747-4227-92FF-9717F5C8A57A}" type="presParOf" srcId="{358904D4-9A10-4AB5-A1D1-F9F844CEC47B}" destId="{F9BADBAB-F8B5-449B-AF9A-C5128F179E8A}" srcOrd="0" destOrd="0" presId="urn:microsoft.com/office/officeart/2005/8/layout/process1"/>
    <dgm:cxn modelId="{31AD857E-F2BA-4D70-A679-CAAAF2AFA1BB}" type="presParOf" srcId="{75E1A934-9E7B-4A36-9ED1-253F9B01217E}" destId="{7E817DD7-6A4F-42F6-B2CE-141DEDB02783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8BB09AE-D48C-49F8-A663-5289910015A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09D5B36C-4F8B-4A83-8D4D-A5DB25D9F6C5}">
      <dgm:prSet phldrT="[Texto]"/>
      <dgm:spPr/>
      <dgm:t>
        <a:bodyPr/>
        <a:lstStyle/>
        <a:p>
          <a:r>
            <a:rPr lang="es-CL" dirty="0"/>
            <a:t>Formularios de postulación</a:t>
          </a:r>
        </a:p>
      </dgm:t>
    </dgm:pt>
    <dgm:pt modelId="{12C77B73-7FE6-4BEA-8F26-7A1A572809B2}" type="parTrans" cxnId="{A3028117-487C-4C24-8C90-030DD0AB99FF}">
      <dgm:prSet/>
      <dgm:spPr/>
      <dgm:t>
        <a:bodyPr/>
        <a:lstStyle/>
        <a:p>
          <a:endParaRPr lang="es-CL"/>
        </a:p>
      </dgm:t>
    </dgm:pt>
    <dgm:pt modelId="{E78D3493-583D-4B58-8E56-F328C7720864}" type="sibTrans" cxnId="{A3028117-487C-4C24-8C90-030DD0AB99FF}">
      <dgm:prSet/>
      <dgm:spPr/>
      <dgm:t>
        <a:bodyPr/>
        <a:lstStyle/>
        <a:p>
          <a:endParaRPr lang="es-CL"/>
        </a:p>
      </dgm:t>
    </dgm:pt>
    <dgm:pt modelId="{F1B69B5D-402C-4C2C-B0F4-F557388A0777}">
      <dgm:prSet phldrT="[Texto]"/>
      <dgm:spPr/>
      <dgm:t>
        <a:bodyPr/>
        <a:lstStyle/>
        <a:p>
          <a:r>
            <a:rPr lang="es-CL" dirty="0"/>
            <a:t>Interoperabilidad</a:t>
          </a:r>
        </a:p>
      </dgm:t>
    </dgm:pt>
    <dgm:pt modelId="{5A7695E5-F7BC-473B-A71A-D9513856A539}" type="parTrans" cxnId="{8424E34F-89D9-4B92-A7F2-8F59F7698800}">
      <dgm:prSet/>
      <dgm:spPr/>
      <dgm:t>
        <a:bodyPr/>
        <a:lstStyle/>
        <a:p>
          <a:endParaRPr lang="es-CL"/>
        </a:p>
      </dgm:t>
    </dgm:pt>
    <dgm:pt modelId="{2751627B-06DD-43B7-8F97-968627FF4C25}" type="sibTrans" cxnId="{8424E34F-89D9-4B92-A7F2-8F59F7698800}">
      <dgm:prSet/>
      <dgm:spPr/>
      <dgm:t>
        <a:bodyPr/>
        <a:lstStyle/>
        <a:p>
          <a:endParaRPr lang="es-CL"/>
        </a:p>
      </dgm:t>
    </dgm:pt>
    <dgm:pt modelId="{45A2B88C-667A-4673-83A9-3EC2975B9497}">
      <dgm:prSet phldrT="[Texto]"/>
      <dgm:spPr/>
      <dgm:t>
        <a:bodyPr/>
        <a:lstStyle/>
        <a:p>
          <a:r>
            <a:rPr lang="es-CL" dirty="0"/>
            <a:t>Encuesta Corporativa</a:t>
          </a:r>
        </a:p>
      </dgm:t>
    </dgm:pt>
    <dgm:pt modelId="{DF6F7251-8862-449B-8285-3B5841292561}" type="parTrans" cxnId="{9EFA564F-DF93-4310-8D47-ABC37F9A254C}">
      <dgm:prSet/>
      <dgm:spPr/>
      <dgm:t>
        <a:bodyPr/>
        <a:lstStyle/>
        <a:p>
          <a:endParaRPr lang="es-CL"/>
        </a:p>
      </dgm:t>
    </dgm:pt>
    <dgm:pt modelId="{9C319FE9-E0FC-4307-AA58-0A61E2410089}" type="sibTrans" cxnId="{9EFA564F-DF93-4310-8D47-ABC37F9A254C}">
      <dgm:prSet/>
      <dgm:spPr/>
      <dgm:t>
        <a:bodyPr/>
        <a:lstStyle/>
        <a:p>
          <a:endParaRPr lang="es-CL"/>
        </a:p>
      </dgm:t>
    </dgm:pt>
    <dgm:pt modelId="{44BAC91C-0071-4814-BA87-9B12625767F3}">
      <dgm:prSet phldrT="[Texto]" custT="1"/>
      <dgm:spPr/>
      <dgm:t>
        <a:bodyPr/>
        <a:lstStyle/>
        <a:p>
          <a:r>
            <a:rPr lang="es-CL" sz="1050" dirty="0"/>
            <a:t>Fuentes información</a:t>
          </a:r>
        </a:p>
      </dgm:t>
    </dgm:pt>
    <dgm:pt modelId="{155E4406-D2E6-4439-8BF5-7DD31AD35A37}" type="sibTrans" cxnId="{A0024F22-6D86-409C-AD9C-887B213C7907}">
      <dgm:prSet/>
      <dgm:spPr/>
      <dgm:t>
        <a:bodyPr/>
        <a:lstStyle/>
        <a:p>
          <a:endParaRPr lang="es-CL"/>
        </a:p>
      </dgm:t>
    </dgm:pt>
    <dgm:pt modelId="{776F6D1A-F495-4C41-9CD1-F49886A25108}" type="parTrans" cxnId="{A0024F22-6D86-409C-AD9C-887B213C7907}">
      <dgm:prSet/>
      <dgm:spPr/>
      <dgm:t>
        <a:bodyPr/>
        <a:lstStyle/>
        <a:p>
          <a:endParaRPr lang="es-CL"/>
        </a:p>
      </dgm:t>
    </dgm:pt>
    <dgm:pt modelId="{D1B85B2E-6E5D-405B-BD10-02EE6250DD2F}" type="pres">
      <dgm:prSet presAssocID="{68BB09AE-D48C-49F8-A663-5289910015A4}" presName="Name0" presStyleCnt="0">
        <dgm:presLayoutVars>
          <dgm:dir/>
          <dgm:animLvl val="lvl"/>
          <dgm:resizeHandles val="exact"/>
        </dgm:presLayoutVars>
      </dgm:prSet>
      <dgm:spPr/>
    </dgm:pt>
    <dgm:pt modelId="{EDF4D5F9-8016-4F19-8A0B-5589F3654B82}" type="pres">
      <dgm:prSet presAssocID="{44BAC91C-0071-4814-BA87-9B12625767F3}" presName="composite" presStyleCnt="0"/>
      <dgm:spPr/>
    </dgm:pt>
    <dgm:pt modelId="{F8D14770-3349-4DAC-BCC8-8A152A248F93}" type="pres">
      <dgm:prSet presAssocID="{44BAC91C-0071-4814-BA87-9B12625767F3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032380C6-17AF-4858-A473-1D116E71EAAA}" type="pres">
      <dgm:prSet presAssocID="{44BAC91C-0071-4814-BA87-9B12625767F3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A3028117-487C-4C24-8C90-030DD0AB99FF}" srcId="{44BAC91C-0071-4814-BA87-9B12625767F3}" destId="{09D5B36C-4F8B-4A83-8D4D-A5DB25D9F6C5}" srcOrd="0" destOrd="0" parTransId="{12C77B73-7FE6-4BEA-8F26-7A1A572809B2}" sibTransId="{E78D3493-583D-4B58-8E56-F328C7720864}"/>
    <dgm:cxn modelId="{1911F11C-3458-4C51-854C-DBF98F7E02D8}" type="presOf" srcId="{09D5B36C-4F8B-4A83-8D4D-A5DB25D9F6C5}" destId="{032380C6-17AF-4858-A473-1D116E71EAAA}" srcOrd="0" destOrd="0" presId="urn:microsoft.com/office/officeart/2005/8/layout/hList1"/>
    <dgm:cxn modelId="{A0024F22-6D86-409C-AD9C-887B213C7907}" srcId="{68BB09AE-D48C-49F8-A663-5289910015A4}" destId="{44BAC91C-0071-4814-BA87-9B12625767F3}" srcOrd="0" destOrd="0" parTransId="{776F6D1A-F495-4C41-9CD1-F49886A25108}" sibTransId="{155E4406-D2E6-4439-8BF5-7DD31AD35A37}"/>
    <dgm:cxn modelId="{0774CA38-EF2E-43B9-9141-2850EC963578}" type="presOf" srcId="{F1B69B5D-402C-4C2C-B0F4-F557388A0777}" destId="{032380C6-17AF-4858-A473-1D116E71EAAA}" srcOrd="0" destOrd="1" presId="urn:microsoft.com/office/officeart/2005/8/layout/hList1"/>
    <dgm:cxn modelId="{9EFA564F-DF93-4310-8D47-ABC37F9A254C}" srcId="{44BAC91C-0071-4814-BA87-9B12625767F3}" destId="{45A2B88C-667A-4673-83A9-3EC2975B9497}" srcOrd="2" destOrd="0" parTransId="{DF6F7251-8862-449B-8285-3B5841292561}" sibTransId="{9C319FE9-E0FC-4307-AA58-0A61E2410089}"/>
    <dgm:cxn modelId="{8424E34F-89D9-4B92-A7F2-8F59F7698800}" srcId="{44BAC91C-0071-4814-BA87-9B12625767F3}" destId="{F1B69B5D-402C-4C2C-B0F4-F557388A0777}" srcOrd="1" destOrd="0" parTransId="{5A7695E5-F7BC-473B-A71A-D9513856A539}" sibTransId="{2751627B-06DD-43B7-8F97-968627FF4C25}"/>
    <dgm:cxn modelId="{A2752985-125E-4637-8813-78DFE79A47E9}" type="presOf" srcId="{44BAC91C-0071-4814-BA87-9B12625767F3}" destId="{F8D14770-3349-4DAC-BCC8-8A152A248F93}" srcOrd="0" destOrd="0" presId="urn:microsoft.com/office/officeart/2005/8/layout/hList1"/>
    <dgm:cxn modelId="{F87E1F8C-D6E1-4F1F-9073-0F659C95D5EC}" type="presOf" srcId="{68BB09AE-D48C-49F8-A663-5289910015A4}" destId="{D1B85B2E-6E5D-405B-BD10-02EE6250DD2F}" srcOrd="0" destOrd="0" presId="urn:microsoft.com/office/officeart/2005/8/layout/hList1"/>
    <dgm:cxn modelId="{601AC7A4-4B19-488B-95A0-B8A6E7E701C2}" type="presOf" srcId="{45A2B88C-667A-4673-83A9-3EC2975B9497}" destId="{032380C6-17AF-4858-A473-1D116E71EAAA}" srcOrd="0" destOrd="2" presId="urn:microsoft.com/office/officeart/2005/8/layout/hList1"/>
    <dgm:cxn modelId="{75429806-2CBB-4794-A2E2-C2448C19F213}" type="presParOf" srcId="{D1B85B2E-6E5D-405B-BD10-02EE6250DD2F}" destId="{EDF4D5F9-8016-4F19-8A0B-5589F3654B82}" srcOrd="0" destOrd="0" presId="urn:microsoft.com/office/officeart/2005/8/layout/hList1"/>
    <dgm:cxn modelId="{6362059A-8196-4CA8-914F-A4AD08E5EA48}" type="presParOf" srcId="{EDF4D5F9-8016-4F19-8A0B-5589F3654B82}" destId="{F8D14770-3349-4DAC-BCC8-8A152A248F93}" srcOrd="0" destOrd="0" presId="urn:microsoft.com/office/officeart/2005/8/layout/hList1"/>
    <dgm:cxn modelId="{5E57300B-887D-40B1-8679-76D798D2B3F1}" type="presParOf" srcId="{EDF4D5F9-8016-4F19-8A0B-5589F3654B82}" destId="{032380C6-17AF-4858-A473-1D116E71EAA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8BB09AE-D48C-49F8-A663-5289910015A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09D5B36C-4F8B-4A83-8D4D-A5DB25D9F6C5}">
      <dgm:prSet phldrT="[Texto]"/>
      <dgm:spPr/>
      <dgm:t>
        <a:bodyPr/>
        <a:lstStyle/>
        <a:p>
          <a:r>
            <a:rPr lang="es-CL" dirty="0"/>
            <a:t>Rendiciones</a:t>
          </a:r>
        </a:p>
      </dgm:t>
    </dgm:pt>
    <dgm:pt modelId="{12C77B73-7FE6-4BEA-8F26-7A1A572809B2}" type="parTrans" cxnId="{A3028117-487C-4C24-8C90-030DD0AB99FF}">
      <dgm:prSet/>
      <dgm:spPr/>
      <dgm:t>
        <a:bodyPr/>
        <a:lstStyle/>
        <a:p>
          <a:endParaRPr lang="es-CL"/>
        </a:p>
      </dgm:t>
    </dgm:pt>
    <dgm:pt modelId="{E78D3493-583D-4B58-8E56-F328C7720864}" type="sibTrans" cxnId="{A3028117-487C-4C24-8C90-030DD0AB99FF}">
      <dgm:prSet/>
      <dgm:spPr/>
      <dgm:t>
        <a:bodyPr/>
        <a:lstStyle/>
        <a:p>
          <a:endParaRPr lang="es-CL"/>
        </a:p>
      </dgm:t>
    </dgm:pt>
    <dgm:pt modelId="{F1B69B5D-402C-4C2C-B0F4-F557388A0777}">
      <dgm:prSet phldrT="[Texto]"/>
      <dgm:spPr/>
      <dgm:t>
        <a:bodyPr/>
        <a:lstStyle/>
        <a:p>
          <a:r>
            <a:rPr lang="es-CL" dirty="0"/>
            <a:t>Interoperabilidad</a:t>
          </a:r>
        </a:p>
      </dgm:t>
    </dgm:pt>
    <dgm:pt modelId="{5A7695E5-F7BC-473B-A71A-D9513856A539}" type="parTrans" cxnId="{8424E34F-89D9-4B92-A7F2-8F59F7698800}">
      <dgm:prSet/>
      <dgm:spPr/>
      <dgm:t>
        <a:bodyPr/>
        <a:lstStyle/>
        <a:p>
          <a:endParaRPr lang="es-CL"/>
        </a:p>
      </dgm:t>
    </dgm:pt>
    <dgm:pt modelId="{2751627B-06DD-43B7-8F97-968627FF4C25}" type="sibTrans" cxnId="{8424E34F-89D9-4B92-A7F2-8F59F7698800}">
      <dgm:prSet/>
      <dgm:spPr/>
      <dgm:t>
        <a:bodyPr/>
        <a:lstStyle/>
        <a:p>
          <a:endParaRPr lang="es-CL"/>
        </a:p>
      </dgm:t>
    </dgm:pt>
    <dgm:pt modelId="{45A2B88C-667A-4673-83A9-3EC2975B9497}">
      <dgm:prSet phldrT="[Texto]"/>
      <dgm:spPr/>
      <dgm:t>
        <a:bodyPr/>
        <a:lstStyle/>
        <a:p>
          <a:r>
            <a:rPr lang="es-CL" dirty="0"/>
            <a:t>Encuesta Corporativa</a:t>
          </a:r>
        </a:p>
      </dgm:t>
    </dgm:pt>
    <dgm:pt modelId="{DF6F7251-8862-449B-8285-3B5841292561}" type="parTrans" cxnId="{9EFA564F-DF93-4310-8D47-ABC37F9A254C}">
      <dgm:prSet/>
      <dgm:spPr/>
      <dgm:t>
        <a:bodyPr/>
        <a:lstStyle/>
        <a:p>
          <a:endParaRPr lang="es-CL"/>
        </a:p>
      </dgm:t>
    </dgm:pt>
    <dgm:pt modelId="{9C319FE9-E0FC-4307-AA58-0A61E2410089}" type="sibTrans" cxnId="{9EFA564F-DF93-4310-8D47-ABC37F9A254C}">
      <dgm:prSet/>
      <dgm:spPr/>
      <dgm:t>
        <a:bodyPr/>
        <a:lstStyle/>
        <a:p>
          <a:endParaRPr lang="es-CL"/>
        </a:p>
      </dgm:t>
    </dgm:pt>
    <dgm:pt modelId="{44BAC91C-0071-4814-BA87-9B12625767F3}">
      <dgm:prSet phldrT="[Texto]" custT="1"/>
      <dgm:spPr/>
      <dgm:t>
        <a:bodyPr/>
        <a:lstStyle/>
        <a:p>
          <a:r>
            <a:rPr lang="es-CL" sz="1050" dirty="0"/>
            <a:t>Fuentes información</a:t>
          </a:r>
        </a:p>
      </dgm:t>
    </dgm:pt>
    <dgm:pt modelId="{155E4406-D2E6-4439-8BF5-7DD31AD35A37}" type="sibTrans" cxnId="{A0024F22-6D86-409C-AD9C-887B213C7907}">
      <dgm:prSet/>
      <dgm:spPr/>
      <dgm:t>
        <a:bodyPr/>
        <a:lstStyle/>
        <a:p>
          <a:endParaRPr lang="es-CL"/>
        </a:p>
      </dgm:t>
    </dgm:pt>
    <dgm:pt modelId="{776F6D1A-F495-4C41-9CD1-F49886A25108}" type="parTrans" cxnId="{A0024F22-6D86-409C-AD9C-887B213C7907}">
      <dgm:prSet/>
      <dgm:spPr/>
      <dgm:t>
        <a:bodyPr/>
        <a:lstStyle/>
        <a:p>
          <a:endParaRPr lang="es-CL"/>
        </a:p>
      </dgm:t>
    </dgm:pt>
    <dgm:pt modelId="{D1B85B2E-6E5D-405B-BD10-02EE6250DD2F}" type="pres">
      <dgm:prSet presAssocID="{68BB09AE-D48C-49F8-A663-5289910015A4}" presName="Name0" presStyleCnt="0">
        <dgm:presLayoutVars>
          <dgm:dir/>
          <dgm:animLvl val="lvl"/>
          <dgm:resizeHandles val="exact"/>
        </dgm:presLayoutVars>
      </dgm:prSet>
      <dgm:spPr/>
    </dgm:pt>
    <dgm:pt modelId="{EDF4D5F9-8016-4F19-8A0B-5589F3654B82}" type="pres">
      <dgm:prSet presAssocID="{44BAC91C-0071-4814-BA87-9B12625767F3}" presName="composite" presStyleCnt="0"/>
      <dgm:spPr/>
    </dgm:pt>
    <dgm:pt modelId="{F8D14770-3349-4DAC-BCC8-8A152A248F93}" type="pres">
      <dgm:prSet presAssocID="{44BAC91C-0071-4814-BA87-9B12625767F3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032380C6-17AF-4858-A473-1D116E71EAAA}" type="pres">
      <dgm:prSet presAssocID="{44BAC91C-0071-4814-BA87-9B12625767F3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A3028117-487C-4C24-8C90-030DD0AB99FF}" srcId="{44BAC91C-0071-4814-BA87-9B12625767F3}" destId="{09D5B36C-4F8B-4A83-8D4D-A5DB25D9F6C5}" srcOrd="0" destOrd="0" parTransId="{12C77B73-7FE6-4BEA-8F26-7A1A572809B2}" sibTransId="{E78D3493-583D-4B58-8E56-F328C7720864}"/>
    <dgm:cxn modelId="{A0024F22-6D86-409C-AD9C-887B213C7907}" srcId="{68BB09AE-D48C-49F8-A663-5289910015A4}" destId="{44BAC91C-0071-4814-BA87-9B12625767F3}" srcOrd="0" destOrd="0" parTransId="{776F6D1A-F495-4C41-9CD1-F49886A25108}" sibTransId="{155E4406-D2E6-4439-8BF5-7DD31AD35A37}"/>
    <dgm:cxn modelId="{C78B0F68-0D94-43D2-8BA2-913AC8D851B8}" type="presOf" srcId="{45A2B88C-667A-4673-83A9-3EC2975B9497}" destId="{032380C6-17AF-4858-A473-1D116E71EAAA}" srcOrd="0" destOrd="2" presId="urn:microsoft.com/office/officeart/2005/8/layout/hList1"/>
    <dgm:cxn modelId="{9EFA564F-DF93-4310-8D47-ABC37F9A254C}" srcId="{44BAC91C-0071-4814-BA87-9B12625767F3}" destId="{45A2B88C-667A-4673-83A9-3EC2975B9497}" srcOrd="2" destOrd="0" parTransId="{DF6F7251-8862-449B-8285-3B5841292561}" sibTransId="{9C319FE9-E0FC-4307-AA58-0A61E2410089}"/>
    <dgm:cxn modelId="{8424E34F-89D9-4B92-A7F2-8F59F7698800}" srcId="{44BAC91C-0071-4814-BA87-9B12625767F3}" destId="{F1B69B5D-402C-4C2C-B0F4-F557388A0777}" srcOrd="1" destOrd="0" parTransId="{5A7695E5-F7BC-473B-A71A-D9513856A539}" sibTransId="{2751627B-06DD-43B7-8F97-968627FF4C25}"/>
    <dgm:cxn modelId="{1B8BD484-50CE-4642-BE25-D75E3E26F450}" type="presOf" srcId="{09D5B36C-4F8B-4A83-8D4D-A5DB25D9F6C5}" destId="{032380C6-17AF-4858-A473-1D116E71EAAA}" srcOrd="0" destOrd="0" presId="urn:microsoft.com/office/officeart/2005/8/layout/hList1"/>
    <dgm:cxn modelId="{86C6889D-562B-4DEE-8FCD-F05D4BB37EAE}" type="presOf" srcId="{44BAC91C-0071-4814-BA87-9B12625767F3}" destId="{F8D14770-3349-4DAC-BCC8-8A152A248F93}" srcOrd="0" destOrd="0" presId="urn:microsoft.com/office/officeart/2005/8/layout/hList1"/>
    <dgm:cxn modelId="{D2C913EE-17B8-4827-A84F-95BF8AC3F09E}" type="presOf" srcId="{68BB09AE-D48C-49F8-A663-5289910015A4}" destId="{D1B85B2E-6E5D-405B-BD10-02EE6250DD2F}" srcOrd="0" destOrd="0" presId="urn:microsoft.com/office/officeart/2005/8/layout/hList1"/>
    <dgm:cxn modelId="{5F1C4CEE-273D-46D1-A8A3-6C1FBE75E7B4}" type="presOf" srcId="{F1B69B5D-402C-4C2C-B0F4-F557388A0777}" destId="{032380C6-17AF-4858-A473-1D116E71EAAA}" srcOrd="0" destOrd="1" presId="urn:microsoft.com/office/officeart/2005/8/layout/hList1"/>
    <dgm:cxn modelId="{017F7835-B16F-4B8F-9422-3709BBD8058D}" type="presParOf" srcId="{D1B85B2E-6E5D-405B-BD10-02EE6250DD2F}" destId="{EDF4D5F9-8016-4F19-8A0B-5589F3654B82}" srcOrd="0" destOrd="0" presId="urn:microsoft.com/office/officeart/2005/8/layout/hList1"/>
    <dgm:cxn modelId="{9FF9D14C-9C57-4B94-A9F0-A0BB379707CA}" type="presParOf" srcId="{EDF4D5F9-8016-4F19-8A0B-5589F3654B82}" destId="{F8D14770-3349-4DAC-BCC8-8A152A248F93}" srcOrd="0" destOrd="0" presId="urn:microsoft.com/office/officeart/2005/8/layout/hList1"/>
    <dgm:cxn modelId="{8E9C8A42-9CA6-4DF1-BF3A-B6BA832189B4}" type="presParOf" srcId="{EDF4D5F9-8016-4F19-8A0B-5589F3654B82}" destId="{032380C6-17AF-4858-A473-1D116E71EAA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8BB09AE-D48C-49F8-A663-5289910015A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09D5B36C-4F8B-4A83-8D4D-A5DB25D9F6C5}">
      <dgm:prSet phldrT="[Texto]" custT="1"/>
      <dgm:spPr/>
      <dgm:t>
        <a:bodyPr/>
        <a:lstStyle/>
        <a:p>
          <a:r>
            <a:rPr lang="es-CL" sz="1100" dirty="0"/>
            <a:t>Interoperabilidad</a:t>
          </a:r>
        </a:p>
      </dgm:t>
    </dgm:pt>
    <dgm:pt modelId="{12C77B73-7FE6-4BEA-8F26-7A1A572809B2}" type="parTrans" cxnId="{A3028117-487C-4C24-8C90-030DD0AB99FF}">
      <dgm:prSet/>
      <dgm:spPr/>
      <dgm:t>
        <a:bodyPr/>
        <a:lstStyle/>
        <a:p>
          <a:endParaRPr lang="es-CL"/>
        </a:p>
      </dgm:t>
    </dgm:pt>
    <dgm:pt modelId="{E78D3493-583D-4B58-8E56-F328C7720864}" type="sibTrans" cxnId="{A3028117-487C-4C24-8C90-030DD0AB99FF}">
      <dgm:prSet/>
      <dgm:spPr/>
      <dgm:t>
        <a:bodyPr/>
        <a:lstStyle/>
        <a:p>
          <a:endParaRPr lang="es-CL"/>
        </a:p>
      </dgm:t>
    </dgm:pt>
    <dgm:pt modelId="{45A2B88C-667A-4673-83A9-3EC2975B9497}">
      <dgm:prSet phldrT="[Texto]" custT="1"/>
      <dgm:spPr/>
      <dgm:t>
        <a:bodyPr/>
        <a:lstStyle/>
        <a:p>
          <a:r>
            <a:rPr lang="es-CL" sz="1100" dirty="0"/>
            <a:t>Encuesta Corporativa</a:t>
          </a:r>
        </a:p>
      </dgm:t>
    </dgm:pt>
    <dgm:pt modelId="{DF6F7251-8862-449B-8285-3B5841292561}" type="parTrans" cxnId="{9EFA564F-DF93-4310-8D47-ABC37F9A254C}">
      <dgm:prSet/>
      <dgm:spPr/>
      <dgm:t>
        <a:bodyPr/>
        <a:lstStyle/>
        <a:p>
          <a:endParaRPr lang="es-CL"/>
        </a:p>
      </dgm:t>
    </dgm:pt>
    <dgm:pt modelId="{9C319FE9-E0FC-4307-AA58-0A61E2410089}" type="sibTrans" cxnId="{9EFA564F-DF93-4310-8D47-ABC37F9A254C}">
      <dgm:prSet/>
      <dgm:spPr/>
      <dgm:t>
        <a:bodyPr/>
        <a:lstStyle/>
        <a:p>
          <a:endParaRPr lang="es-CL"/>
        </a:p>
      </dgm:t>
    </dgm:pt>
    <dgm:pt modelId="{44BAC91C-0071-4814-BA87-9B12625767F3}">
      <dgm:prSet phldrT="[Texto]" custT="1"/>
      <dgm:spPr/>
      <dgm:t>
        <a:bodyPr/>
        <a:lstStyle/>
        <a:p>
          <a:r>
            <a:rPr lang="es-CL" sz="1050" dirty="0"/>
            <a:t>Fuentes información</a:t>
          </a:r>
        </a:p>
      </dgm:t>
    </dgm:pt>
    <dgm:pt modelId="{155E4406-D2E6-4439-8BF5-7DD31AD35A37}" type="sibTrans" cxnId="{A0024F22-6D86-409C-AD9C-887B213C7907}">
      <dgm:prSet/>
      <dgm:spPr/>
      <dgm:t>
        <a:bodyPr/>
        <a:lstStyle/>
        <a:p>
          <a:endParaRPr lang="es-CL"/>
        </a:p>
      </dgm:t>
    </dgm:pt>
    <dgm:pt modelId="{776F6D1A-F495-4C41-9CD1-F49886A25108}" type="parTrans" cxnId="{A0024F22-6D86-409C-AD9C-887B213C7907}">
      <dgm:prSet/>
      <dgm:spPr/>
      <dgm:t>
        <a:bodyPr/>
        <a:lstStyle/>
        <a:p>
          <a:endParaRPr lang="es-CL"/>
        </a:p>
      </dgm:t>
    </dgm:pt>
    <dgm:pt modelId="{2569A85F-C684-49FB-9DA9-A77854BB59A3}">
      <dgm:prSet phldrT="[Texto]" custT="1"/>
      <dgm:spPr/>
      <dgm:t>
        <a:bodyPr/>
        <a:lstStyle/>
        <a:p>
          <a:r>
            <a:rPr lang="es-CL" sz="1100" dirty="0"/>
            <a:t>Evaluaciones/estudios específicos</a:t>
          </a:r>
        </a:p>
      </dgm:t>
    </dgm:pt>
    <dgm:pt modelId="{82373475-C42C-4C7C-BB4C-3EF896CE84D6}" type="parTrans" cxnId="{E94E4203-4343-4C4C-9D5F-56F2763DDECE}">
      <dgm:prSet/>
      <dgm:spPr/>
      <dgm:t>
        <a:bodyPr/>
        <a:lstStyle/>
        <a:p>
          <a:endParaRPr lang="es-CL"/>
        </a:p>
      </dgm:t>
    </dgm:pt>
    <dgm:pt modelId="{11C4B6D7-8652-4717-B647-E9F4C96A6CEE}" type="sibTrans" cxnId="{E94E4203-4343-4C4C-9D5F-56F2763DDECE}">
      <dgm:prSet/>
      <dgm:spPr/>
      <dgm:t>
        <a:bodyPr/>
        <a:lstStyle/>
        <a:p>
          <a:endParaRPr lang="es-CL"/>
        </a:p>
      </dgm:t>
    </dgm:pt>
    <dgm:pt modelId="{D1B85B2E-6E5D-405B-BD10-02EE6250DD2F}" type="pres">
      <dgm:prSet presAssocID="{68BB09AE-D48C-49F8-A663-5289910015A4}" presName="Name0" presStyleCnt="0">
        <dgm:presLayoutVars>
          <dgm:dir/>
          <dgm:animLvl val="lvl"/>
          <dgm:resizeHandles val="exact"/>
        </dgm:presLayoutVars>
      </dgm:prSet>
      <dgm:spPr/>
    </dgm:pt>
    <dgm:pt modelId="{EDF4D5F9-8016-4F19-8A0B-5589F3654B82}" type="pres">
      <dgm:prSet presAssocID="{44BAC91C-0071-4814-BA87-9B12625767F3}" presName="composite" presStyleCnt="0"/>
      <dgm:spPr/>
    </dgm:pt>
    <dgm:pt modelId="{F8D14770-3349-4DAC-BCC8-8A152A248F93}" type="pres">
      <dgm:prSet presAssocID="{44BAC91C-0071-4814-BA87-9B12625767F3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032380C6-17AF-4858-A473-1D116E71EAAA}" type="pres">
      <dgm:prSet presAssocID="{44BAC91C-0071-4814-BA87-9B12625767F3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E94E4203-4343-4C4C-9D5F-56F2763DDECE}" srcId="{44BAC91C-0071-4814-BA87-9B12625767F3}" destId="{2569A85F-C684-49FB-9DA9-A77854BB59A3}" srcOrd="2" destOrd="0" parTransId="{82373475-C42C-4C7C-BB4C-3EF896CE84D6}" sibTransId="{11C4B6D7-8652-4717-B647-E9F4C96A6CEE}"/>
    <dgm:cxn modelId="{A3028117-487C-4C24-8C90-030DD0AB99FF}" srcId="{44BAC91C-0071-4814-BA87-9B12625767F3}" destId="{09D5B36C-4F8B-4A83-8D4D-A5DB25D9F6C5}" srcOrd="0" destOrd="0" parTransId="{12C77B73-7FE6-4BEA-8F26-7A1A572809B2}" sibTransId="{E78D3493-583D-4B58-8E56-F328C7720864}"/>
    <dgm:cxn modelId="{A0024F22-6D86-409C-AD9C-887B213C7907}" srcId="{68BB09AE-D48C-49F8-A663-5289910015A4}" destId="{44BAC91C-0071-4814-BA87-9B12625767F3}" srcOrd="0" destOrd="0" parTransId="{776F6D1A-F495-4C41-9CD1-F49886A25108}" sibTransId="{155E4406-D2E6-4439-8BF5-7DD31AD35A37}"/>
    <dgm:cxn modelId="{6F86D94B-3F96-477A-B30B-A20D25C172BB}" type="presOf" srcId="{44BAC91C-0071-4814-BA87-9B12625767F3}" destId="{F8D14770-3349-4DAC-BCC8-8A152A248F93}" srcOrd="0" destOrd="0" presId="urn:microsoft.com/office/officeart/2005/8/layout/hList1"/>
    <dgm:cxn modelId="{9EFA564F-DF93-4310-8D47-ABC37F9A254C}" srcId="{44BAC91C-0071-4814-BA87-9B12625767F3}" destId="{45A2B88C-667A-4673-83A9-3EC2975B9497}" srcOrd="1" destOrd="0" parTransId="{DF6F7251-8862-449B-8285-3B5841292561}" sibTransId="{9C319FE9-E0FC-4307-AA58-0A61E2410089}"/>
    <dgm:cxn modelId="{AE201B54-691C-4A0E-8C71-72E2CBA29D2A}" type="presOf" srcId="{2569A85F-C684-49FB-9DA9-A77854BB59A3}" destId="{032380C6-17AF-4858-A473-1D116E71EAAA}" srcOrd="0" destOrd="2" presId="urn:microsoft.com/office/officeart/2005/8/layout/hList1"/>
    <dgm:cxn modelId="{5E88A455-3A3C-4951-8252-5757E1B74D0F}" type="presOf" srcId="{09D5B36C-4F8B-4A83-8D4D-A5DB25D9F6C5}" destId="{032380C6-17AF-4858-A473-1D116E71EAAA}" srcOrd="0" destOrd="0" presId="urn:microsoft.com/office/officeart/2005/8/layout/hList1"/>
    <dgm:cxn modelId="{842AE385-5924-4474-8380-B6CC823DD403}" type="presOf" srcId="{45A2B88C-667A-4673-83A9-3EC2975B9497}" destId="{032380C6-17AF-4858-A473-1D116E71EAAA}" srcOrd="0" destOrd="1" presId="urn:microsoft.com/office/officeart/2005/8/layout/hList1"/>
    <dgm:cxn modelId="{694FC6A2-A8CE-4446-B27F-5F515155D663}" type="presOf" srcId="{68BB09AE-D48C-49F8-A663-5289910015A4}" destId="{D1B85B2E-6E5D-405B-BD10-02EE6250DD2F}" srcOrd="0" destOrd="0" presId="urn:microsoft.com/office/officeart/2005/8/layout/hList1"/>
    <dgm:cxn modelId="{2836C3AA-CADA-430C-9E24-AD8947A30AE8}" type="presParOf" srcId="{D1B85B2E-6E5D-405B-BD10-02EE6250DD2F}" destId="{EDF4D5F9-8016-4F19-8A0B-5589F3654B82}" srcOrd="0" destOrd="0" presId="urn:microsoft.com/office/officeart/2005/8/layout/hList1"/>
    <dgm:cxn modelId="{96C6472C-41C3-4B05-9B88-4C4FDF141B1C}" type="presParOf" srcId="{EDF4D5F9-8016-4F19-8A0B-5589F3654B82}" destId="{F8D14770-3349-4DAC-BCC8-8A152A248F93}" srcOrd="0" destOrd="0" presId="urn:microsoft.com/office/officeart/2005/8/layout/hList1"/>
    <dgm:cxn modelId="{22366BD8-FA4D-46BE-8119-5A88106C43E5}" type="presParOf" srcId="{EDF4D5F9-8016-4F19-8A0B-5589F3654B82}" destId="{032380C6-17AF-4858-A473-1D116E71EAA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8BB09AE-D48C-49F8-A663-5289910015A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09D5B36C-4F8B-4A83-8D4D-A5DB25D9F6C5}">
      <dgm:prSet phldrT="[Texto]"/>
      <dgm:spPr/>
      <dgm:t>
        <a:bodyPr/>
        <a:lstStyle/>
        <a:p>
          <a:r>
            <a:rPr lang="es-CL" dirty="0"/>
            <a:t>Rendiciones</a:t>
          </a:r>
        </a:p>
      </dgm:t>
    </dgm:pt>
    <dgm:pt modelId="{12C77B73-7FE6-4BEA-8F26-7A1A572809B2}" type="parTrans" cxnId="{A3028117-487C-4C24-8C90-030DD0AB99FF}">
      <dgm:prSet/>
      <dgm:spPr/>
      <dgm:t>
        <a:bodyPr/>
        <a:lstStyle/>
        <a:p>
          <a:endParaRPr lang="es-CL"/>
        </a:p>
      </dgm:t>
    </dgm:pt>
    <dgm:pt modelId="{E78D3493-583D-4B58-8E56-F328C7720864}" type="sibTrans" cxnId="{A3028117-487C-4C24-8C90-030DD0AB99FF}">
      <dgm:prSet/>
      <dgm:spPr/>
      <dgm:t>
        <a:bodyPr/>
        <a:lstStyle/>
        <a:p>
          <a:endParaRPr lang="es-CL"/>
        </a:p>
      </dgm:t>
    </dgm:pt>
    <dgm:pt modelId="{44BAC91C-0071-4814-BA87-9B12625767F3}">
      <dgm:prSet phldrT="[Texto]" custT="1"/>
      <dgm:spPr/>
      <dgm:t>
        <a:bodyPr/>
        <a:lstStyle/>
        <a:p>
          <a:r>
            <a:rPr lang="es-CL" sz="1050" dirty="0"/>
            <a:t>Fuentes información</a:t>
          </a:r>
        </a:p>
      </dgm:t>
    </dgm:pt>
    <dgm:pt modelId="{155E4406-D2E6-4439-8BF5-7DD31AD35A37}" type="sibTrans" cxnId="{A0024F22-6D86-409C-AD9C-887B213C7907}">
      <dgm:prSet/>
      <dgm:spPr/>
      <dgm:t>
        <a:bodyPr/>
        <a:lstStyle/>
        <a:p>
          <a:endParaRPr lang="es-CL"/>
        </a:p>
      </dgm:t>
    </dgm:pt>
    <dgm:pt modelId="{776F6D1A-F495-4C41-9CD1-F49886A25108}" type="parTrans" cxnId="{A0024F22-6D86-409C-AD9C-887B213C7907}">
      <dgm:prSet/>
      <dgm:spPr/>
      <dgm:t>
        <a:bodyPr/>
        <a:lstStyle/>
        <a:p>
          <a:endParaRPr lang="es-CL"/>
        </a:p>
      </dgm:t>
    </dgm:pt>
    <dgm:pt modelId="{FF20EA5D-1BC8-4A9A-8058-1FA5C87A80CF}">
      <dgm:prSet phldrT="[Texto]"/>
      <dgm:spPr/>
      <dgm:t>
        <a:bodyPr/>
        <a:lstStyle/>
        <a:p>
          <a:r>
            <a:rPr lang="es-CL" dirty="0"/>
            <a:t>Interoperabilidad</a:t>
          </a:r>
        </a:p>
      </dgm:t>
    </dgm:pt>
    <dgm:pt modelId="{E1419ADE-6599-4703-AB10-FB82E30B58ED}" type="parTrans" cxnId="{3A8A4AA9-3FD1-494E-9DA3-42E94A5F5C8D}">
      <dgm:prSet/>
      <dgm:spPr/>
      <dgm:t>
        <a:bodyPr/>
        <a:lstStyle/>
        <a:p>
          <a:endParaRPr lang="es-CL"/>
        </a:p>
      </dgm:t>
    </dgm:pt>
    <dgm:pt modelId="{C51AE970-B167-4F9B-BCE6-A7B7550D1CB7}" type="sibTrans" cxnId="{3A8A4AA9-3FD1-494E-9DA3-42E94A5F5C8D}">
      <dgm:prSet/>
      <dgm:spPr/>
      <dgm:t>
        <a:bodyPr/>
        <a:lstStyle/>
        <a:p>
          <a:endParaRPr lang="es-CL"/>
        </a:p>
      </dgm:t>
    </dgm:pt>
    <dgm:pt modelId="{D1B85B2E-6E5D-405B-BD10-02EE6250DD2F}" type="pres">
      <dgm:prSet presAssocID="{68BB09AE-D48C-49F8-A663-5289910015A4}" presName="Name0" presStyleCnt="0">
        <dgm:presLayoutVars>
          <dgm:dir/>
          <dgm:animLvl val="lvl"/>
          <dgm:resizeHandles val="exact"/>
        </dgm:presLayoutVars>
      </dgm:prSet>
      <dgm:spPr/>
    </dgm:pt>
    <dgm:pt modelId="{EDF4D5F9-8016-4F19-8A0B-5589F3654B82}" type="pres">
      <dgm:prSet presAssocID="{44BAC91C-0071-4814-BA87-9B12625767F3}" presName="composite" presStyleCnt="0"/>
      <dgm:spPr/>
    </dgm:pt>
    <dgm:pt modelId="{F8D14770-3349-4DAC-BCC8-8A152A248F93}" type="pres">
      <dgm:prSet presAssocID="{44BAC91C-0071-4814-BA87-9B12625767F3}" presName="parTx" presStyleLbl="alignNode1" presStyleIdx="0" presStyleCnt="1" custLinFactNeighborY="-89402">
        <dgm:presLayoutVars>
          <dgm:chMax val="0"/>
          <dgm:chPref val="0"/>
          <dgm:bulletEnabled val="1"/>
        </dgm:presLayoutVars>
      </dgm:prSet>
      <dgm:spPr/>
    </dgm:pt>
    <dgm:pt modelId="{032380C6-17AF-4858-A473-1D116E71EAAA}" type="pres">
      <dgm:prSet presAssocID="{44BAC91C-0071-4814-BA87-9B12625767F3}" presName="desTx" presStyleLbl="alignAccFollowNode1" presStyleIdx="0" presStyleCnt="1" custLinFactNeighborY="-58625">
        <dgm:presLayoutVars>
          <dgm:bulletEnabled val="1"/>
        </dgm:presLayoutVars>
      </dgm:prSet>
      <dgm:spPr/>
    </dgm:pt>
  </dgm:ptLst>
  <dgm:cxnLst>
    <dgm:cxn modelId="{A3028117-487C-4C24-8C90-030DD0AB99FF}" srcId="{44BAC91C-0071-4814-BA87-9B12625767F3}" destId="{09D5B36C-4F8B-4A83-8D4D-A5DB25D9F6C5}" srcOrd="0" destOrd="0" parTransId="{12C77B73-7FE6-4BEA-8F26-7A1A572809B2}" sibTransId="{E78D3493-583D-4B58-8E56-F328C7720864}"/>
    <dgm:cxn modelId="{A0024F22-6D86-409C-AD9C-887B213C7907}" srcId="{68BB09AE-D48C-49F8-A663-5289910015A4}" destId="{44BAC91C-0071-4814-BA87-9B12625767F3}" srcOrd="0" destOrd="0" parTransId="{776F6D1A-F495-4C41-9CD1-F49886A25108}" sibTransId="{155E4406-D2E6-4439-8BF5-7DD31AD35A37}"/>
    <dgm:cxn modelId="{BFA22D7D-8A4B-4C05-A7F3-7DFC25FF721E}" type="presOf" srcId="{FF20EA5D-1BC8-4A9A-8058-1FA5C87A80CF}" destId="{032380C6-17AF-4858-A473-1D116E71EAAA}" srcOrd="0" destOrd="1" presId="urn:microsoft.com/office/officeart/2005/8/layout/hList1"/>
    <dgm:cxn modelId="{6B16D07D-76CE-4330-A72C-F4B5817E7F30}" type="presOf" srcId="{09D5B36C-4F8B-4A83-8D4D-A5DB25D9F6C5}" destId="{032380C6-17AF-4858-A473-1D116E71EAAA}" srcOrd="0" destOrd="0" presId="urn:microsoft.com/office/officeart/2005/8/layout/hList1"/>
    <dgm:cxn modelId="{3A8A4AA9-3FD1-494E-9DA3-42E94A5F5C8D}" srcId="{44BAC91C-0071-4814-BA87-9B12625767F3}" destId="{FF20EA5D-1BC8-4A9A-8058-1FA5C87A80CF}" srcOrd="1" destOrd="0" parTransId="{E1419ADE-6599-4703-AB10-FB82E30B58ED}" sibTransId="{C51AE970-B167-4F9B-BCE6-A7B7550D1CB7}"/>
    <dgm:cxn modelId="{3DEF28B6-9345-4537-9D1A-7DBE34DF96B9}" type="presOf" srcId="{68BB09AE-D48C-49F8-A663-5289910015A4}" destId="{D1B85B2E-6E5D-405B-BD10-02EE6250DD2F}" srcOrd="0" destOrd="0" presId="urn:microsoft.com/office/officeart/2005/8/layout/hList1"/>
    <dgm:cxn modelId="{5F9D11BF-2D09-4424-98F5-1A6D53C34653}" type="presOf" srcId="{44BAC91C-0071-4814-BA87-9B12625767F3}" destId="{F8D14770-3349-4DAC-BCC8-8A152A248F93}" srcOrd="0" destOrd="0" presId="urn:microsoft.com/office/officeart/2005/8/layout/hList1"/>
    <dgm:cxn modelId="{FBB8164E-2E10-4C68-91D0-93BF07A700A0}" type="presParOf" srcId="{D1B85B2E-6E5D-405B-BD10-02EE6250DD2F}" destId="{EDF4D5F9-8016-4F19-8A0B-5589F3654B82}" srcOrd="0" destOrd="0" presId="urn:microsoft.com/office/officeart/2005/8/layout/hList1"/>
    <dgm:cxn modelId="{BFDC94EB-6390-4044-9BE6-EA76FA30B3EA}" type="presParOf" srcId="{EDF4D5F9-8016-4F19-8A0B-5589F3654B82}" destId="{F8D14770-3349-4DAC-BCC8-8A152A248F93}" srcOrd="0" destOrd="0" presId="urn:microsoft.com/office/officeart/2005/8/layout/hList1"/>
    <dgm:cxn modelId="{DDB67615-5B95-4E76-A6C9-2AEE762F5947}" type="presParOf" srcId="{EDF4D5F9-8016-4F19-8A0B-5589F3654B82}" destId="{032380C6-17AF-4858-A473-1D116E71EAA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23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62A8424-C97C-4F4A-9408-178117C51588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CL"/>
        </a:p>
      </dgm:t>
    </dgm:pt>
    <dgm:pt modelId="{F51466F9-7006-4106-AEE9-D14EA31F4CC9}">
      <dgm:prSet phldrT="[Texto]" custT="1"/>
      <dgm:spPr/>
      <dgm:t>
        <a:bodyPr/>
        <a:lstStyle/>
        <a:p>
          <a:r>
            <a:rPr lang="es-CL" sz="1800" b="1" dirty="0"/>
            <a:t>Postulación</a:t>
          </a:r>
        </a:p>
      </dgm:t>
    </dgm:pt>
    <dgm:pt modelId="{29930443-27F5-4A98-95A7-32740F39666D}" type="parTrans" cxnId="{BA280EC1-613C-4EE9-880F-A6F6E14F8AF1}">
      <dgm:prSet/>
      <dgm:spPr/>
      <dgm:t>
        <a:bodyPr/>
        <a:lstStyle/>
        <a:p>
          <a:endParaRPr lang="es-CL" sz="2000"/>
        </a:p>
      </dgm:t>
    </dgm:pt>
    <dgm:pt modelId="{E9DBD052-D686-488C-8BC7-531049F93EDF}" type="sibTrans" cxnId="{BA280EC1-613C-4EE9-880F-A6F6E14F8AF1}">
      <dgm:prSet/>
      <dgm:spPr/>
      <dgm:t>
        <a:bodyPr/>
        <a:lstStyle/>
        <a:p>
          <a:endParaRPr lang="es-CL" sz="2000"/>
        </a:p>
      </dgm:t>
    </dgm:pt>
    <dgm:pt modelId="{805EF997-29A9-483C-9E7E-D54F8995C701}">
      <dgm:prSet phldrT="[Texto]" custT="1"/>
      <dgm:spPr/>
      <dgm:t>
        <a:bodyPr/>
        <a:lstStyle/>
        <a:p>
          <a:r>
            <a:rPr lang="es-CL" sz="1800" b="1" dirty="0"/>
            <a:t>Adjudicación</a:t>
          </a:r>
        </a:p>
      </dgm:t>
    </dgm:pt>
    <dgm:pt modelId="{4E1F74AE-E628-437F-BDC7-E83FCC02B514}" type="parTrans" cxnId="{E05C6436-41BB-405B-80B3-1955FC53A84E}">
      <dgm:prSet/>
      <dgm:spPr/>
      <dgm:t>
        <a:bodyPr/>
        <a:lstStyle/>
        <a:p>
          <a:endParaRPr lang="es-CL" sz="2000"/>
        </a:p>
      </dgm:t>
    </dgm:pt>
    <dgm:pt modelId="{3E5F5EBE-5F82-40A3-96C3-FC7E6C9BCA4E}" type="sibTrans" cxnId="{E05C6436-41BB-405B-80B3-1955FC53A84E}">
      <dgm:prSet/>
      <dgm:spPr/>
      <dgm:t>
        <a:bodyPr/>
        <a:lstStyle/>
        <a:p>
          <a:endParaRPr lang="es-CL" sz="2000"/>
        </a:p>
      </dgm:t>
    </dgm:pt>
    <dgm:pt modelId="{C37ECF76-13CB-4EC2-82BC-9125361EC23D}">
      <dgm:prSet phldrT="[Texto]" custT="1"/>
      <dgm:spPr/>
      <dgm:t>
        <a:bodyPr/>
        <a:lstStyle/>
        <a:p>
          <a:r>
            <a:rPr lang="es-CL" sz="1800" b="1"/>
            <a:t>Ejecución</a:t>
          </a:r>
          <a:endParaRPr lang="es-CL" sz="1800" b="1" dirty="0"/>
        </a:p>
      </dgm:t>
    </dgm:pt>
    <dgm:pt modelId="{0C44EBBF-6C9A-44DE-B880-DCA85B001F37}" type="parTrans" cxnId="{5932A590-7355-4E3D-925B-9D2D5FA91094}">
      <dgm:prSet/>
      <dgm:spPr/>
      <dgm:t>
        <a:bodyPr/>
        <a:lstStyle/>
        <a:p>
          <a:endParaRPr lang="es-CL" sz="2000"/>
        </a:p>
      </dgm:t>
    </dgm:pt>
    <dgm:pt modelId="{239747A3-6AB1-4DD7-A35B-32F4B2096F10}" type="sibTrans" cxnId="{5932A590-7355-4E3D-925B-9D2D5FA91094}">
      <dgm:prSet/>
      <dgm:spPr/>
      <dgm:t>
        <a:bodyPr/>
        <a:lstStyle/>
        <a:p>
          <a:endParaRPr lang="es-CL" sz="2000"/>
        </a:p>
      </dgm:t>
    </dgm:pt>
    <dgm:pt modelId="{4CCC0490-033A-4993-AC27-1DE8872B9267}">
      <dgm:prSet phldrT="[Texto]" custT="1"/>
      <dgm:spPr/>
      <dgm:t>
        <a:bodyPr/>
        <a:lstStyle/>
        <a:p>
          <a:r>
            <a:rPr lang="es-CL" sz="1800" b="1" dirty="0"/>
            <a:t>Cierre (*) </a:t>
          </a:r>
        </a:p>
      </dgm:t>
    </dgm:pt>
    <dgm:pt modelId="{4819340E-B8C5-4CF1-BF6B-A794E314196F}" type="parTrans" cxnId="{09C630D7-2A33-4A32-83C4-DA4D185354FA}">
      <dgm:prSet/>
      <dgm:spPr/>
      <dgm:t>
        <a:bodyPr/>
        <a:lstStyle/>
        <a:p>
          <a:endParaRPr lang="es-CL" sz="2000"/>
        </a:p>
      </dgm:t>
    </dgm:pt>
    <dgm:pt modelId="{ED068D6C-22E6-467D-B494-07BDC2EC9477}" type="sibTrans" cxnId="{09C630D7-2A33-4A32-83C4-DA4D185354FA}">
      <dgm:prSet/>
      <dgm:spPr/>
      <dgm:t>
        <a:bodyPr/>
        <a:lstStyle/>
        <a:p>
          <a:endParaRPr lang="es-CL" sz="2000"/>
        </a:p>
      </dgm:t>
    </dgm:pt>
    <dgm:pt modelId="{C687E592-A735-4AF0-8685-EB82DEE10D46}">
      <dgm:prSet phldrT="[Texto]" custT="1"/>
      <dgm:spPr/>
      <dgm:t>
        <a:bodyPr/>
        <a:lstStyle/>
        <a:p>
          <a:endParaRPr lang="es-CL" sz="1400" b="0" dirty="0"/>
        </a:p>
        <a:p>
          <a:r>
            <a:rPr lang="es-CL" sz="1400" b="0" dirty="0"/>
            <a:t>Intermediario Financiero (IFI) postula para ser operador del programa o solicita monto de crédito</a:t>
          </a:r>
        </a:p>
        <a:p>
          <a:endParaRPr lang="es-CL" sz="1400" b="0" dirty="0"/>
        </a:p>
        <a:p>
          <a:r>
            <a:rPr lang="es-CL" sz="1400" b="0" dirty="0"/>
            <a:t>Si es aceptado, se le asigna un cupo/préstamo/línea, que debe ser utilizado según Reglamento de programa</a:t>
          </a:r>
        </a:p>
      </dgm:t>
    </dgm:pt>
    <dgm:pt modelId="{FA907321-A2AF-441B-9F59-E394C61CE5E0}" type="parTrans" cxnId="{96A9A838-E458-4619-958F-CABD9F78886C}">
      <dgm:prSet/>
      <dgm:spPr/>
      <dgm:t>
        <a:bodyPr/>
        <a:lstStyle/>
        <a:p>
          <a:endParaRPr lang="es-CL" sz="2000"/>
        </a:p>
      </dgm:t>
    </dgm:pt>
    <dgm:pt modelId="{0DD0125A-6C01-4C5A-A427-58FA6948BC33}" type="sibTrans" cxnId="{96A9A838-E458-4619-958F-CABD9F78886C}">
      <dgm:prSet/>
      <dgm:spPr/>
      <dgm:t>
        <a:bodyPr/>
        <a:lstStyle/>
        <a:p>
          <a:endParaRPr lang="es-CL" sz="2000"/>
        </a:p>
      </dgm:t>
    </dgm:pt>
    <dgm:pt modelId="{8968711F-C93E-4B9B-AAC8-03880AC57716}">
      <dgm:prSet phldrT="[Texto]" custT="1"/>
      <dgm:spPr/>
      <dgm:t>
        <a:bodyPr/>
        <a:lstStyle/>
        <a:p>
          <a:endParaRPr lang="es-CL" sz="1400" b="1" dirty="0"/>
        </a:p>
        <a:p>
          <a:r>
            <a:rPr lang="es-CL" sz="1400" b="1" dirty="0"/>
            <a:t>Realiza: </a:t>
          </a:r>
          <a:endParaRPr lang="es-CL" sz="1400" dirty="0"/>
        </a:p>
      </dgm:t>
    </dgm:pt>
    <dgm:pt modelId="{CB3C74F5-1242-4DDB-BFEC-794943E9DEF5}" type="parTrans" cxnId="{2C84A6C8-5E5C-4B94-9219-C9F406F8463C}">
      <dgm:prSet/>
      <dgm:spPr/>
      <dgm:t>
        <a:bodyPr/>
        <a:lstStyle/>
        <a:p>
          <a:endParaRPr lang="es-CL" sz="2000"/>
        </a:p>
      </dgm:t>
    </dgm:pt>
    <dgm:pt modelId="{13670E6E-ADE7-4CE6-B725-89F154DB95C4}" type="sibTrans" cxnId="{2C84A6C8-5E5C-4B94-9219-C9F406F8463C}">
      <dgm:prSet/>
      <dgm:spPr/>
      <dgm:t>
        <a:bodyPr/>
        <a:lstStyle/>
        <a:p>
          <a:endParaRPr lang="es-CL" sz="2000"/>
        </a:p>
      </dgm:t>
    </dgm:pt>
    <dgm:pt modelId="{E0E1D7C4-01D1-472A-B557-62F0CC8D7E96}">
      <dgm:prSet phldrT="[Texto]" custT="1"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endParaRPr lang="es-CL" sz="1400" b="1" dirty="0"/>
        </a:p>
        <a:p>
          <a:pPr>
            <a:lnSpc>
              <a:spcPct val="100000"/>
            </a:lnSpc>
            <a:spcAft>
              <a:spcPts val="0"/>
            </a:spcAft>
          </a:pPr>
          <a:r>
            <a:rPr lang="es-CL" sz="1400" b="1" dirty="0"/>
            <a:t>Programas Cobertura: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CL" sz="1400" b="1" dirty="0"/>
            <a:t>Realiza: </a:t>
          </a:r>
          <a:endParaRPr lang="es-CL" sz="1400" dirty="0"/>
        </a:p>
      </dgm:t>
    </dgm:pt>
    <dgm:pt modelId="{38725FA1-E222-404A-805A-59D99869786E}" type="parTrans" cxnId="{84CD0043-0430-4411-A699-B0762A0246EA}">
      <dgm:prSet/>
      <dgm:spPr/>
      <dgm:t>
        <a:bodyPr/>
        <a:lstStyle/>
        <a:p>
          <a:endParaRPr lang="es-CL" sz="2000"/>
        </a:p>
      </dgm:t>
    </dgm:pt>
    <dgm:pt modelId="{861DE4F8-E22A-4EEF-94E3-E6F17302E42D}" type="sibTrans" cxnId="{84CD0043-0430-4411-A699-B0762A0246EA}">
      <dgm:prSet/>
      <dgm:spPr/>
      <dgm:t>
        <a:bodyPr/>
        <a:lstStyle/>
        <a:p>
          <a:endParaRPr lang="es-CL" sz="2000"/>
        </a:p>
      </dgm:t>
    </dgm:pt>
    <dgm:pt modelId="{22254BF1-5230-47E9-8D5D-D4EFDC33906C}">
      <dgm:prSet phldrT="[Texto]" custT="1"/>
      <dgm:spPr/>
      <dgm:t>
        <a:bodyPr/>
        <a:lstStyle/>
        <a:p>
          <a:r>
            <a:rPr lang="es-CL" sz="1800" b="1" dirty="0"/>
            <a:t>Seguimiento Ex – post</a:t>
          </a:r>
        </a:p>
      </dgm:t>
    </dgm:pt>
    <dgm:pt modelId="{F076B832-01B1-4E45-874A-B967EE6ADF54}" type="parTrans" cxnId="{7F26A24A-D217-4A70-ADCA-22532D92A2C3}">
      <dgm:prSet/>
      <dgm:spPr/>
      <dgm:t>
        <a:bodyPr/>
        <a:lstStyle/>
        <a:p>
          <a:endParaRPr lang="es-CL" sz="2000"/>
        </a:p>
      </dgm:t>
    </dgm:pt>
    <dgm:pt modelId="{61A20DF5-8B96-47A6-8509-1EFE3BF5CC9E}" type="sibTrans" cxnId="{7F26A24A-D217-4A70-ADCA-22532D92A2C3}">
      <dgm:prSet/>
      <dgm:spPr/>
      <dgm:t>
        <a:bodyPr/>
        <a:lstStyle/>
        <a:p>
          <a:endParaRPr lang="es-CL" sz="2000"/>
        </a:p>
      </dgm:t>
    </dgm:pt>
    <dgm:pt modelId="{8988ECC0-9FFD-4855-A715-3063F89886F6}">
      <dgm:prSet phldrT="[Texto]" custT="1"/>
      <dgm:spPr/>
      <dgm:t>
        <a:bodyPr/>
        <a:lstStyle/>
        <a:p>
          <a:endParaRPr lang="es-CL" sz="1400" b="1" dirty="0"/>
        </a:p>
        <a:p>
          <a:r>
            <a:rPr lang="es-CL" sz="1400" b="1" dirty="0"/>
            <a:t>Realiza: </a:t>
          </a:r>
          <a:endParaRPr lang="es-CL" sz="1400" dirty="0"/>
        </a:p>
      </dgm:t>
    </dgm:pt>
    <dgm:pt modelId="{8F7D8B09-10DA-4E76-93DE-DD6077A5CFA5}" type="parTrans" cxnId="{0BBD04A6-09D3-47A5-BA8D-5934B785865D}">
      <dgm:prSet/>
      <dgm:spPr/>
      <dgm:t>
        <a:bodyPr/>
        <a:lstStyle/>
        <a:p>
          <a:endParaRPr lang="es-CL"/>
        </a:p>
      </dgm:t>
    </dgm:pt>
    <dgm:pt modelId="{AA8234D9-E9B1-4DE2-A345-ED02AE4A33ED}" type="sibTrans" cxnId="{0BBD04A6-09D3-47A5-BA8D-5934B785865D}">
      <dgm:prSet/>
      <dgm:spPr/>
      <dgm:t>
        <a:bodyPr/>
        <a:lstStyle/>
        <a:p>
          <a:endParaRPr lang="es-CL"/>
        </a:p>
      </dgm:t>
    </dgm:pt>
    <dgm:pt modelId="{85408635-5319-458A-8115-D9F4A1A2FE14}">
      <dgm:prSet phldrT="[Texto]" custT="1"/>
      <dgm:spPr/>
      <dgm:t>
        <a:bodyPr/>
        <a:lstStyle/>
        <a:p>
          <a:endParaRPr lang="es-CL" sz="1400" b="1" dirty="0"/>
        </a:p>
        <a:p>
          <a:r>
            <a:rPr lang="es-CL" sz="1400" b="1" dirty="0"/>
            <a:t>Realiza: </a:t>
          </a:r>
          <a:endParaRPr lang="es-CL" sz="1400" dirty="0"/>
        </a:p>
      </dgm:t>
    </dgm:pt>
    <dgm:pt modelId="{91E8A7AE-3312-4B00-9E6A-328DE73D9161}" type="parTrans" cxnId="{D8470DE5-2D24-4701-973A-60B8F6BA29F9}">
      <dgm:prSet/>
      <dgm:spPr/>
      <dgm:t>
        <a:bodyPr/>
        <a:lstStyle/>
        <a:p>
          <a:endParaRPr lang="es-CL"/>
        </a:p>
      </dgm:t>
    </dgm:pt>
    <dgm:pt modelId="{FA232918-6ACE-4641-87A4-9ABE6306EEBD}" type="sibTrans" cxnId="{D8470DE5-2D24-4701-973A-60B8F6BA29F9}">
      <dgm:prSet/>
      <dgm:spPr/>
      <dgm:t>
        <a:bodyPr/>
        <a:lstStyle/>
        <a:p>
          <a:endParaRPr lang="es-CL"/>
        </a:p>
      </dgm:t>
    </dgm:pt>
    <dgm:pt modelId="{5FAEAB88-0B6F-4350-A88B-1A83A376FE2D}">
      <dgm:prSet custT="1"/>
      <dgm:spPr/>
      <dgm:t>
        <a:bodyPr/>
        <a:lstStyle/>
        <a:p>
          <a:r>
            <a:rPr lang="es-CL" sz="1400" dirty="0"/>
            <a:t>- Base de operaciones</a:t>
          </a:r>
        </a:p>
        <a:p>
          <a:endParaRPr lang="es-CL" sz="700" b="1" dirty="0"/>
        </a:p>
        <a:p>
          <a:endParaRPr lang="es-CL" sz="700" b="1" dirty="0"/>
        </a:p>
        <a:p>
          <a:r>
            <a:rPr lang="es-CL" sz="1400" b="1" dirty="0"/>
            <a:t>Herramienta:</a:t>
          </a:r>
          <a:endParaRPr lang="es-CL" sz="1400" dirty="0"/>
        </a:p>
      </dgm:t>
    </dgm:pt>
    <dgm:pt modelId="{EC947AC0-26FB-4DC4-8B2A-433D841C785D}" type="parTrans" cxnId="{95A172FE-774D-40F6-B002-F66C4C5A1A2E}">
      <dgm:prSet/>
      <dgm:spPr/>
      <dgm:t>
        <a:bodyPr/>
        <a:lstStyle/>
        <a:p>
          <a:endParaRPr lang="es-CL"/>
        </a:p>
      </dgm:t>
    </dgm:pt>
    <dgm:pt modelId="{9A8B386A-10F4-40F9-9625-EDC16D2C788E}" type="sibTrans" cxnId="{95A172FE-774D-40F6-B002-F66C4C5A1A2E}">
      <dgm:prSet/>
      <dgm:spPr/>
      <dgm:t>
        <a:bodyPr/>
        <a:lstStyle/>
        <a:p>
          <a:endParaRPr lang="es-CL"/>
        </a:p>
      </dgm:t>
    </dgm:pt>
    <dgm:pt modelId="{611F6531-4644-4587-9872-4FF46E903D84}">
      <dgm:prSet custT="1"/>
      <dgm:spPr/>
      <dgm:t>
        <a:bodyPr/>
        <a:lstStyle/>
        <a:p>
          <a:r>
            <a:rPr lang="es-CL" sz="1400" dirty="0"/>
            <a:t>- Módulo de Carga en </a:t>
          </a:r>
          <a:r>
            <a:rPr lang="es-CL" sz="1400" b="1" dirty="0"/>
            <a:t>IFEL</a:t>
          </a:r>
        </a:p>
        <a:p>
          <a:r>
            <a:rPr lang="es-CL" sz="1400" dirty="0"/>
            <a:t> Archivo con información de  beneficiario y operación: tamaño de empresa, región, comuna, sector económico, IFI, moneda, plazo, tipo y destino del financiamiento</a:t>
          </a:r>
        </a:p>
      </dgm:t>
    </dgm:pt>
    <dgm:pt modelId="{E2383D50-0BED-4BFD-8FF4-0D1E921BBABE}" type="parTrans" cxnId="{D70AA2B7-9C52-48E7-AB4B-3A51E54193AE}">
      <dgm:prSet/>
      <dgm:spPr/>
      <dgm:t>
        <a:bodyPr/>
        <a:lstStyle/>
        <a:p>
          <a:endParaRPr lang="es-CL"/>
        </a:p>
      </dgm:t>
    </dgm:pt>
    <dgm:pt modelId="{6BA88CD8-ED8E-40EC-BB9F-D64E5429D4A5}" type="sibTrans" cxnId="{D70AA2B7-9C52-48E7-AB4B-3A51E54193AE}">
      <dgm:prSet/>
      <dgm:spPr/>
      <dgm:t>
        <a:bodyPr/>
        <a:lstStyle/>
        <a:p>
          <a:endParaRPr lang="es-CL"/>
        </a:p>
      </dgm:t>
    </dgm:pt>
    <dgm:pt modelId="{CE8D01F3-E68F-4AC1-B641-9613E8C6D2DE}">
      <dgm:prSet custT="1"/>
      <dgm:spPr/>
      <dgm:t>
        <a:bodyPr/>
        <a:lstStyle/>
        <a:p>
          <a:r>
            <a:rPr lang="es-CL" sz="1400" dirty="0"/>
            <a:t>- Base rendición mensual/semestral </a:t>
          </a:r>
        </a:p>
        <a:p>
          <a:r>
            <a:rPr lang="es-CL" sz="1400" dirty="0"/>
            <a:t> </a:t>
          </a:r>
          <a:r>
            <a:rPr lang="es-CL" sz="1400" b="1" dirty="0"/>
            <a:t>Informes Públicos</a:t>
          </a:r>
          <a:r>
            <a:rPr lang="es-CL" sz="1400" dirty="0"/>
            <a:t> (mensual/</a:t>
          </a:r>
          <a:r>
            <a:rPr lang="es-CL" sz="1400" dirty="0" err="1"/>
            <a:t>trim</a:t>
          </a:r>
          <a:r>
            <a:rPr lang="es-CL" sz="1400" dirty="0"/>
            <a:t>/</a:t>
          </a:r>
          <a:r>
            <a:rPr lang="es-CL" sz="1400" dirty="0" err="1"/>
            <a:t>sem</a:t>
          </a:r>
          <a:r>
            <a:rPr lang="es-CL" sz="1400" dirty="0"/>
            <a:t>)</a:t>
          </a:r>
        </a:p>
        <a:p>
          <a:r>
            <a:rPr lang="es-CL" sz="1400" dirty="0">
              <a:hlinkClick xmlns:r="http://schemas.openxmlformats.org/officeDocument/2006/relationships" r:id="rId1"/>
            </a:rPr>
            <a:t>https://www.corfo.cl/sites/cpp/movil/informespublicos</a:t>
          </a:r>
          <a:endParaRPr lang="es-CL" sz="1400" dirty="0"/>
        </a:p>
        <a:p>
          <a:r>
            <a:rPr lang="es-CL" sz="1400" dirty="0"/>
            <a:t>- Seguimiento Mora</a:t>
          </a:r>
          <a:endParaRPr lang="es-CL" sz="1400" b="1" dirty="0"/>
        </a:p>
        <a:p>
          <a:r>
            <a:rPr lang="es-CL" sz="1400" b="1" dirty="0"/>
            <a:t>Herramienta:</a:t>
          </a:r>
          <a:endParaRPr lang="es-CL" sz="1400" dirty="0"/>
        </a:p>
      </dgm:t>
    </dgm:pt>
    <dgm:pt modelId="{9A4C596C-D783-4CF5-962B-719537067005}" type="parTrans" cxnId="{BEB66B26-A0F3-4A5D-969C-752DBB16FA78}">
      <dgm:prSet/>
      <dgm:spPr/>
      <dgm:t>
        <a:bodyPr/>
        <a:lstStyle/>
        <a:p>
          <a:endParaRPr lang="es-CL"/>
        </a:p>
      </dgm:t>
    </dgm:pt>
    <dgm:pt modelId="{676E0D9F-FE15-4D0A-AF29-E746B7B08402}" type="sibTrans" cxnId="{BEB66B26-A0F3-4A5D-969C-752DBB16FA78}">
      <dgm:prSet/>
      <dgm:spPr/>
      <dgm:t>
        <a:bodyPr/>
        <a:lstStyle/>
        <a:p>
          <a:endParaRPr lang="es-CL"/>
        </a:p>
      </dgm:t>
    </dgm:pt>
    <dgm:pt modelId="{E0DD583F-BC7D-4E94-98F0-D27C9EC32EB1}">
      <dgm:prSet custT="1"/>
      <dgm:spPr/>
      <dgm:t>
        <a:bodyPr/>
        <a:lstStyle/>
        <a:p>
          <a:r>
            <a:rPr lang="es-CL" sz="1400" dirty="0"/>
            <a:t>- Módulo Rendición </a:t>
          </a:r>
          <a:r>
            <a:rPr lang="es-CL" sz="1400" b="1" dirty="0"/>
            <a:t>en IFEL</a:t>
          </a:r>
          <a:r>
            <a:rPr lang="es-CL" sz="1400" dirty="0"/>
            <a:t>. Archivo de rendición de saldo y mora de operación</a:t>
          </a:r>
        </a:p>
        <a:p>
          <a:r>
            <a:rPr lang="es-CL" sz="1400" b="1" dirty="0"/>
            <a:t>Programas Cobertura:</a:t>
          </a:r>
        </a:p>
        <a:p>
          <a:r>
            <a:rPr lang="es-CL" sz="1400" dirty="0"/>
            <a:t>- Informe mensual Apalancamiento de Fondos </a:t>
          </a:r>
        </a:p>
        <a:p>
          <a:r>
            <a:rPr lang="es-CL" sz="1400" dirty="0"/>
            <a:t>- Informe Anual de Pasivos Contingentes DIPRES</a:t>
          </a:r>
        </a:p>
      </dgm:t>
    </dgm:pt>
    <dgm:pt modelId="{1619C347-7CDF-49CF-AE68-D6C4E9C2228B}" type="parTrans" cxnId="{BE1CC9CD-D9A9-49AF-8060-2E6456B508CB}">
      <dgm:prSet/>
      <dgm:spPr/>
      <dgm:t>
        <a:bodyPr/>
        <a:lstStyle/>
        <a:p>
          <a:endParaRPr lang="es-CL"/>
        </a:p>
      </dgm:t>
    </dgm:pt>
    <dgm:pt modelId="{8AECFB11-F1D2-401F-A613-C8925DBD9C97}" type="sibTrans" cxnId="{BE1CC9CD-D9A9-49AF-8060-2E6456B508CB}">
      <dgm:prSet/>
      <dgm:spPr/>
      <dgm:t>
        <a:bodyPr/>
        <a:lstStyle/>
        <a:p>
          <a:endParaRPr lang="es-CL"/>
        </a:p>
      </dgm:t>
    </dgm:pt>
    <dgm:pt modelId="{53CA55A7-810F-43F3-BA66-A247C5E365D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CL" sz="1400" dirty="0"/>
            <a:t>- Informe pagos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CL" sz="1400" dirty="0"/>
            <a:t>- Informe recuperos</a:t>
          </a:r>
          <a:endParaRPr lang="es-CL" sz="1400" b="1" dirty="0"/>
        </a:p>
        <a:p>
          <a:pPr>
            <a:lnSpc>
              <a:spcPct val="100000"/>
            </a:lnSpc>
            <a:spcAft>
              <a:spcPts val="0"/>
            </a:spcAft>
          </a:pPr>
          <a:r>
            <a:rPr lang="es-CL" sz="1400" b="1" dirty="0"/>
            <a:t>Herramienta:</a:t>
          </a:r>
          <a:endParaRPr lang="es-CL" sz="1400" dirty="0"/>
        </a:p>
      </dgm:t>
    </dgm:pt>
    <dgm:pt modelId="{FBBE39C9-9BC6-4FFF-A664-0D46128634DF}" type="parTrans" cxnId="{65A6CF1E-6426-44DE-B400-EA10B3750BE3}">
      <dgm:prSet/>
      <dgm:spPr/>
      <dgm:t>
        <a:bodyPr/>
        <a:lstStyle/>
        <a:p>
          <a:endParaRPr lang="es-CL"/>
        </a:p>
      </dgm:t>
    </dgm:pt>
    <dgm:pt modelId="{73F3F057-0062-4767-97CC-7E4020230966}" type="sibTrans" cxnId="{65A6CF1E-6426-44DE-B400-EA10B3750BE3}">
      <dgm:prSet/>
      <dgm:spPr/>
      <dgm:t>
        <a:bodyPr/>
        <a:lstStyle/>
        <a:p>
          <a:endParaRPr lang="es-CL"/>
        </a:p>
      </dgm:t>
    </dgm:pt>
    <dgm:pt modelId="{A7DF1A4A-78E0-4CC0-9E53-31573AFE42E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CL" sz="1400" dirty="0"/>
            <a:t>- Módulo de Pago en </a:t>
          </a:r>
          <a:r>
            <a:rPr lang="es-CL" sz="1400" b="1" dirty="0"/>
            <a:t>IFEL Cobertura</a:t>
          </a:r>
          <a:r>
            <a:rPr lang="es-CL" sz="1400" dirty="0"/>
            <a:t>. Base solicitudes de pago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CL" sz="1400" dirty="0"/>
            <a:t>- Módulo de Estado de Juicios en </a:t>
          </a:r>
          <a:r>
            <a:rPr lang="es-CL" sz="1400" b="1" dirty="0"/>
            <a:t>IFEL Cobertura</a:t>
          </a:r>
          <a:r>
            <a:rPr lang="es-CL" sz="1400" dirty="0"/>
            <a:t>. Base estado de juicios y cobranzas</a:t>
          </a:r>
        </a:p>
        <a:p>
          <a:pPr>
            <a:lnSpc>
              <a:spcPct val="100000"/>
            </a:lnSpc>
            <a:spcAft>
              <a:spcPts val="0"/>
            </a:spcAft>
          </a:pPr>
          <a:endParaRPr lang="es-CL" sz="300" dirty="0"/>
        </a:p>
        <a:p>
          <a:pPr>
            <a:lnSpc>
              <a:spcPct val="100000"/>
            </a:lnSpc>
            <a:spcAft>
              <a:spcPts val="0"/>
            </a:spcAft>
          </a:pPr>
          <a:r>
            <a:rPr lang="es-CL" sz="1400" b="1" dirty="0"/>
            <a:t>(*) Existen 2 casos: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CL" sz="1400" dirty="0"/>
            <a:t>1) Operación llega a cobro CORFO (crédito deja de pagarse)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CL" sz="1400" dirty="0"/>
            <a:t>2) Operación no llega a pago CORFO (crédito se paga o  prepaga)</a:t>
          </a:r>
        </a:p>
      </dgm:t>
    </dgm:pt>
    <dgm:pt modelId="{8000A390-C07E-4561-9C02-E976D34F6E0E}" type="parTrans" cxnId="{A56BE493-CC83-43F8-B7E1-7DD24E7DBB05}">
      <dgm:prSet/>
      <dgm:spPr/>
      <dgm:t>
        <a:bodyPr/>
        <a:lstStyle/>
        <a:p>
          <a:endParaRPr lang="es-CL"/>
        </a:p>
      </dgm:t>
    </dgm:pt>
    <dgm:pt modelId="{B9BA510E-1C41-45B9-AE19-918BC8A381F7}" type="sibTrans" cxnId="{A56BE493-CC83-43F8-B7E1-7DD24E7DBB05}">
      <dgm:prSet/>
      <dgm:spPr/>
      <dgm:t>
        <a:bodyPr/>
        <a:lstStyle/>
        <a:p>
          <a:endParaRPr lang="es-CL"/>
        </a:p>
      </dgm:t>
    </dgm:pt>
    <dgm:pt modelId="{6661994B-AA57-45CB-9742-98BA39181B42}">
      <dgm:prSet custT="1"/>
      <dgm:spPr/>
      <dgm:t>
        <a:bodyPr/>
        <a:lstStyle/>
        <a:p>
          <a:r>
            <a:rPr lang="es-CL" sz="1400" dirty="0"/>
            <a:t>- Informes de evaluación de impacto</a:t>
          </a:r>
        </a:p>
        <a:p>
          <a:r>
            <a:rPr lang="es-CL" sz="1400" dirty="0"/>
            <a:t>Informes de resultado de programas</a:t>
          </a:r>
        </a:p>
      </dgm:t>
    </dgm:pt>
    <dgm:pt modelId="{B0483B3A-59DA-4C35-8E46-12977B53FE24}" type="parTrans" cxnId="{158A83DB-B7D4-4669-AD6C-7F224317B821}">
      <dgm:prSet/>
      <dgm:spPr/>
      <dgm:t>
        <a:bodyPr/>
        <a:lstStyle/>
        <a:p>
          <a:endParaRPr lang="es-CL"/>
        </a:p>
      </dgm:t>
    </dgm:pt>
    <dgm:pt modelId="{7C296039-DC2E-45E8-819B-4382E868ED6E}" type="sibTrans" cxnId="{158A83DB-B7D4-4669-AD6C-7F224317B821}">
      <dgm:prSet/>
      <dgm:spPr/>
      <dgm:t>
        <a:bodyPr/>
        <a:lstStyle/>
        <a:p>
          <a:endParaRPr lang="es-CL"/>
        </a:p>
      </dgm:t>
    </dgm:pt>
    <dgm:pt modelId="{EC301A5F-5E9D-44CB-8638-1B1B8E050B37}">
      <dgm:prSet custT="1"/>
      <dgm:spPr/>
      <dgm:t>
        <a:bodyPr/>
        <a:lstStyle/>
        <a:p>
          <a:endParaRPr lang="es-CL" sz="1400" b="1" dirty="0"/>
        </a:p>
        <a:p>
          <a:r>
            <a:rPr lang="es-CL" sz="1400" b="1" dirty="0"/>
            <a:t>Herramienta:</a:t>
          </a:r>
        </a:p>
      </dgm:t>
    </dgm:pt>
    <dgm:pt modelId="{2C3F2B94-59A0-42FB-BED1-1FA28C5369EA}" type="parTrans" cxnId="{168D8791-F11A-435D-8535-9CCDAE8F8170}">
      <dgm:prSet/>
      <dgm:spPr/>
      <dgm:t>
        <a:bodyPr/>
        <a:lstStyle/>
        <a:p>
          <a:endParaRPr lang="es-CL"/>
        </a:p>
      </dgm:t>
    </dgm:pt>
    <dgm:pt modelId="{E4858824-987B-47E8-BDC8-2FF6848948C0}" type="sibTrans" cxnId="{168D8791-F11A-435D-8535-9CCDAE8F8170}">
      <dgm:prSet/>
      <dgm:spPr/>
      <dgm:t>
        <a:bodyPr/>
        <a:lstStyle/>
        <a:p>
          <a:endParaRPr lang="es-CL"/>
        </a:p>
      </dgm:t>
    </dgm:pt>
    <dgm:pt modelId="{E20F8712-5194-4064-9F6C-22FBA19168DC}">
      <dgm:prSet custT="1"/>
      <dgm:spPr/>
      <dgm:t>
        <a:bodyPr/>
        <a:lstStyle/>
        <a:p>
          <a:r>
            <a:rPr lang="es-CL" sz="1400" dirty="0"/>
            <a:t>- Base beneficiarios</a:t>
          </a:r>
        </a:p>
        <a:p>
          <a:r>
            <a:rPr lang="es-CL" sz="1400" dirty="0"/>
            <a:t>- Encuestas ELE/EME MINECON/ Innovación</a:t>
          </a:r>
        </a:p>
        <a:p>
          <a:r>
            <a:rPr lang="es-CL" sz="1400" dirty="0"/>
            <a:t>- Encuestas realizadas por terceros</a:t>
          </a:r>
        </a:p>
      </dgm:t>
    </dgm:pt>
    <dgm:pt modelId="{B3219F1E-6ABB-4BE7-8941-10DFF815EFF7}" type="parTrans" cxnId="{48E83D4E-132F-4C62-88DB-B1C6B1F4B606}">
      <dgm:prSet/>
      <dgm:spPr/>
      <dgm:t>
        <a:bodyPr/>
        <a:lstStyle/>
        <a:p>
          <a:endParaRPr lang="es-CL"/>
        </a:p>
      </dgm:t>
    </dgm:pt>
    <dgm:pt modelId="{DBE40334-6BDA-4063-A609-27C5F0BC81A0}" type="sibTrans" cxnId="{48E83D4E-132F-4C62-88DB-B1C6B1F4B606}">
      <dgm:prSet/>
      <dgm:spPr/>
      <dgm:t>
        <a:bodyPr/>
        <a:lstStyle/>
        <a:p>
          <a:endParaRPr lang="es-CL"/>
        </a:p>
      </dgm:t>
    </dgm:pt>
    <dgm:pt modelId="{CC6AF0BB-2F09-4018-A664-114BC08B3BD0}" type="pres">
      <dgm:prSet presAssocID="{A62A8424-C97C-4F4A-9408-178117C51588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2E5F371C-A216-4801-9E26-E9317E7B78E2}" type="pres">
      <dgm:prSet presAssocID="{F51466F9-7006-4106-AEE9-D14EA31F4CC9}" presName="composite" presStyleCnt="0"/>
      <dgm:spPr/>
    </dgm:pt>
    <dgm:pt modelId="{71845C26-DC7F-48AB-ADE1-0E078ABC6E03}" type="pres">
      <dgm:prSet presAssocID="{F51466F9-7006-4106-AEE9-D14EA31F4CC9}" presName="BackAccent" presStyleLbl="bgShp" presStyleIdx="0" presStyleCnt="5"/>
      <dgm:spPr/>
    </dgm:pt>
    <dgm:pt modelId="{9A6FEC68-8A7C-4D55-9C1F-EE7EB6B71DCA}" type="pres">
      <dgm:prSet presAssocID="{F51466F9-7006-4106-AEE9-D14EA31F4CC9}" presName="Accent" presStyleLbl="alignNode1" presStyleIdx="0" presStyleCnt="5"/>
      <dgm:spPr/>
    </dgm:pt>
    <dgm:pt modelId="{CE2F4443-407A-4B6D-8A08-7628D808B155}" type="pres">
      <dgm:prSet presAssocID="{F51466F9-7006-4106-AEE9-D14EA31F4CC9}" presName="Child" presStyleLbl="revTx" presStyleIdx="0" presStyleCnt="10" custScaleX="135499" custScaleY="113926">
        <dgm:presLayoutVars>
          <dgm:chMax val="0"/>
          <dgm:chPref val="0"/>
          <dgm:bulletEnabled val="1"/>
        </dgm:presLayoutVars>
      </dgm:prSet>
      <dgm:spPr/>
    </dgm:pt>
    <dgm:pt modelId="{E3FF0C27-AA87-42E7-9EFD-17D691C98102}" type="pres">
      <dgm:prSet presAssocID="{F51466F9-7006-4106-AEE9-D14EA31F4CC9}" presName="Parent" presStyleLbl="revTx" presStyleIdx="1" presStyleCnt="10">
        <dgm:presLayoutVars>
          <dgm:chMax val="1"/>
          <dgm:chPref val="1"/>
          <dgm:bulletEnabled val="1"/>
        </dgm:presLayoutVars>
      </dgm:prSet>
      <dgm:spPr/>
    </dgm:pt>
    <dgm:pt modelId="{B31ED68E-655E-45E8-BF07-7FF9927D25A0}" type="pres">
      <dgm:prSet presAssocID="{E9DBD052-D686-488C-8BC7-531049F93EDF}" presName="sibTrans" presStyleCnt="0"/>
      <dgm:spPr/>
    </dgm:pt>
    <dgm:pt modelId="{563F9290-8A13-4738-B5BF-BBB30B8361FC}" type="pres">
      <dgm:prSet presAssocID="{805EF997-29A9-483C-9E7E-D54F8995C701}" presName="composite" presStyleCnt="0"/>
      <dgm:spPr/>
    </dgm:pt>
    <dgm:pt modelId="{5061F3A6-EA64-4F4E-A068-3B86063E957E}" type="pres">
      <dgm:prSet presAssocID="{805EF997-29A9-483C-9E7E-D54F8995C701}" presName="BackAccent" presStyleLbl="bgShp" presStyleIdx="1" presStyleCnt="5"/>
      <dgm:spPr/>
    </dgm:pt>
    <dgm:pt modelId="{ACABC8B7-FF2F-4C74-81F5-78A777B9B26A}" type="pres">
      <dgm:prSet presAssocID="{805EF997-29A9-483C-9E7E-D54F8995C701}" presName="Accent" presStyleLbl="alignNode1" presStyleIdx="1" presStyleCnt="5"/>
      <dgm:spPr/>
    </dgm:pt>
    <dgm:pt modelId="{CA7DE6E4-6F38-4195-A846-E4862F2A6EA7}" type="pres">
      <dgm:prSet presAssocID="{805EF997-29A9-483C-9E7E-D54F8995C701}" presName="Child" presStyleLbl="revTx" presStyleIdx="2" presStyleCnt="10">
        <dgm:presLayoutVars>
          <dgm:chMax val="0"/>
          <dgm:chPref val="0"/>
          <dgm:bulletEnabled val="1"/>
        </dgm:presLayoutVars>
      </dgm:prSet>
      <dgm:spPr/>
    </dgm:pt>
    <dgm:pt modelId="{6142D766-DAA0-40D4-81A3-2D2E19C5E543}" type="pres">
      <dgm:prSet presAssocID="{805EF997-29A9-483C-9E7E-D54F8995C701}" presName="Parent" presStyleLbl="revTx" presStyleIdx="3" presStyleCnt="10">
        <dgm:presLayoutVars>
          <dgm:chMax val="1"/>
          <dgm:chPref val="1"/>
          <dgm:bulletEnabled val="1"/>
        </dgm:presLayoutVars>
      </dgm:prSet>
      <dgm:spPr/>
    </dgm:pt>
    <dgm:pt modelId="{C1991751-74F1-43B7-AE81-5A8E7EB75509}" type="pres">
      <dgm:prSet presAssocID="{3E5F5EBE-5F82-40A3-96C3-FC7E6C9BCA4E}" presName="sibTrans" presStyleCnt="0"/>
      <dgm:spPr/>
    </dgm:pt>
    <dgm:pt modelId="{C98417B5-2B18-4956-9CEB-99B6DCC8DABB}" type="pres">
      <dgm:prSet presAssocID="{C37ECF76-13CB-4EC2-82BC-9125361EC23D}" presName="composite" presStyleCnt="0"/>
      <dgm:spPr/>
    </dgm:pt>
    <dgm:pt modelId="{45181E98-69AC-4F8D-A2DB-ACCA3ED0DA0F}" type="pres">
      <dgm:prSet presAssocID="{C37ECF76-13CB-4EC2-82BC-9125361EC23D}" presName="BackAccent" presStyleLbl="bgShp" presStyleIdx="2" presStyleCnt="5"/>
      <dgm:spPr/>
    </dgm:pt>
    <dgm:pt modelId="{62EDF9DF-3E88-4029-AA50-7B7DE185D63E}" type="pres">
      <dgm:prSet presAssocID="{C37ECF76-13CB-4EC2-82BC-9125361EC23D}" presName="Accent" presStyleLbl="alignNode1" presStyleIdx="2" presStyleCnt="5"/>
      <dgm:spPr/>
    </dgm:pt>
    <dgm:pt modelId="{6EBFF8F3-256E-4AAA-9CC8-2EC7CD2F9B73}" type="pres">
      <dgm:prSet presAssocID="{C37ECF76-13CB-4EC2-82BC-9125361EC23D}" presName="Child" presStyleLbl="revTx" presStyleIdx="4" presStyleCnt="10">
        <dgm:presLayoutVars>
          <dgm:chMax val="0"/>
          <dgm:chPref val="0"/>
          <dgm:bulletEnabled val="1"/>
        </dgm:presLayoutVars>
      </dgm:prSet>
      <dgm:spPr/>
    </dgm:pt>
    <dgm:pt modelId="{818AC4FD-7AFE-443C-8602-F4BFBBB74B01}" type="pres">
      <dgm:prSet presAssocID="{C37ECF76-13CB-4EC2-82BC-9125361EC23D}" presName="Parent" presStyleLbl="revTx" presStyleIdx="5" presStyleCnt="10">
        <dgm:presLayoutVars>
          <dgm:chMax val="1"/>
          <dgm:chPref val="1"/>
          <dgm:bulletEnabled val="1"/>
        </dgm:presLayoutVars>
      </dgm:prSet>
      <dgm:spPr/>
    </dgm:pt>
    <dgm:pt modelId="{49ECD785-692B-4303-89A1-7C23DDDDA17F}" type="pres">
      <dgm:prSet presAssocID="{239747A3-6AB1-4DD7-A35B-32F4B2096F10}" presName="sibTrans" presStyleCnt="0"/>
      <dgm:spPr/>
    </dgm:pt>
    <dgm:pt modelId="{2F2CF229-4A92-4351-9DE7-32B38A9054DA}" type="pres">
      <dgm:prSet presAssocID="{4CCC0490-033A-4993-AC27-1DE8872B9267}" presName="composite" presStyleCnt="0"/>
      <dgm:spPr/>
    </dgm:pt>
    <dgm:pt modelId="{19E2B6EA-CE28-416F-B4F0-1CCDCEF89929}" type="pres">
      <dgm:prSet presAssocID="{4CCC0490-033A-4993-AC27-1DE8872B9267}" presName="BackAccent" presStyleLbl="bgShp" presStyleIdx="3" presStyleCnt="5"/>
      <dgm:spPr/>
    </dgm:pt>
    <dgm:pt modelId="{3B45A441-3B1A-4650-A92C-E8E2E57F20CF}" type="pres">
      <dgm:prSet presAssocID="{4CCC0490-033A-4993-AC27-1DE8872B9267}" presName="Accent" presStyleLbl="alignNode1" presStyleIdx="3" presStyleCnt="5"/>
      <dgm:spPr/>
    </dgm:pt>
    <dgm:pt modelId="{822DCD9C-4DCC-4982-BD52-6627F675AEE0}" type="pres">
      <dgm:prSet presAssocID="{4CCC0490-033A-4993-AC27-1DE8872B9267}" presName="Child" presStyleLbl="revTx" presStyleIdx="6" presStyleCnt="10">
        <dgm:presLayoutVars>
          <dgm:chMax val="0"/>
          <dgm:chPref val="0"/>
          <dgm:bulletEnabled val="1"/>
        </dgm:presLayoutVars>
      </dgm:prSet>
      <dgm:spPr/>
    </dgm:pt>
    <dgm:pt modelId="{6DC6DCF5-804B-4456-A967-E87F69701ADC}" type="pres">
      <dgm:prSet presAssocID="{4CCC0490-033A-4993-AC27-1DE8872B9267}" presName="Parent" presStyleLbl="revTx" presStyleIdx="7" presStyleCnt="10">
        <dgm:presLayoutVars>
          <dgm:chMax val="1"/>
          <dgm:chPref val="1"/>
          <dgm:bulletEnabled val="1"/>
        </dgm:presLayoutVars>
      </dgm:prSet>
      <dgm:spPr/>
    </dgm:pt>
    <dgm:pt modelId="{6DF9604E-6419-4774-8100-83483848891D}" type="pres">
      <dgm:prSet presAssocID="{ED068D6C-22E6-467D-B494-07BDC2EC9477}" presName="sibTrans" presStyleCnt="0"/>
      <dgm:spPr/>
    </dgm:pt>
    <dgm:pt modelId="{0DC612DA-21BF-4ECA-B699-2C68A4D45589}" type="pres">
      <dgm:prSet presAssocID="{22254BF1-5230-47E9-8D5D-D4EFDC33906C}" presName="composite" presStyleCnt="0"/>
      <dgm:spPr/>
    </dgm:pt>
    <dgm:pt modelId="{56A70F00-A590-4B83-8EB3-B5DA7C0C61DB}" type="pres">
      <dgm:prSet presAssocID="{22254BF1-5230-47E9-8D5D-D4EFDC33906C}" presName="BackAccent" presStyleLbl="bgShp" presStyleIdx="4" presStyleCnt="5"/>
      <dgm:spPr/>
    </dgm:pt>
    <dgm:pt modelId="{54A2DE2A-CBB3-4CED-B641-3CECD221B8F1}" type="pres">
      <dgm:prSet presAssocID="{22254BF1-5230-47E9-8D5D-D4EFDC33906C}" presName="Accent" presStyleLbl="alignNode1" presStyleIdx="4" presStyleCnt="5"/>
      <dgm:spPr/>
    </dgm:pt>
    <dgm:pt modelId="{C9023915-9797-47FE-8B88-8E9D27AA5EB2}" type="pres">
      <dgm:prSet presAssocID="{22254BF1-5230-47E9-8D5D-D4EFDC33906C}" presName="Child" presStyleLbl="revTx" presStyleIdx="8" presStyleCnt="10">
        <dgm:presLayoutVars>
          <dgm:chMax val="0"/>
          <dgm:chPref val="0"/>
          <dgm:bulletEnabled val="1"/>
        </dgm:presLayoutVars>
      </dgm:prSet>
      <dgm:spPr/>
    </dgm:pt>
    <dgm:pt modelId="{DCB6175D-1ED5-44FF-9F21-56136B094833}" type="pres">
      <dgm:prSet presAssocID="{22254BF1-5230-47E9-8D5D-D4EFDC33906C}" presName="Parent" presStyleLbl="revTx" presStyleIdx="9" presStyleCnt="10">
        <dgm:presLayoutVars>
          <dgm:chMax val="1"/>
          <dgm:chPref val="1"/>
          <dgm:bulletEnabled val="1"/>
        </dgm:presLayoutVars>
      </dgm:prSet>
      <dgm:spPr/>
    </dgm:pt>
  </dgm:ptLst>
  <dgm:cxnLst>
    <dgm:cxn modelId="{6E36CA0F-B39A-45CE-BD2E-19AFB1B35D1F}" type="presOf" srcId="{E20F8712-5194-4064-9F6C-22FBA19168DC}" destId="{C9023915-9797-47FE-8B88-8E9D27AA5EB2}" srcOrd="0" destOrd="3" presId="urn:microsoft.com/office/officeart/2008/layout/IncreasingCircleProcess"/>
    <dgm:cxn modelId="{D96D2F16-011E-438D-8914-F7F42A100EE3}" type="presOf" srcId="{8968711F-C93E-4B9B-AAC8-03880AC57716}" destId="{6EBFF8F3-256E-4AAA-9CC8-2EC7CD2F9B73}" srcOrd="0" destOrd="0" presId="urn:microsoft.com/office/officeart/2008/layout/IncreasingCircleProcess"/>
    <dgm:cxn modelId="{949DC117-7044-42DD-A16F-3561F8036D2F}" type="presOf" srcId="{A7DF1A4A-78E0-4CC0-9E53-31573AFE42E4}" destId="{822DCD9C-4DCC-4982-BD52-6627F675AEE0}" srcOrd="0" destOrd="2" presId="urn:microsoft.com/office/officeart/2008/layout/IncreasingCircleProcess"/>
    <dgm:cxn modelId="{65A6CF1E-6426-44DE-B400-EA10B3750BE3}" srcId="{4CCC0490-033A-4993-AC27-1DE8872B9267}" destId="{53CA55A7-810F-43F3-BA66-A247C5E365D5}" srcOrd="1" destOrd="0" parTransId="{FBBE39C9-9BC6-4FFF-A664-0D46128634DF}" sibTransId="{73F3F057-0062-4767-97CC-7E4020230966}"/>
    <dgm:cxn modelId="{BEB66B26-A0F3-4A5D-969C-752DBB16FA78}" srcId="{C37ECF76-13CB-4EC2-82BC-9125361EC23D}" destId="{CE8D01F3-E68F-4AC1-B641-9613E8C6D2DE}" srcOrd="1" destOrd="0" parTransId="{9A4C596C-D783-4CF5-962B-719537067005}" sibTransId="{676E0D9F-FE15-4D0A-AF29-E746B7B08402}"/>
    <dgm:cxn modelId="{CAC8E928-F10E-471B-9736-F9ABF316126A}" type="presOf" srcId="{6661994B-AA57-45CB-9742-98BA39181B42}" destId="{C9023915-9797-47FE-8B88-8E9D27AA5EB2}" srcOrd="0" destOrd="1" presId="urn:microsoft.com/office/officeart/2008/layout/IncreasingCircleProcess"/>
    <dgm:cxn modelId="{63F8E72B-4930-435F-B6EF-3734CA8AEDCB}" type="presOf" srcId="{C687E592-A735-4AF0-8685-EB82DEE10D46}" destId="{CE2F4443-407A-4B6D-8A08-7628D808B155}" srcOrd="0" destOrd="0" presId="urn:microsoft.com/office/officeart/2008/layout/IncreasingCircleProcess"/>
    <dgm:cxn modelId="{745A3A36-BDB4-4CB4-AAD3-C2A143A84CBE}" type="presOf" srcId="{CE8D01F3-E68F-4AC1-B641-9613E8C6D2DE}" destId="{6EBFF8F3-256E-4AAA-9CC8-2EC7CD2F9B73}" srcOrd="0" destOrd="1" presId="urn:microsoft.com/office/officeart/2008/layout/IncreasingCircleProcess"/>
    <dgm:cxn modelId="{E05C6436-41BB-405B-80B3-1955FC53A84E}" srcId="{A62A8424-C97C-4F4A-9408-178117C51588}" destId="{805EF997-29A9-483C-9E7E-D54F8995C701}" srcOrd="1" destOrd="0" parTransId="{4E1F74AE-E628-437F-BDC7-E83FCC02B514}" sibTransId="{3E5F5EBE-5F82-40A3-96C3-FC7E6C9BCA4E}"/>
    <dgm:cxn modelId="{96A9A838-E458-4619-958F-CABD9F78886C}" srcId="{F51466F9-7006-4106-AEE9-D14EA31F4CC9}" destId="{C687E592-A735-4AF0-8685-EB82DEE10D46}" srcOrd="0" destOrd="0" parTransId="{FA907321-A2AF-441B-9F59-E394C61CE5E0}" sibTransId="{0DD0125A-6C01-4C5A-A427-58FA6948BC33}"/>
    <dgm:cxn modelId="{84CD0043-0430-4411-A699-B0762A0246EA}" srcId="{4CCC0490-033A-4993-AC27-1DE8872B9267}" destId="{E0E1D7C4-01D1-472A-B557-62F0CC8D7E96}" srcOrd="0" destOrd="0" parTransId="{38725FA1-E222-404A-805A-59D99869786E}" sibTransId="{861DE4F8-E22A-4EEF-94E3-E6F17302E42D}"/>
    <dgm:cxn modelId="{5F6EAE69-66FC-49B7-BADE-6B0B1E3AA0DF}" type="presOf" srcId="{C37ECF76-13CB-4EC2-82BC-9125361EC23D}" destId="{818AC4FD-7AFE-443C-8602-F4BFBBB74B01}" srcOrd="0" destOrd="0" presId="urn:microsoft.com/office/officeart/2008/layout/IncreasingCircleProcess"/>
    <dgm:cxn modelId="{7F26A24A-D217-4A70-ADCA-22532D92A2C3}" srcId="{A62A8424-C97C-4F4A-9408-178117C51588}" destId="{22254BF1-5230-47E9-8D5D-D4EFDC33906C}" srcOrd="4" destOrd="0" parTransId="{F076B832-01B1-4E45-874A-B967EE6ADF54}" sibTransId="{61A20DF5-8B96-47A6-8509-1EFE3BF5CC9E}"/>
    <dgm:cxn modelId="{48E83D4E-132F-4C62-88DB-B1C6B1F4B606}" srcId="{22254BF1-5230-47E9-8D5D-D4EFDC33906C}" destId="{E20F8712-5194-4064-9F6C-22FBA19168DC}" srcOrd="3" destOrd="0" parTransId="{B3219F1E-6ABB-4BE7-8941-10DFF815EFF7}" sibTransId="{DBE40334-6BDA-4063-A609-27C5F0BC81A0}"/>
    <dgm:cxn modelId="{433F1E7B-CDD1-4128-B09E-B801B574A811}" type="presOf" srcId="{22254BF1-5230-47E9-8D5D-D4EFDC33906C}" destId="{DCB6175D-1ED5-44FF-9F21-56136B094833}" srcOrd="0" destOrd="0" presId="urn:microsoft.com/office/officeart/2008/layout/IncreasingCircleProcess"/>
    <dgm:cxn modelId="{A345E887-43D2-4121-8329-EBAB19854660}" type="presOf" srcId="{85408635-5319-458A-8115-D9F4A1A2FE14}" destId="{CA7DE6E4-6F38-4195-A846-E4862F2A6EA7}" srcOrd="0" destOrd="0" presId="urn:microsoft.com/office/officeart/2008/layout/IncreasingCircleProcess"/>
    <dgm:cxn modelId="{55286E90-DC88-4F7D-B340-1E7A70D846CF}" type="presOf" srcId="{805EF997-29A9-483C-9E7E-D54F8995C701}" destId="{6142D766-DAA0-40D4-81A3-2D2E19C5E543}" srcOrd="0" destOrd="0" presId="urn:microsoft.com/office/officeart/2008/layout/IncreasingCircleProcess"/>
    <dgm:cxn modelId="{5932A590-7355-4E3D-925B-9D2D5FA91094}" srcId="{A62A8424-C97C-4F4A-9408-178117C51588}" destId="{C37ECF76-13CB-4EC2-82BC-9125361EC23D}" srcOrd="2" destOrd="0" parTransId="{0C44EBBF-6C9A-44DE-B880-DCA85B001F37}" sibTransId="{239747A3-6AB1-4DD7-A35B-32F4B2096F10}"/>
    <dgm:cxn modelId="{168D8791-F11A-435D-8535-9CCDAE8F8170}" srcId="{22254BF1-5230-47E9-8D5D-D4EFDC33906C}" destId="{EC301A5F-5E9D-44CB-8638-1B1B8E050B37}" srcOrd="2" destOrd="0" parTransId="{2C3F2B94-59A0-42FB-BED1-1FA28C5369EA}" sibTransId="{E4858824-987B-47E8-BDC8-2FF6848948C0}"/>
    <dgm:cxn modelId="{A56BE493-CC83-43F8-B7E1-7DD24E7DBB05}" srcId="{4CCC0490-033A-4993-AC27-1DE8872B9267}" destId="{A7DF1A4A-78E0-4CC0-9E53-31573AFE42E4}" srcOrd="2" destOrd="0" parTransId="{8000A390-C07E-4561-9C02-E976D34F6E0E}" sibTransId="{B9BA510E-1C41-45B9-AE19-918BC8A381F7}"/>
    <dgm:cxn modelId="{818CC4A3-674D-49EF-8130-E5F666EF81E8}" type="presOf" srcId="{F51466F9-7006-4106-AEE9-D14EA31F4CC9}" destId="{E3FF0C27-AA87-42E7-9EFD-17D691C98102}" srcOrd="0" destOrd="0" presId="urn:microsoft.com/office/officeart/2008/layout/IncreasingCircleProcess"/>
    <dgm:cxn modelId="{0BBD04A6-09D3-47A5-BA8D-5934B785865D}" srcId="{22254BF1-5230-47E9-8D5D-D4EFDC33906C}" destId="{8988ECC0-9FFD-4855-A715-3063F89886F6}" srcOrd="0" destOrd="0" parTransId="{8F7D8B09-10DA-4E76-93DE-DD6077A5CFA5}" sibTransId="{AA8234D9-E9B1-4DE2-A345-ED02AE4A33ED}"/>
    <dgm:cxn modelId="{F2C6CFA7-D85A-4E84-858E-877D9ACD0DCF}" type="presOf" srcId="{EC301A5F-5E9D-44CB-8638-1B1B8E050B37}" destId="{C9023915-9797-47FE-8B88-8E9D27AA5EB2}" srcOrd="0" destOrd="2" presId="urn:microsoft.com/office/officeart/2008/layout/IncreasingCircleProcess"/>
    <dgm:cxn modelId="{D70AA2B7-9C52-48E7-AB4B-3A51E54193AE}" srcId="{805EF997-29A9-483C-9E7E-D54F8995C701}" destId="{611F6531-4644-4587-9872-4FF46E903D84}" srcOrd="2" destOrd="0" parTransId="{E2383D50-0BED-4BFD-8FF4-0D1E921BBABE}" sibTransId="{6BA88CD8-ED8E-40EC-BB9F-D64E5429D4A5}"/>
    <dgm:cxn modelId="{BA280EC1-613C-4EE9-880F-A6F6E14F8AF1}" srcId="{A62A8424-C97C-4F4A-9408-178117C51588}" destId="{F51466F9-7006-4106-AEE9-D14EA31F4CC9}" srcOrd="0" destOrd="0" parTransId="{29930443-27F5-4A98-95A7-32740F39666D}" sibTransId="{E9DBD052-D686-488C-8BC7-531049F93EDF}"/>
    <dgm:cxn modelId="{020012C5-2545-4B72-BB16-637C181B5EEF}" type="presOf" srcId="{E0E1D7C4-01D1-472A-B557-62F0CC8D7E96}" destId="{822DCD9C-4DCC-4982-BD52-6627F675AEE0}" srcOrd="0" destOrd="0" presId="urn:microsoft.com/office/officeart/2008/layout/IncreasingCircleProcess"/>
    <dgm:cxn modelId="{2C84A6C8-5E5C-4B94-9219-C9F406F8463C}" srcId="{C37ECF76-13CB-4EC2-82BC-9125361EC23D}" destId="{8968711F-C93E-4B9B-AAC8-03880AC57716}" srcOrd="0" destOrd="0" parTransId="{CB3C74F5-1242-4DDB-BFEC-794943E9DEF5}" sibTransId="{13670E6E-ADE7-4CE6-B725-89F154DB95C4}"/>
    <dgm:cxn modelId="{1CE095C9-72FC-4555-82A7-919A5F282BBF}" type="presOf" srcId="{E0DD583F-BC7D-4E94-98F0-D27C9EC32EB1}" destId="{6EBFF8F3-256E-4AAA-9CC8-2EC7CD2F9B73}" srcOrd="0" destOrd="2" presId="urn:microsoft.com/office/officeart/2008/layout/IncreasingCircleProcess"/>
    <dgm:cxn modelId="{1A39DBC9-32E3-4E61-A8F2-9ECC06F54481}" type="presOf" srcId="{8988ECC0-9FFD-4855-A715-3063F89886F6}" destId="{C9023915-9797-47FE-8B88-8E9D27AA5EB2}" srcOrd="0" destOrd="0" presId="urn:microsoft.com/office/officeart/2008/layout/IncreasingCircleProcess"/>
    <dgm:cxn modelId="{BE1CC9CD-D9A9-49AF-8060-2E6456B508CB}" srcId="{C37ECF76-13CB-4EC2-82BC-9125361EC23D}" destId="{E0DD583F-BC7D-4E94-98F0-D27C9EC32EB1}" srcOrd="2" destOrd="0" parTransId="{1619C347-7CDF-49CF-AE68-D6C4E9C2228B}" sibTransId="{8AECFB11-F1D2-401F-A613-C8925DBD9C97}"/>
    <dgm:cxn modelId="{4AB5F1CF-3E2C-437B-9C02-4DDF85B5BEEC}" type="presOf" srcId="{5FAEAB88-0B6F-4350-A88B-1A83A376FE2D}" destId="{CA7DE6E4-6F38-4195-A846-E4862F2A6EA7}" srcOrd="0" destOrd="1" presId="urn:microsoft.com/office/officeart/2008/layout/IncreasingCircleProcess"/>
    <dgm:cxn modelId="{09C630D7-2A33-4A32-83C4-DA4D185354FA}" srcId="{A62A8424-C97C-4F4A-9408-178117C51588}" destId="{4CCC0490-033A-4993-AC27-1DE8872B9267}" srcOrd="3" destOrd="0" parTransId="{4819340E-B8C5-4CF1-BF6B-A794E314196F}" sibTransId="{ED068D6C-22E6-467D-B494-07BDC2EC9477}"/>
    <dgm:cxn modelId="{1828FBD8-6EFD-4A59-BC4C-9DB3B8AA28ED}" type="presOf" srcId="{611F6531-4644-4587-9872-4FF46E903D84}" destId="{CA7DE6E4-6F38-4195-A846-E4862F2A6EA7}" srcOrd="0" destOrd="2" presId="urn:microsoft.com/office/officeart/2008/layout/IncreasingCircleProcess"/>
    <dgm:cxn modelId="{158A83DB-B7D4-4669-AD6C-7F224317B821}" srcId="{22254BF1-5230-47E9-8D5D-D4EFDC33906C}" destId="{6661994B-AA57-45CB-9742-98BA39181B42}" srcOrd="1" destOrd="0" parTransId="{B0483B3A-59DA-4C35-8E46-12977B53FE24}" sibTransId="{7C296039-DC2E-45E8-819B-4382E868ED6E}"/>
    <dgm:cxn modelId="{4F43C7E4-C43E-4FEE-8A7A-3EA08D9079A8}" type="presOf" srcId="{4CCC0490-033A-4993-AC27-1DE8872B9267}" destId="{6DC6DCF5-804B-4456-A967-E87F69701ADC}" srcOrd="0" destOrd="0" presId="urn:microsoft.com/office/officeart/2008/layout/IncreasingCircleProcess"/>
    <dgm:cxn modelId="{D8470DE5-2D24-4701-973A-60B8F6BA29F9}" srcId="{805EF997-29A9-483C-9E7E-D54F8995C701}" destId="{85408635-5319-458A-8115-D9F4A1A2FE14}" srcOrd="0" destOrd="0" parTransId="{91E8A7AE-3312-4B00-9E6A-328DE73D9161}" sibTransId="{FA232918-6ACE-4641-87A4-9ABE6306EEBD}"/>
    <dgm:cxn modelId="{297453EB-4784-48A6-BC7F-934D93E1740D}" type="presOf" srcId="{53CA55A7-810F-43F3-BA66-A247C5E365D5}" destId="{822DCD9C-4DCC-4982-BD52-6627F675AEE0}" srcOrd="0" destOrd="1" presId="urn:microsoft.com/office/officeart/2008/layout/IncreasingCircleProcess"/>
    <dgm:cxn modelId="{A914B1FB-584A-4830-9630-1CF65A5C1642}" type="presOf" srcId="{A62A8424-C97C-4F4A-9408-178117C51588}" destId="{CC6AF0BB-2F09-4018-A664-114BC08B3BD0}" srcOrd="0" destOrd="0" presId="urn:microsoft.com/office/officeart/2008/layout/IncreasingCircleProcess"/>
    <dgm:cxn modelId="{95A172FE-774D-40F6-B002-F66C4C5A1A2E}" srcId="{805EF997-29A9-483C-9E7E-D54F8995C701}" destId="{5FAEAB88-0B6F-4350-A88B-1A83A376FE2D}" srcOrd="1" destOrd="0" parTransId="{EC947AC0-26FB-4DC4-8B2A-433D841C785D}" sibTransId="{9A8B386A-10F4-40F9-9625-EDC16D2C788E}"/>
    <dgm:cxn modelId="{95D6A36C-485E-476C-BA16-C5CB802AFF85}" type="presParOf" srcId="{CC6AF0BB-2F09-4018-A664-114BC08B3BD0}" destId="{2E5F371C-A216-4801-9E26-E9317E7B78E2}" srcOrd="0" destOrd="0" presId="urn:microsoft.com/office/officeart/2008/layout/IncreasingCircleProcess"/>
    <dgm:cxn modelId="{E678FC2C-C775-4918-9F34-D354F4AA1529}" type="presParOf" srcId="{2E5F371C-A216-4801-9E26-E9317E7B78E2}" destId="{71845C26-DC7F-48AB-ADE1-0E078ABC6E03}" srcOrd="0" destOrd="0" presId="urn:microsoft.com/office/officeart/2008/layout/IncreasingCircleProcess"/>
    <dgm:cxn modelId="{694E225A-D011-4DE2-B614-4C95ABBE47C4}" type="presParOf" srcId="{2E5F371C-A216-4801-9E26-E9317E7B78E2}" destId="{9A6FEC68-8A7C-4D55-9C1F-EE7EB6B71DCA}" srcOrd="1" destOrd="0" presId="urn:microsoft.com/office/officeart/2008/layout/IncreasingCircleProcess"/>
    <dgm:cxn modelId="{1408B317-4860-452D-895B-E2214DDFE06A}" type="presParOf" srcId="{2E5F371C-A216-4801-9E26-E9317E7B78E2}" destId="{CE2F4443-407A-4B6D-8A08-7628D808B155}" srcOrd="2" destOrd="0" presId="urn:microsoft.com/office/officeart/2008/layout/IncreasingCircleProcess"/>
    <dgm:cxn modelId="{F6E3D54F-3BBF-491D-822C-4533ED8B8035}" type="presParOf" srcId="{2E5F371C-A216-4801-9E26-E9317E7B78E2}" destId="{E3FF0C27-AA87-42E7-9EFD-17D691C98102}" srcOrd="3" destOrd="0" presId="urn:microsoft.com/office/officeart/2008/layout/IncreasingCircleProcess"/>
    <dgm:cxn modelId="{597A79A6-CAAE-48FF-955A-DC2803F0CCA5}" type="presParOf" srcId="{CC6AF0BB-2F09-4018-A664-114BC08B3BD0}" destId="{B31ED68E-655E-45E8-BF07-7FF9927D25A0}" srcOrd="1" destOrd="0" presId="urn:microsoft.com/office/officeart/2008/layout/IncreasingCircleProcess"/>
    <dgm:cxn modelId="{BDD98400-ED39-471E-A4F8-6B1B87253966}" type="presParOf" srcId="{CC6AF0BB-2F09-4018-A664-114BC08B3BD0}" destId="{563F9290-8A13-4738-B5BF-BBB30B8361FC}" srcOrd="2" destOrd="0" presId="urn:microsoft.com/office/officeart/2008/layout/IncreasingCircleProcess"/>
    <dgm:cxn modelId="{3375C312-BCA3-4FAC-8710-C542DF456413}" type="presParOf" srcId="{563F9290-8A13-4738-B5BF-BBB30B8361FC}" destId="{5061F3A6-EA64-4F4E-A068-3B86063E957E}" srcOrd="0" destOrd="0" presId="urn:microsoft.com/office/officeart/2008/layout/IncreasingCircleProcess"/>
    <dgm:cxn modelId="{D950BB77-3B71-4434-ADF6-F339153047CB}" type="presParOf" srcId="{563F9290-8A13-4738-B5BF-BBB30B8361FC}" destId="{ACABC8B7-FF2F-4C74-81F5-78A777B9B26A}" srcOrd="1" destOrd="0" presId="urn:microsoft.com/office/officeart/2008/layout/IncreasingCircleProcess"/>
    <dgm:cxn modelId="{4B0173E7-2DB7-4049-AE6B-90D029C1175C}" type="presParOf" srcId="{563F9290-8A13-4738-B5BF-BBB30B8361FC}" destId="{CA7DE6E4-6F38-4195-A846-E4862F2A6EA7}" srcOrd="2" destOrd="0" presId="urn:microsoft.com/office/officeart/2008/layout/IncreasingCircleProcess"/>
    <dgm:cxn modelId="{577B596F-ABB3-4AF2-BC6A-A860D487051B}" type="presParOf" srcId="{563F9290-8A13-4738-B5BF-BBB30B8361FC}" destId="{6142D766-DAA0-40D4-81A3-2D2E19C5E543}" srcOrd="3" destOrd="0" presId="urn:microsoft.com/office/officeart/2008/layout/IncreasingCircleProcess"/>
    <dgm:cxn modelId="{62677384-07DE-411F-9F61-07B4E5B6DEA8}" type="presParOf" srcId="{CC6AF0BB-2F09-4018-A664-114BC08B3BD0}" destId="{C1991751-74F1-43B7-AE81-5A8E7EB75509}" srcOrd="3" destOrd="0" presId="urn:microsoft.com/office/officeart/2008/layout/IncreasingCircleProcess"/>
    <dgm:cxn modelId="{3C45B13C-BC32-42D8-89FD-977D3AA04086}" type="presParOf" srcId="{CC6AF0BB-2F09-4018-A664-114BC08B3BD0}" destId="{C98417B5-2B18-4956-9CEB-99B6DCC8DABB}" srcOrd="4" destOrd="0" presId="urn:microsoft.com/office/officeart/2008/layout/IncreasingCircleProcess"/>
    <dgm:cxn modelId="{AF1C14F4-273A-4E5C-BC3D-DE5EBBAC946C}" type="presParOf" srcId="{C98417B5-2B18-4956-9CEB-99B6DCC8DABB}" destId="{45181E98-69AC-4F8D-A2DB-ACCA3ED0DA0F}" srcOrd="0" destOrd="0" presId="urn:microsoft.com/office/officeart/2008/layout/IncreasingCircleProcess"/>
    <dgm:cxn modelId="{76A009A9-35F3-4D78-BAAD-60FC23938B65}" type="presParOf" srcId="{C98417B5-2B18-4956-9CEB-99B6DCC8DABB}" destId="{62EDF9DF-3E88-4029-AA50-7B7DE185D63E}" srcOrd="1" destOrd="0" presId="urn:microsoft.com/office/officeart/2008/layout/IncreasingCircleProcess"/>
    <dgm:cxn modelId="{13FCAD05-B54D-4D37-9A0A-CDD29DA4F1D1}" type="presParOf" srcId="{C98417B5-2B18-4956-9CEB-99B6DCC8DABB}" destId="{6EBFF8F3-256E-4AAA-9CC8-2EC7CD2F9B73}" srcOrd="2" destOrd="0" presId="urn:microsoft.com/office/officeart/2008/layout/IncreasingCircleProcess"/>
    <dgm:cxn modelId="{B2F58CE1-3D2A-4E29-B19D-2196F84F11C7}" type="presParOf" srcId="{C98417B5-2B18-4956-9CEB-99B6DCC8DABB}" destId="{818AC4FD-7AFE-443C-8602-F4BFBBB74B01}" srcOrd="3" destOrd="0" presId="urn:microsoft.com/office/officeart/2008/layout/IncreasingCircleProcess"/>
    <dgm:cxn modelId="{C9E7C0B9-FE25-48A5-B43D-7F539927DE46}" type="presParOf" srcId="{CC6AF0BB-2F09-4018-A664-114BC08B3BD0}" destId="{49ECD785-692B-4303-89A1-7C23DDDDA17F}" srcOrd="5" destOrd="0" presId="urn:microsoft.com/office/officeart/2008/layout/IncreasingCircleProcess"/>
    <dgm:cxn modelId="{616D318C-CFBB-4BB0-A134-299153164AB1}" type="presParOf" srcId="{CC6AF0BB-2F09-4018-A664-114BC08B3BD0}" destId="{2F2CF229-4A92-4351-9DE7-32B38A9054DA}" srcOrd="6" destOrd="0" presId="urn:microsoft.com/office/officeart/2008/layout/IncreasingCircleProcess"/>
    <dgm:cxn modelId="{2D2E4D58-ED5A-40EF-AF82-06C6C4073C5D}" type="presParOf" srcId="{2F2CF229-4A92-4351-9DE7-32B38A9054DA}" destId="{19E2B6EA-CE28-416F-B4F0-1CCDCEF89929}" srcOrd="0" destOrd="0" presId="urn:microsoft.com/office/officeart/2008/layout/IncreasingCircleProcess"/>
    <dgm:cxn modelId="{5EAAD0E2-FCF4-4112-A142-92592985421C}" type="presParOf" srcId="{2F2CF229-4A92-4351-9DE7-32B38A9054DA}" destId="{3B45A441-3B1A-4650-A92C-E8E2E57F20CF}" srcOrd="1" destOrd="0" presId="urn:microsoft.com/office/officeart/2008/layout/IncreasingCircleProcess"/>
    <dgm:cxn modelId="{A5397F55-DB9E-4767-81F2-A86BE6481B35}" type="presParOf" srcId="{2F2CF229-4A92-4351-9DE7-32B38A9054DA}" destId="{822DCD9C-4DCC-4982-BD52-6627F675AEE0}" srcOrd="2" destOrd="0" presId="urn:microsoft.com/office/officeart/2008/layout/IncreasingCircleProcess"/>
    <dgm:cxn modelId="{C8AEA96D-460D-45B5-B5C0-12BBBCE2B592}" type="presParOf" srcId="{2F2CF229-4A92-4351-9DE7-32B38A9054DA}" destId="{6DC6DCF5-804B-4456-A967-E87F69701ADC}" srcOrd="3" destOrd="0" presId="urn:microsoft.com/office/officeart/2008/layout/IncreasingCircleProcess"/>
    <dgm:cxn modelId="{6966EBBC-216D-4F35-ABD6-5238B5CB1AA3}" type="presParOf" srcId="{CC6AF0BB-2F09-4018-A664-114BC08B3BD0}" destId="{6DF9604E-6419-4774-8100-83483848891D}" srcOrd="7" destOrd="0" presId="urn:microsoft.com/office/officeart/2008/layout/IncreasingCircleProcess"/>
    <dgm:cxn modelId="{976D0145-2B25-47F6-B724-E762DFAC1139}" type="presParOf" srcId="{CC6AF0BB-2F09-4018-A664-114BC08B3BD0}" destId="{0DC612DA-21BF-4ECA-B699-2C68A4D45589}" srcOrd="8" destOrd="0" presId="urn:microsoft.com/office/officeart/2008/layout/IncreasingCircleProcess"/>
    <dgm:cxn modelId="{C2F8632B-04F2-4CCB-8646-62A9E09E1D43}" type="presParOf" srcId="{0DC612DA-21BF-4ECA-B699-2C68A4D45589}" destId="{56A70F00-A590-4B83-8EB3-B5DA7C0C61DB}" srcOrd="0" destOrd="0" presId="urn:microsoft.com/office/officeart/2008/layout/IncreasingCircleProcess"/>
    <dgm:cxn modelId="{71155FFF-0A0D-4C1B-A5E0-CB1581119A24}" type="presParOf" srcId="{0DC612DA-21BF-4ECA-B699-2C68A4D45589}" destId="{54A2DE2A-CBB3-4CED-B641-3CECD221B8F1}" srcOrd="1" destOrd="0" presId="urn:microsoft.com/office/officeart/2008/layout/IncreasingCircleProcess"/>
    <dgm:cxn modelId="{0E986B58-08BD-4F62-AF2D-4A082D414482}" type="presParOf" srcId="{0DC612DA-21BF-4ECA-B699-2C68A4D45589}" destId="{C9023915-9797-47FE-8B88-8E9D27AA5EB2}" srcOrd="2" destOrd="0" presId="urn:microsoft.com/office/officeart/2008/layout/IncreasingCircleProcess"/>
    <dgm:cxn modelId="{913A9B07-2575-4C96-95C9-955FF202AF8D}" type="presParOf" srcId="{0DC612DA-21BF-4ECA-B699-2C68A4D45589}" destId="{DCB6175D-1ED5-44FF-9F21-56136B094833}" srcOrd="3" destOrd="0" presId="urn:microsoft.com/office/officeart/2008/layout/IncreasingCircleProcess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62A8424-C97C-4F4A-9408-178117C51588}" type="doc">
      <dgm:prSet loTypeId="urn:microsoft.com/office/officeart/2008/layout/IncreasingCircleProcess" loCatId="process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es-CL"/>
        </a:p>
      </dgm:t>
    </dgm:pt>
    <dgm:pt modelId="{F51466F9-7006-4106-AEE9-D14EA31F4CC9}">
      <dgm:prSet phldrT="[Texto]" custT="1"/>
      <dgm:spPr/>
      <dgm:t>
        <a:bodyPr/>
        <a:lstStyle/>
        <a:p>
          <a:r>
            <a:rPr lang="es-CL" sz="1800" b="1" dirty="0"/>
            <a:t>Postulación</a:t>
          </a:r>
        </a:p>
      </dgm:t>
    </dgm:pt>
    <dgm:pt modelId="{29930443-27F5-4A98-95A7-32740F39666D}" type="parTrans" cxnId="{BA280EC1-613C-4EE9-880F-A6F6E14F8AF1}">
      <dgm:prSet/>
      <dgm:spPr/>
      <dgm:t>
        <a:bodyPr/>
        <a:lstStyle/>
        <a:p>
          <a:endParaRPr lang="es-CL" sz="2000"/>
        </a:p>
      </dgm:t>
    </dgm:pt>
    <dgm:pt modelId="{E9DBD052-D686-488C-8BC7-531049F93EDF}" type="sibTrans" cxnId="{BA280EC1-613C-4EE9-880F-A6F6E14F8AF1}">
      <dgm:prSet/>
      <dgm:spPr/>
      <dgm:t>
        <a:bodyPr/>
        <a:lstStyle/>
        <a:p>
          <a:endParaRPr lang="es-CL" sz="2000"/>
        </a:p>
      </dgm:t>
    </dgm:pt>
    <dgm:pt modelId="{805EF997-29A9-483C-9E7E-D54F8995C701}">
      <dgm:prSet phldrT="[Texto]" custT="1"/>
      <dgm:spPr/>
      <dgm:t>
        <a:bodyPr/>
        <a:lstStyle/>
        <a:p>
          <a:r>
            <a:rPr lang="es-CL" sz="1800" b="1" dirty="0"/>
            <a:t>Adjudicación</a:t>
          </a:r>
        </a:p>
      </dgm:t>
    </dgm:pt>
    <dgm:pt modelId="{4E1F74AE-E628-437F-BDC7-E83FCC02B514}" type="parTrans" cxnId="{E05C6436-41BB-405B-80B3-1955FC53A84E}">
      <dgm:prSet/>
      <dgm:spPr/>
      <dgm:t>
        <a:bodyPr/>
        <a:lstStyle/>
        <a:p>
          <a:endParaRPr lang="es-CL" sz="2000"/>
        </a:p>
      </dgm:t>
    </dgm:pt>
    <dgm:pt modelId="{3E5F5EBE-5F82-40A3-96C3-FC7E6C9BCA4E}" type="sibTrans" cxnId="{E05C6436-41BB-405B-80B3-1955FC53A84E}">
      <dgm:prSet/>
      <dgm:spPr/>
      <dgm:t>
        <a:bodyPr/>
        <a:lstStyle/>
        <a:p>
          <a:endParaRPr lang="es-CL" sz="2000"/>
        </a:p>
      </dgm:t>
    </dgm:pt>
    <dgm:pt modelId="{C37ECF76-13CB-4EC2-82BC-9125361EC23D}">
      <dgm:prSet phldrT="[Texto]" custT="1"/>
      <dgm:spPr/>
      <dgm:t>
        <a:bodyPr/>
        <a:lstStyle/>
        <a:p>
          <a:r>
            <a:rPr lang="es-CL" sz="1800" b="1" dirty="0"/>
            <a:t>Ejecución</a:t>
          </a:r>
        </a:p>
      </dgm:t>
    </dgm:pt>
    <dgm:pt modelId="{0C44EBBF-6C9A-44DE-B880-DCA85B001F37}" type="parTrans" cxnId="{5932A590-7355-4E3D-925B-9D2D5FA91094}">
      <dgm:prSet/>
      <dgm:spPr/>
      <dgm:t>
        <a:bodyPr/>
        <a:lstStyle/>
        <a:p>
          <a:endParaRPr lang="es-CL" sz="2000"/>
        </a:p>
      </dgm:t>
    </dgm:pt>
    <dgm:pt modelId="{239747A3-6AB1-4DD7-A35B-32F4B2096F10}" type="sibTrans" cxnId="{5932A590-7355-4E3D-925B-9D2D5FA91094}">
      <dgm:prSet/>
      <dgm:spPr/>
      <dgm:t>
        <a:bodyPr/>
        <a:lstStyle/>
        <a:p>
          <a:endParaRPr lang="es-CL" sz="2000"/>
        </a:p>
      </dgm:t>
    </dgm:pt>
    <dgm:pt modelId="{4CCC0490-033A-4993-AC27-1DE8872B9267}">
      <dgm:prSet phldrT="[Texto]" custT="1"/>
      <dgm:spPr/>
      <dgm:t>
        <a:bodyPr/>
        <a:lstStyle/>
        <a:p>
          <a:r>
            <a:rPr lang="es-CL" sz="1600" b="1" dirty="0"/>
            <a:t>Cierre </a:t>
          </a:r>
        </a:p>
        <a:p>
          <a:r>
            <a:rPr lang="es-CL" sz="1200" b="1" dirty="0"/>
            <a:t>(efectos esperados al término del proyecto) </a:t>
          </a:r>
        </a:p>
      </dgm:t>
    </dgm:pt>
    <dgm:pt modelId="{4819340E-B8C5-4CF1-BF6B-A794E314196F}" type="parTrans" cxnId="{09C630D7-2A33-4A32-83C4-DA4D185354FA}">
      <dgm:prSet/>
      <dgm:spPr/>
      <dgm:t>
        <a:bodyPr/>
        <a:lstStyle/>
        <a:p>
          <a:endParaRPr lang="es-CL" sz="2000"/>
        </a:p>
      </dgm:t>
    </dgm:pt>
    <dgm:pt modelId="{ED068D6C-22E6-467D-B494-07BDC2EC9477}" type="sibTrans" cxnId="{09C630D7-2A33-4A32-83C4-DA4D185354FA}">
      <dgm:prSet/>
      <dgm:spPr/>
      <dgm:t>
        <a:bodyPr/>
        <a:lstStyle/>
        <a:p>
          <a:endParaRPr lang="es-CL" sz="2000"/>
        </a:p>
      </dgm:t>
    </dgm:pt>
    <dgm:pt modelId="{C687E592-A735-4AF0-8685-EB82DEE10D46}">
      <dgm:prSet phldrT="[Texto]" custT="1"/>
      <dgm:spPr/>
      <dgm:t>
        <a:bodyPr/>
        <a:lstStyle/>
        <a:p>
          <a:r>
            <a:rPr lang="es-CL" sz="1400"/>
            <a:t>-</a:t>
          </a:r>
          <a:endParaRPr lang="es-CL" sz="1400" dirty="0"/>
        </a:p>
      </dgm:t>
    </dgm:pt>
    <dgm:pt modelId="{FA907321-A2AF-441B-9F59-E394C61CE5E0}" type="parTrans" cxnId="{96A9A838-E458-4619-958F-CABD9F78886C}">
      <dgm:prSet/>
      <dgm:spPr/>
      <dgm:t>
        <a:bodyPr/>
        <a:lstStyle/>
        <a:p>
          <a:endParaRPr lang="es-CL" sz="2000"/>
        </a:p>
      </dgm:t>
    </dgm:pt>
    <dgm:pt modelId="{0DD0125A-6C01-4C5A-A427-58FA6948BC33}" type="sibTrans" cxnId="{96A9A838-E458-4619-958F-CABD9F78886C}">
      <dgm:prSet/>
      <dgm:spPr/>
      <dgm:t>
        <a:bodyPr/>
        <a:lstStyle/>
        <a:p>
          <a:endParaRPr lang="es-CL" sz="2000"/>
        </a:p>
      </dgm:t>
    </dgm:pt>
    <dgm:pt modelId="{1D4361C2-3E46-455C-8814-167D7E2290BD}">
      <dgm:prSet phldrT="[Texto]" custT="1"/>
      <dgm:spPr/>
      <dgm:t>
        <a:bodyPr/>
        <a:lstStyle/>
        <a:p>
          <a:r>
            <a:rPr lang="es-CL" sz="1400" dirty="0">
              <a:solidFill>
                <a:schemeClr val="tx1"/>
              </a:solidFill>
            </a:rPr>
            <a:t>- N° operaciones otorgadas</a:t>
          </a:r>
        </a:p>
        <a:p>
          <a:r>
            <a:rPr lang="es-CL" sz="1400" dirty="0">
              <a:solidFill>
                <a:schemeClr val="tx1"/>
              </a:solidFill>
            </a:rPr>
            <a:t>- N° beneficiarios atendidos</a:t>
          </a:r>
        </a:p>
        <a:p>
          <a:r>
            <a:rPr lang="es-CL" sz="1400" dirty="0">
              <a:solidFill>
                <a:schemeClr val="tx1"/>
              </a:solidFill>
            </a:rPr>
            <a:t>- </a:t>
          </a:r>
          <a:r>
            <a:rPr lang="es-CL" sz="1400" b="1" dirty="0">
              <a:solidFill>
                <a:schemeClr val="tx1"/>
              </a:solidFill>
            </a:rPr>
            <a:t>Indicador PMG </a:t>
          </a:r>
          <a:r>
            <a:rPr lang="es-CL" sz="1400" dirty="0">
              <a:solidFill>
                <a:schemeClr val="tx1"/>
              </a:solidFill>
            </a:rPr>
            <a:t>de N° de beneficiarios</a:t>
          </a:r>
        </a:p>
        <a:p>
          <a:r>
            <a:rPr lang="es-CL" sz="1400" dirty="0">
              <a:solidFill>
                <a:schemeClr val="tx1"/>
              </a:solidFill>
            </a:rPr>
            <a:t>- Monto de crédito otorgado con cobertura</a:t>
          </a:r>
        </a:p>
        <a:p>
          <a:r>
            <a:rPr lang="es-CL" sz="1400" dirty="0">
              <a:solidFill>
                <a:schemeClr val="tx1"/>
              </a:solidFill>
            </a:rPr>
            <a:t>- Monto de cobertura</a:t>
          </a:r>
        </a:p>
        <a:p>
          <a:r>
            <a:rPr lang="es-CL" sz="1400" dirty="0">
              <a:solidFill>
                <a:schemeClr val="tx1"/>
              </a:solidFill>
            </a:rPr>
            <a:t>- Todos estos se pueden caracterizar según la información recogida en el origen</a:t>
          </a:r>
        </a:p>
      </dgm:t>
    </dgm:pt>
    <dgm:pt modelId="{C2D42CCE-E824-484C-88E5-313863FBDD7C}" type="parTrans" cxnId="{4F643C45-075F-4327-BC7A-9404E8D63092}">
      <dgm:prSet/>
      <dgm:spPr/>
      <dgm:t>
        <a:bodyPr/>
        <a:lstStyle/>
        <a:p>
          <a:endParaRPr lang="es-CL" sz="2000"/>
        </a:p>
      </dgm:t>
    </dgm:pt>
    <dgm:pt modelId="{B2DA260C-B3F6-45AD-A660-4FA691A9F292}" type="sibTrans" cxnId="{4F643C45-075F-4327-BC7A-9404E8D63092}">
      <dgm:prSet/>
      <dgm:spPr/>
      <dgm:t>
        <a:bodyPr/>
        <a:lstStyle/>
        <a:p>
          <a:endParaRPr lang="es-CL" sz="2000"/>
        </a:p>
      </dgm:t>
    </dgm:pt>
    <dgm:pt modelId="{8968711F-C93E-4B9B-AAC8-03880AC57716}">
      <dgm:prSet phldrT="[Texto]" custT="1"/>
      <dgm:spPr/>
      <dgm:t>
        <a:bodyPr/>
        <a:lstStyle/>
        <a:p>
          <a:r>
            <a:rPr lang="es-CL" sz="1400" dirty="0">
              <a:solidFill>
                <a:schemeClr val="tx1"/>
              </a:solidFill>
            </a:rPr>
            <a:t>- Stock de operaciones</a:t>
          </a:r>
        </a:p>
        <a:p>
          <a:r>
            <a:rPr lang="es-CL" sz="1400" dirty="0">
              <a:solidFill>
                <a:schemeClr val="tx1"/>
              </a:solidFill>
            </a:rPr>
            <a:t>- Stock de beneficiarios</a:t>
          </a:r>
        </a:p>
        <a:p>
          <a:r>
            <a:rPr lang="es-CL" sz="1400" dirty="0">
              <a:solidFill>
                <a:schemeClr val="tx1"/>
              </a:solidFill>
            </a:rPr>
            <a:t>- Stock de crédito vigente</a:t>
          </a:r>
        </a:p>
        <a:p>
          <a:r>
            <a:rPr lang="es-CL" sz="1400" dirty="0">
              <a:solidFill>
                <a:schemeClr val="tx1"/>
              </a:solidFill>
            </a:rPr>
            <a:t>- Stock de cobertura vigente</a:t>
          </a:r>
        </a:p>
        <a:p>
          <a:r>
            <a:rPr lang="es-CL" sz="1400" dirty="0">
              <a:solidFill>
                <a:schemeClr val="tx1"/>
              </a:solidFill>
            </a:rPr>
            <a:t>- Apalancamiento de fondo de cobertura</a:t>
          </a:r>
        </a:p>
        <a:p>
          <a:r>
            <a:rPr lang="es-CL" sz="1400" dirty="0">
              <a:solidFill>
                <a:schemeClr val="tx1"/>
              </a:solidFill>
            </a:rPr>
            <a:t> - Indicador PMG de Utilización Fondo de Cobertura</a:t>
          </a:r>
        </a:p>
        <a:p>
          <a:r>
            <a:rPr lang="es-CL" sz="1400" dirty="0">
              <a:solidFill>
                <a:schemeClr val="tx1"/>
              </a:solidFill>
            </a:rPr>
            <a:t>- Mora de stock de crédito y cobertura</a:t>
          </a:r>
        </a:p>
      </dgm:t>
    </dgm:pt>
    <dgm:pt modelId="{CB3C74F5-1242-4DDB-BFEC-794943E9DEF5}" type="parTrans" cxnId="{2C84A6C8-5E5C-4B94-9219-C9F406F8463C}">
      <dgm:prSet/>
      <dgm:spPr/>
      <dgm:t>
        <a:bodyPr/>
        <a:lstStyle/>
        <a:p>
          <a:endParaRPr lang="es-CL" sz="2000"/>
        </a:p>
      </dgm:t>
    </dgm:pt>
    <dgm:pt modelId="{13670E6E-ADE7-4CE6-B725-89F154DB95C4}" type="sibTrans" cxnId="{2C84A6C8-5E5C-4B94-9219-C9F406F8463C}">
      <dgm:prSet/>
      <dgm:spPr/>
      <dgm:t>
        <a:bodyPr/>
        <a:lstStyle/>
        <a:p>
          <a:endParaRPr lang="es-CL" sz="2000"/>
        </a:p>
      </dgm:t>
    </dgm:pt>
    <dgm:pt modelId="{E0E1D7C4-01D1-472A-B557-62F0CC8D7E96}">
      <dgm:prSet phldrT="[Texto]" custT="1"/>
      <dgm:spPr/>
      <dgm:t>
        <a:bodyPr/>
        <a:lstStyle/>
        <a:p>
          <a:r>
            <a:rPr lang="es-CL" sz="1400" b="1" dirty="0"/>
            <a:t>Cobertura: </a:t>
          </a:r>
        </a:p>
        <a:p>
          <a:r>
            <a:rPr lang="es-CL" sz="1400" dirty="0"/>
            <a:t>- Número y monto de pagos efectuados</a:t>
          </a:r>
        </a:p>
      </dgm:t>
    </dgm:pt>
    <dgm:pt modelId="{38725FA1-E222-404A-805A-59D99869786E}" type="parTrans" cxnId="{84CD0043-0430-4411-A699-B0762A0246EA}">
      <dgm:prSet/>
      <dgm:spPr/>
      <dgm:t>
        <a:bodyPr/>
        <a:lstStyle/>
        <a:p>
          <a:endParaRPr lang="es-CL" sz="2000"/>
        </a:p>
      </dgm:t>
    </dgm:pt>
    <dgm:pt modelId="{861DE4F8-E22A-4EEF-94E3-E6F17302E42D}" type="sibTrans" cxnId="{84CD0043-0430-4411-A699-B0762A0246EA}">
      <dgm:prSet/>
      <dgm:spPr/>
      <dgm:t>
        <a:bodyPr/>
        <a:lstStyle/>
        <a:p>
          <a:endParaRPr lang="es-CL" sz="2000"/>
        </a:p>
      </dgm:t>
    </dgm:pt>
    <dgm:pt modelId="{22254BF1-5230-47E9-8D5D-D4EFDC33906C}">
      <dgm:prSet phldrT="[Texto]" custT="1"/>
      <dgm:spPr/>
      <dgm:t>
        <a:bodyPr/>
        <a:lstStyle/>
        <a:p>
          <a:r>
            <a:rPr lang="es-CL" sz="1600" b="1" dirty="0"/>
            <a:t>Seguimiento Ex – post </a:t>
          </a:r>
        </a:p>
        <a:p>
          <a:r>
            <a:rPr lang="es-CL" sz="1200" b="1" dirty="0"/>
            <a:t>(efectos de mayor plazo y que se espera contrastar en relación a un grupo de comparación)</a:t>
          </a:r>
        </a:p>
      </dgm:t>
    </dgm:pt>
    <dgm:pt modelId="{F076B832-01B1-4E45-874A-B967EE6ADF54}" type="parTrans" cxnId="{7F26A24A-D217-4A70-ADCA-22532D92A2C3}">
      <dgm:prSet/>
      <dgm:spPr/>
      <dgm:t>
        <a:bodyPr/>
        <a:lstStyle/>
        <a:p>
          <a:endParaRPr lang="es-CL" sz="2000"/>
        </a:p>
      </dgm:t>
    </dgm:pt>
    <dgm:pt modelId="{61A20DF5-8B96-47A6-8509-1EFE3BF5CC9E}" type="sibTrans" cxnId="{7F26A24A-D217-4A70-ADCA-22532D92A2C3}">
      <dgm:prSet/>
      <dgm:spPr/>
      <dgm:t>
        <a:bodyPr/>
        <a:lstStyle/>
        <a:p>
          <a:endParaRPr lang="es-CL" sz="2000"/>
        </a:p>
      </dgm:t>
    </dgm:pt>
    <dgm:pt modelId="{8988ECC0-9FFD-4855-A715-3063F89886F6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CL" sz="1400" dirty="0"/>
            <a:t>- Probabilidad de acceder a financiamiento.</a:t>
          </a:r>
        </a:p>
      </dgm:t>
    </dgm:pt>
    <dgm:pt modelId="{8F7D8B09-10DA-4E76-93DE-DD6077A5CFA5}" type="parTrans" cxnId="{0BBD04A6-09D3-47A5-BA8D-5934B785865D}">
      <dgm:prSet/>
      <dgm:spPr/>
      <dgm:t>
        <a:bodyPr/>
        <a:lstStyle/>
        <a:p>
          <a:endParaRPr lang="es-CL" sz="1800"/>
        </a:p>
      </dgm:t>
    </dgm:pt>
    <dgm:pt modelId="{AA8234D9-E9B1-4DE2-A345-ED02AE4A33ED}" type="sibTrans" cxnId="{0BBD04A6-09D3-47A5-BA8D-5934B785865D}">
      <dgm:prSet/>
      <dgm:spPr/>
      <dgm:t>
        <a:bodyPr/>
        <a:lstStyle/>
        <a:p>
          <a:endParaRPr lang="es-CL" sz="1800"/>
        </a:p>
      </dgm:t>
    </dgm:pt>
    <dgm:pt modelId="{DE3E6489-F7D0-4F39-98DF-C8B4EEA5B39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CL" sz="1400" dirty="0"/>
            <a:t>- Probabilidad de acceder a mejores condiciones de financiamiento (tasa, monto, requerimientos de garantías)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CL" sz="1400" dirty="0"/>
            <a:t>- Impacto en variables económicas: ventas, inversión, empleo, exportaciones, entre otras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CL" sz="1400" b="1" dirty="0"/>
            <a:t>Capital de riesgo: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CL" sz="1400" dirty="0"/>
            <a:t>- Mejora en gestión de empresa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CL" sz="1400" dirty="0"/>
            <a:t>- Mejora en redes de contacto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CL" sz="1400" dirty="0"/>
            <a:t>- Mejora en nuevos mercados (nacionales/internacionales)</a:t>
          </a:r>
        </a:p>
      </dgm:t>
    </dgm:pt>
    <dgm:pt modelId="{D37656AD-0E69-4FEB-A7A9-D21D45725361}" type="parTrans" cxnId="{19AAFB38-D19D-4390-926E-893E856F3502}">
      <dgm:prSet/>
      <dgm:spPr/>
      <dgm:t>
        <a:bodyPr/>
        <a:lstStyle/>
        <a:p>
          <a:endParaRPr lang="es-CL"/>
        </a:p>
      </dgm:t>
    </dgm:pt>
    <dgm:pt modelId="{591E1E3C-A63E-4899-A644-F5101E337EFE}" type="sibTrans" cxnId="{19AAFB38-D19D-4390-926E-893E856F3502}">
      <dgm:prSet/>
      <dgm:spPr/>
      <dgm:t>
        <a:bodyPr/>
        <a:lstStyle/>
        <a:p>
          <a:endParaRPr lang="es-CL"/>
        </a:p>
      </dgm:t>
    </dgm:pt>
    <dgm:pt modelId="{0E1C8425-2AE4-484F-BB28-E7605C906893}">
      <dgm:prSet custT="1"/>
      <dgm:spPr/>
      <dgm:t>
        <a:bodyPr/>
        <a:lstStyle/>
        <a:p>
          <a:r>
            <a:rPr lang="es-CL" sz="1400" dirty="0"/>
            <a:t>- Monto de </a:t>
          </a:r>
          <a:r>
            <a:rPr lang="es-CL" sz="1400" dirty="0" err="1"/>
            <a:t>recuperos</a:t>
          </a:r>
          <a:r>
            <a:rPr lang="es-CL" sz="1400" dirty="0"/>
            <a:t> recibidos</a:t>
          </a:r>
        </a:p>
        <a:p>
          <a:r>
            <a:rPr lang="es-CL" sz="1400" b="1" dirty="0"/>
            <a:t>Financiamiento:</a:t>
          </a:r>
        </a:p>
        <a:p>
          <a:r>
            <a:rPr lang="es-CL" sz="1400" dirty="0">
              <a:solidFill>
                <a:schemeClr val="tx1"/>
              </a:solidFill>
            </a:rPr>
            <a:t>- Crecimiento promedio nuevas colocaciones comerciales con fondos del proyecto, de IFI tratados</a:t>
          </a:r>
          <a:endParaRPr lang="es-CL" sz="1400" dirty="0"/>
        </a:p>
      </dgm:t>
    </dgm:pt>
    <dgm:pt modelId="{6A593C7C-FF10-49CA-8188-E2AB501A5ADF}" type="parTrans" cxnId="{1518745C-069C-4F16-A590-D527C0798BC4}">
      <dgm:prSet/>
      <dgm:spPr/>
      <dgm:t>
        <a:bodyPr/>
        <a:lstStyle/>
        <a:p>
          <a:endParaRPr lang="es-CL"/>
        </a:p>
      </dgm:t>
    </dgm:pt>
    <dgm:pt modelId="{27B5D214-E2C4-46A6-BC36-C06941616B8A}" type="sibTrans" cxnId="{1518745C-069C-4F16-A590-D527C0798BC4}">
      <dgm:prSet/>
      <dgm:spPr/>
      <dgm:t>
        <a:bodyPr/>
        <a:lstStyle/>
        <a:p>
          <a:endParaRPr lang="es-CL"/>
        </a:p>
      </dgm:t>
    </dgm:pt>
    <dgm:pt modelId="{286F120F-2959-44CA-A8BE-BB52EB09CEF7}">
      <dgm:prSet phldrT="[Texto]" custT="1"/>
      <dgm:spPr/>
      <dgm:t>
        <a:bodyPr/>
        <a:lstStyle/>
        <a:p>
          <a:endParaRPr lang="es-CL" sz="1400" dirty="0">
            <a:solidFill>
              <a:schemeClr val="tx1"/>
            </a:solidFill>
          </a:endParaRPr>
        </a:p>
      </dgm:t>
    </dgm:pt>
    <dgm:pt modelId="{537FF540-BE1A-4FCF-B29C-07290FE27C48}" type="sibTrans" cxnId="{7AC0A600-8E11-4AD1-9811-0C1E8F8C5A5B}">
      <dgm:prSet/>
      <dgm:spPr/>
      <dgm:t>
        <a:bodyPr/>
        <a:lstStyle/>
        <a:p>
          <a:endParaRPr lang="es-CL"/>
        </a:p>
      </dgm:t>
    </dgm:pt>
    <dgm:pt modelId="{D89DAC32-DF22-48BD-9EF1-AF62F401BE86}" type="parTrans" cxnId="{7AC0A600-8E11-4AD1-9811-0C1E8F8C5A5B}">
      <dgm:prSet/>
      <dgm:spPr/>
      <dgm:t>
        <a:bodyPr/>
        <a:lstStyle/>
        <a:p>
          <a:endParaRPr lang="es-CL"/>
        </a:p>
      </dgm:t>
    </dgm:pt>
    <dgm:pt modelId="{7DD44CE5-4800-4790-901B-DB3F00539675}">
      <dgm:prSet custT="1"/>
      <dgm:spPr/>
      <dgm:t>
        <a:bodyPr/>
        <a:lstStyle/>
        <a:p>
          <a:r>
            <a:rPr lang="es-CL" sz="1400" dirty="0">
              <a:solidFill>
                <a:schemeClr val="tx1"/>
              </a:solidFill>
            </a:rPr>
            <a:t>-N° </a:t>
          </a:r>
          <a:r>
            <a:rPr lang="es-CL" sz="1400" dirty="0" err="1">
              <a:solidFill>
                <a:schemeClr val="tx1"/>
              </a:solidFill>
            </a:rPr>
            <a:t>Mipymes</a:t>
          </a:r>
          <a:r>
            <a:rPr lang="es-CL" sz="1400" dirty="0">
              <a:solidFill>
                <a:schemeClr val="tx1"/>
              </a:solidFill>
            </a:rPr>
            <a:t> financiadas a través de IFI</a:t>
          </a:r>
        </a:p>
        <a:p>
          <a:r>
            <a:rPr lang="es-CL" sz="1400" dirty="0">
              <a:solidFill>
                <a:schemeClr val="tx1"/>
              </a:solidFill>
            </a:rPr>
            <a:t>- Incremento en plazo de financiamiento a </a:t>
          </a:r>
          <a:r>
            <a:rPr lang="es-CL" sz="1400" dirty="0" err="1">
              <a:solidFill>
                <a:schemeClr val="tx1"/>
              </a:solidFill>
            </a:rPr>
            <a:t>Mipyme</a:t>
          </a:r>
          <a:r>
            <a:rPr lang="es-CL" sz="1400" dirty="0">
              <a:solidFill>
                <a:schemeClr val="tx1"/>
              </a:solidFill>
            </a:rPr>
            <a:t> a través de IFI (según tipo producto)</a:t>
          </a:r>
        </a:p>
        <a:p>
          <a:r>
            <a:rPr lang="es-CL" sz="1400" b="1" dirty="0">
              <a:solidFill>
                <a:schemeClr val="tx1"/>
              </a:solidFill>
            </a:rPr>
            <a:t>Capital de riesgo</a:t>
          </a:r>
          <a:r>
            <a:rPr lang="es-CL" sz="1400" dirty="0">
              <a:solidFill>
                <a:schemeClr val="tx1"/>
              </a:solidFill>
            </a:rPr>
            <a:t>:</a:t>
          </a:r>
        </a:p>
        <a:p>
          <a:r>
            <a:rPr lang="es-CL" sz="1400" dirty="0">
              <a:solidFill>
                <a:schemeClr val="tx1"/>
              </a:solidFill>
            </a:rPr>
            <a:t>- Cuestionario Innovación</a:t>
          </a:r>
        </a:p>
      </dgm:t>
    </dgm:pt>
    <dgm:pt modelId="{4AE72C74-CE52-4D23-91CC-BDF0F927D37A}" type="parTrans" cxnId="{5504759C-1678-448B-A73F-51EE46B8E304}">
      <dgm:prSet/>
      <dgm:spPr/>
      <dgm:t>
        <a:bodyPr/>
        <a:lstStyle/>
        <a:p>
          <a:endParaRPr lang="es-CL"/>
        </a:p>
      </dgm:t>
    </dgm:pt>
    <dgm:pt modelId="{E5CF6AAD-B779-461F-A202-8662DF29B105}" type="sibTrans" cxnId="{5504759C-1678-448B-A73F-51EE46B8E304}">
      <dgm:prSet/>
      <dgm:spPr/>
      <dgm:t>
        <a:bodyPr/>
        <a:lstStyle/>
        <a:p>
          <a:endParaRPr lang="es-CL"/>
        </a:p>
      </dgm:t>
    </dgm:pt>
    <dgm:pt modelId="{947B58F3-D715-4411-982B-6FE8B09046AF}">
      <dgm:prSet custT="1"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endParaRPr lang="es-CL" sz="1400" dirty="0"/>
        </a:p>
      </dgm:t>
    </dgm:pt>
    <dgm:pt modelId="{F0B3D95E-A8EB-4078-973F-8413452B8DF0}" type="parTrans" cxnId="{2C1C1AF9-25ED-4F16-8BB0-D84CEEDB56B3}">
      <dgm:prSet/>
      <dgm:spPr/>
      <dgm:t>
        <a:bodyPr/>
        <a:lstStyle/>
        <a:p>
          <a:endParaRPr lang="es-CL"/>
        </a:p>
      </dgm:t>
    </dgm:pt>
    <dgm:pt modelId="{7AE5A9A0-5CA1-4798-8407-A68CEC4A77A3}" type="sibTrans" cxnId="{2C1C1AF9-25ED-4F16-8BB0-D84CEEDB56B3}">
      <dgm:prSet/>
      <dgm:spPr/>
      <dgm:t>
        <a:bodyPr/>
        <a:lstStyle/>
        <a:p>
          <a:endParaRPr lang="es-CL"/>
        </a:p>
      </dgm:t>
    </dgm:pt>
    <dgm:pt modelId="{CC6AF0BB-2F09-4018-A664-114BC08B3BD0}" type="pres">
      <dgm:prSet presAssocID="{A62A8424-C97C-4F4A-9408-178117C51588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2E5F371C-A216-4801-9E26-E9317E7B78E2}" type="pres">
      <dgm:prSet presAssocID="{F51466F9-7006-4106-AEE9-D14EA31F4CC9}" presName="composite" presStyleCnt="0"/>
      <dgm:spPr/>
    </dgm:pt>
    <dgm:pt modelId="{71845C26-DC7F-48AB-ADE1-0E078ABC6E03}" type="pres">
      <dgm:prSet presAssocID="{F51466F9-7006-4106-AEE9-D14EA31F4CC9}" presName="BackAccent" presStyleLbl="bgShp" presStyleIdx="0" presStyleCnt="5"/>
      <dgm:spPr/>
    </dgm:pt>
    <dgm:pt modelId="{9A6FEC68-8A7C-4D55-9C1F-EE7EB6B71DCA}" type="pres">
      <dgm:prSet presAssocID="{F51466F9-7006-4106-AEE9-D14EA31F4CC9}" presName="Accent" presStyleLbl="alignNode1" presStyleIdx="0" presStyleCnt="5"/>
      <dgm:spPr/>
    </dgm:pt>
    <dgm:pt modelId="{CE2F4443-407A-4B6D-8A08-7628D808B155}" type="pres">
      <dgm:prSet presAssocID="{F51466F9-7006-4106-AEE9-D14EA31F4CC9}" presName="Child" presStyleLbl="revTx" presStyleIdx="0" presStyleCnt="10" custScaleX="115340" custLinFactNeighborX="-1236" custLinFactNeighborY="23464">
        <dgm:presLayoutVars>
          <dgm:chMax val="0"/>
          <dgm:chPref val="0"/>
          <dgm:bulletEnabled val="1"/>
        </dgm:presLayoutVars>
      </dgm:prSet>
      <dgm:spPr/>
    </dgm:pt>
    <dgm:pt modelId="{E3FF0C27-AA87-42E7-9EFD-17D691C98102}" type="pres">
      <dgm:prSet presAssocID="{F51466F9-7006-4106-AEE9-D14EA31F4CC9}" presName="Parent" presStyleLbl="revTx" presStyleIdx="1" presStyleCnt="10">
        <dgm:presLayoutVars>
          <dgm:chMax val="1"/>
          <dgm:chPref val="1"/>
          <dgm:bulletEnabled val="1"/>
        </dgm:presLayoutVars>
      </dgm:prSet>
      <dgm:spPr/>
    </dgm:pt>
    <dgm:pt modelId="{B31ED68E-655E-45E8-BF07-7FF9927D25A0}" type="pres">
      <dgm:prSet presAssocID="{E9DBD052-D686-488C-8BC7-531049F93EDF}" presName="sibTrans" presStyleCnt="0"/>
      <dgm:spPr/>
    </dgm:pt>
    <dgm:pt modelId="{563F9290-8A13-4738-B5BF-BBB30B8361FC}" type="pres">
      <dgm:prSet presAssocID="{805EF997-29A9-483C-9E7E-D54F8995C701}" presName="composite" presStyleCnt="0"/>
      <dgm:spPr/>
    </dgm:pt>
    <dgm:pt modelId="{5061F3A6-EA64-4F4E-A068-3B86063E957E}" type="pres">
      <dgm:prSet presAssocID="{805EF997-29A9-483C-9E7E-D54F8995C701}" presName="BackAccent" presStyleLbl="bgShp" presStyleIdx="1" presStyleCnt="5"/>
      <dgm:spPr/>
    </dgm:pt>
    <dgm:pt modelId="{ACABC8B7-FF2F-4C74-81F5-78A777B9B26A}" type="pres">
      <dgm:prSet presAssocID="{805EF997-29A9-483C-9E7E-D54F8995C701}" presName="Accent" presStyleLbl="alignNode1" presStyleIdx="1" presStyleCnt="5"/>
      <dgm:spPr/>
    </dgm:pt>
    <dgm:pt modelId="{CA7DE6E4-6F38-4195-A846-E4862F2A6EA7}" type="pres">
      <dgm:prSet presAssocID="{805EF997-29A9-483C-9E7E-D54F8995C701}" presName="Child" presStyleLbl="revTx" presStyleIdx="2" presStyleCnt="10" custScaleX="130960" custLinFactNeighborX="-2472" custLinFactNeighborY="22161">
        <dgm:presLayoutVars>
          <dgm:chMax val="0"/>
          <dgm:chPref val="0"/>
          <dgm:bulletEnabled val="1"/>
        </dgm:presLayoutVars>
      </dgm:prSet>
      <dgm:spPr/>
    </dgm:pt>
    <dgm:pt modelId="{6142D766-DAA0-40D4-81A3-2D2E19C5E543}" type="pres">
      <dgm:prSet presAssocID="{805EF997-29A9-483C-9E7E-D54F8995C701}" presName="Parent" presStyleLbl="revTx" presStyleIdx="3" presStyleCnt="10">
        <dgm:presLayoutVars>
          <dgm:chMax val="1"/>
          <dgm:chPref val="1"/>
          <dgm:bulletEnabled val="1"/>
        </dgm:presLayoutVars>
      </dgm:prSet>
      <dgm:spPr/>
    </dgm:pt>
    <dgm:pt modelId="{C1991751-74F1-43B7-AE81-5A8E7EB75509}" type="pres">
      <dgm:prSet presAssocID="{3E5F5EBE-5F82-40A3-96C3-FC7E6C9BCA4E}" presName="sibTrans" presStyleCnt="0"/>
      <dgm:spPr/>
    </dgm:pt>
    <dgm:pt modelId="{C98417B5-2B18-4956-9CEB-99B6DCC8DABB}" type="pres">
      <dgm:prSet presAssocID="{C37ECF76-13CB-4EC2-82BC-9125361EC23D}" presName="composite" presStyleCnt="0"/>
      <dgm:spPr/>
    </dgm:pt>
    <dgm:pt modelId="{45181E98-69AC-4F8D-A2DB-ACCA3ED0DA0F}" type="pres">
      <dgm:prSet presAssocID="{C37ECF76-13CB-4EC2-82BC-9125361EC23D}" presName="BackAccent" presStyleLbl="bgShp" presStyleIdx="2" presStyleCnt="5"/>
      <dgm:spPr/>
    </dgm:pt>
    <dgm:pt modelId="{62EDF9DF-3E88-4029-AA50-7B7DE185D63E}" type="pres">
      <dgm:prSet presAssocID="{C37ECF76-13CB-4EC2-82BC-9125361EC23D}" presName="Accent" presStyleLbl="alignNode1" presStyleIdx="2" presStyleCnt="5"/>
      <dgm:spPr/>
    </dgm:pt>
    <dgm:pt modelId="{6EBFF8F3-256E-4AAA-9CC8-2EC7CD2F9B73}" type="pres">
      <dgm:prSet presAssocID="{C37ECF76-13CB-4EC2-82BC-9125361EC23D}" presName="Child" presStyleLbl="revTx" presStyleIdx="4" presStyleCnt="10" custScaleX="135226" custLinFactNeighborX="-3643" custLinFactNeighborY="23824">
        <dgm:presLayoutVars>
          <dgm:chMax val="0"/>
          <dgm:chPref val="0"/>
          <dgm:bulletEnabled val="1"/>
        </dgm:presLayoutVars>
      </dgm:prSet>
      <dgm:spPr/>
    </dgm:pt>
    <dgm:pt modelId="{818AC4FD-7AFE-443C-8602-F4BFBBB74B01}" type="pres">
      <dgm:prSet presAssocID="{C37ECF76-13CB-4EC2-82BC-9125361EC23D}" presName="Parent" presStyleLbl="revTx" presStyleIdx="5" presStyleCnt="10">
        <dgm:presLayoutVars>
          <dgm:chMax val="1"/>
          <dgm:chPref val="1"/>
          <dgm:bulletEnabled val="1"/>
        </dgm:presLayoutVars>
      </dgm:prSet>
      <dgm:spPr/>
    </dgm:pt>
    <dgm:pt modelId="{49ECD785-692B-4303-89A1-7C23DDDDA17F}" type="pres">
      <dgm:prSet presAssocID="{239747A3-6AB1-4DD7-A35B-32F4B2096F10}" presName="sibTrans" presStyleCnt="0"/>
      <dgm:spPr/>
    </dgm:pt>
    <dgm:pt modelId="{2F2CF229-4A92-4351-9DE7-32B38A9054DA}" type="pres">
      <dgm:prSet presAssocID="{4CCC0490-033A-4993-AC27-1DE8872B9267}" presName="composite" presStyleCnt="0"/>
      <dgm:spPr/>
    </dgm:pt>
    <dgm:pt modelId="{19E2B6EA-CE28-416F-B4F0-1CCDCEF89929}" type="pres">
      <dgm:prSet presAssocID="{4CCC0490-033A-4993-AC27-1DE8872B9267}" presName="BackAccent" presStyleLbl="bgShp" presStyleIdx="3" presStyleCnt="5"/>
      <dgm:spPr/>
    </dgm:pt>
    <dgm:pt modelId="{3B45A441-3B1A-4650-A92C-E8E2E57F20CF}" type="pres">
      <dgm:prSet presAssocID="{4CCC0490-033A-4993-AC27-1DE8872B9267}" presName="Accent" presStyleLbl="alignNode1" presStyleIdx="3" presStyleCnt="5"/>
      <dgm:spPr/>
    </dgm:pt>
    <dgm:pt modelId="{822DCD9C-4DCC-4982-BD52-6627F675AEE0}" type="pres">
      <dgm:prSet presAssocID="{4CCC0490-033A-4993-AC27-1DE8872B9267}" presName="Child" presStyleLbl="revTx" presStyleIdx="6" presStyleCnt="10" custScaleX="144944" custLinFactNeighborX="-15975" custLinFactNeighborY="23963">
        <dgm:presLayoutVars>
          <dgm:chMax val="0"/>
          <dgm:chPref val="0"/>
          <dgm:bulletEnabled val="1"/>
        </dgm:presLayoutVars>
      </dgm:prSet>
      <dgm:spPr/>
    </dgm:pt>
    <dgm:pt modelId="{6DC6DCF5-804B-4456-A967-E87F69701ADC}" type="pres">
      <dgm:prSet presAssocID="{4CCC0490-033A-4993-AC27-1DE8872B9267}" presName="Parent" presStyleLbl="revTx" presStyleIdx="7" presStyleCnt="10" custScaleY="134301">
        <dgm:presLayoutVars>
          <dgm:chMax val="1"/>
          <dgm:chPref val="1"/>
          <dgm:bulletEnabled val="1"/>
        </dgm:presLayoutVars>
      </dgm:prSet>
      <dgm:spPr/>
    </dgm:pt>
    <dgm:pt modelId="{6DF9604E-6419-4774-8100-83483848891D}" type="pres">
      <dgm:prSet presAssocID="{ED068D6C-22E6-467D-B494-07BDC2EC9477}" presName="sibTrans" presStyleCnt="0"/>
      <dgm:spPr/>
    </dgm:pt>
    <dgm:pt modelId="{0DC612DA-21BF-4ECA-B699-2C68A4D45589}" type="pres">
      <dgm:prSet presAssocID="{22254BF1-5230-47E9-8D5D-D4EFDC33906C}" presName="composite" presStyleCnt="0"/>
      <dgm:spPr/>
    </dgm:pt>
    <dgm:pt modelId="{56A70F00-A590-4B83-8EB3-B5DA7C0C61DB}" type="pres">
      <dgm:prSet presAssocID="{22254BF1-5230-47E9-8D5D-D4EFDC33906C}" presName="BackAccent" presStyleLbl="bgShp" presStyleIdx="4" presStyleCnt="5"/>
      <dgm:spPr/>
    </dgm:pt>
    <dgm:pt modelId="{54A2DE2A-CBB3-4CED-B641-3CECD221B8F1}" type="pres">
      <dgm:prSet presAssocID="{22254BF1-5230-47E9-8D5D-D4EFDC33906C}" presName="Accent" presStyleLbl="alignNode1" presStyleIdx="4" presStyleCnt="5"/>
      <dgm:spPr/>
    </dgm:pt>
    <dgm:pt modelId="{C9023915-9797-47FE-8B88-8E9D27AA5EB2}" type="pres">
      <dgm:prSet presAssocID="{22254BF1-5230-47E9-8D5D-D4EFDC33906C}" presName="Child" presStyleLbl="revTx" presStyleIdx="8" presStyleCnt="10" custScaleX="148042" custLinFactNeighborX="-16262" custLinFactNeighborY="33798">
        <dgm:presLayoutVars>
          <dgm:chMax val="0"/>
          <dgm:chPref val="0"/>
          <dgm:bulletEnabled val="1"/>
        </dgm:presLayoutVars>
      </dgm:prSet>
      <dgm:spPr/>
    </dgm:pt>
    <dgm:pt modelId="{DCB6175D-1ED5-44FF-9F21-56136B094833}" type="pres">
      <dgm:prSet presAssocID="{22254BF1-5230-47E9-8D5D-D4EFDC33906C}" presName="Parent" presStyleLbl="revTx" presStyleIdx="9" presStyleCnt="10" custLinFactY="31294" custLinFactNeighborX="-4706" custLinFactNeighborY="100000">
        <dgm:presLayoutVars>
          <dgm:chMax val="1"/>
          <dgm:chPref val="1"/>
          <dgm:bulletEnabled val="1"/>
        </dgm:presLayoutVars>
      </dgm:prSet>
      <dgm:spPr/>
    </dgm:pt>
  </dgm:ptLst>
  <dgm:cxnLst>
    <dgm:cxn modelId="{7AC0A600-8E11-4AD1-9811-0C1E8F8C5A5B}" srcId="{805EF997-29A9-483C-9E7E-D54F8995C701}" destId="{286F120F-2959-44CA-A8BE-BB52EB09CEF7}" srcOrd="1" destOrd="0" parTransId="{D89DAC32-DF22-48BD-9EF1-AF62F401BE86}" sibTransId="{537FF540-BE1A-4FCF-B29C-07290FE27C48}"/>
    <dgm:cxn modelId="{30821104-33EB-4133-B57E-F4508C83D729}" type="presOf" srcId="{F51466F9-7006-4106-AEE9-D14EA31F4CC9}" destId="{E3FF0C27-AA87-42E7-9EFD-17D691C98102}" srcOrd="0" destOrd="0" presId="urn:microsoft.com/office/officeart/2008/layout/IncreasingCircleProcess"/>
    <dgm:cxn modelId="{417DF21F-A968-4A29-9EDA-E68967DE777E}" type="presOf" srcId="{8968711F-C93E-4B9B-AAC8-03880AC57716}" destId="{6EBFF8F3-256E-4AAA-9CC8-2EC7CD2F9B73}" srcOrd="0" destOrd="0" presId="urn:microsoft.com/office/officeart/2008/layout/IncreasingCircleProcess"/>
    <dgm:cxn modelId="{2994F920-AD30-404E-8C20-FC1C10689BD7}" type="presOf" srcId="{4CCC0490-033A-4993-AC27-1DE8872B9267}" destId="{6DC6DCF5-804B-4456-A967-E87F69701ADC}" srcOrd="0" destOrd="0" presId="urn:microsoft.com/office/officeart/2008/layout/IncreasingCircleProcess"/>
    <dgm:cxn modelId="{751C4C28-AF4A-4A9E-9F83-04B98C231C52}" type="presOf" srcId="{22254BF1-5230-47E9-8D5D-D4EFDC33906C}" destId="{DCB6175D-1ED5-44FF-9F21-56136B094833}" srcOrd="0" destOrd="0" presId="urn:microsoft.com/office/officeart/2008/layout/IncreasingCircleProcess"/>
    <dgm:cxn modelId="{C3C3FB33-4BD8-4B12-989C-EDA64D9E0EDA}" type="presOf" srcId="{8988ECC0-9FFD-4855-A715-3063F89886F6}" destId="{C9023915-9797-47FE-8B88-8E9D27AA5EB2}" srcOrd="0" destOrd="0" presId="urn:microsoft.com/office/officeart/2008/layout/IncreasingCircleProcess"/>
    <dgm:cxn modelId="{E05C6436-41BB-405B-80B3-1955FC53A84E}" srcId="{A62A8424-C97C-4F4A-9408-178117C51588}" destId="{805EF997-29A9-483C-9E7E-D54F8995C701}" srcOrd="1" destOrd="0" parTransId="{4E1F74AE-E628-437F-BDC7-E83FCC02B514}" sibTransId="{3E5F5EBE-5F82-40A3-96C3-FC7E6C9BCA4E}"/>
    <dgm:cxn modelId="{96A9A838-E458-4619-958F-CABD9F78886C}" srcId="{F51466F9-7006-4106-AEE9-D14EA31F4CC9}" destId="{C687E592-A735-4AF0-8685-EB82DEE10D46}" srcOrd="0" destOrd="0" parTransId="{FA907321-A2AF-441B-9F59-E394C61CE5E0}" sibTransId="{0DD0125A-6C01-4C5A-A427-58FA6948BC33}"/>
    <dgm:cxn modelId="{19AAFB38-D19D-4390-926E-893E856F3502}" srcId="{22254BF1-5230-47E9-8D5D-D4EFDC33906C}" destId="{DE3E6489-F7D0-4F39-98DF-C8B4EEA5B39F}" srcOrd="1" destOrd="0" parTransId="{D37656AD-0E69-4FEB-A7A9-D21D45725361}" sibTransId="{591E1E3C-A63E-4899-A644-F5101E337EFE}"/>
    <dgm:cxn modelId="{1518745C-069C-4F16-A590-D527C0798BC4}" srcId="{4CCC0490-033A-4993-AC27-1DE8872B9267}" destId="{0E1C8425-2AE4-484F-BB28-E7605C906893}" srcOrd="1" destOrd="0" parTransId="{6A593C7C-FF10-49CA-8188-E2AB501A5ADF}" sibTransId="{27B5D214-E2C4-46A6-BC36-C06941616B8A}"/>
    <dgm:cxn modelId="{84CD0043-0430-4411-A699-B0762A0246EA}" srcId="{4CCC0490-033A-4993-AC27-1DE8872B9267}" destId="{E0E1D7C4-01D1-472A-B557-62F0CC8D7E96}" srcOrd="0" destOrd="0" parTransId="{38725FA1-E222-404A-805A-59D99869786E}" sibTransId="{861DE4F8-E22A-4EEF-94E3-E6F17302E42D}"/>
    <dgm:cxn modelId="{4F643C45-075F-4327-BC7A-9404E8D63092}" srcId="{805EF997-29A9-483C-9E7E-D54F8995C701}" destId="{1D4361C2-3E46-455C-8814-167D7E2290BD}" srcOrd="0" destOrd="0" parTransId="{C2D42CCE-E824-484C-88E5-313863FBDD7C}" sibTransId="{B2DA260C-B3F6-45AD-A660-4FA691A9F292}"/>
    <dgm:cxn modelId="{2B46C366-D12D-4308-A0C2-1A1B22A90315}" type="presOf" srcId="{286F120F-2959-44CA-A8BE-BB52EB09CEF7}" destId="{CA7DE6E4-6F38-4195-A846-E4862F2A6EA7}" srcOrd="0" destOrd="1" presId="urn:microsoft.com/office/officeart/2008/layout/IncreasingCircleProcess"/>
    <dgm:cxn modelId="{7F26A24A-D217-4A70-ADCA-22532D92A2C3}" srcId="{A62A8424-C97C-4F4A-9408-178117C51588}" destId="{22254BF1-5230-47E9-8D5D-D4EFDC33906C}" srcOrd="4" destOrd="0" parTransId="{F076B832-01B1-4E45-874A-B967EE6ADF54}" sibTransId="{61A20DF5-8B96-47A6-8509-1EFE3BF5CC9E}"/>
    <dgm:cxn modelId="{AF03CD54-6F5D-4E3D-B813-C5095B457338}" type="presOf" srcId="{7DD44CE5-4800-4790-901B-DB3F00539675}" destId="{822DCD9C-4DCC-4982-BD52-6627F675AEE0}" srcOrd="0" destOrd="2" presId="urn:microsoft.com/office/officeart/2008/layout/IncreasingCircleProcess"/>
    <dgm:cxn modelId="{BDF1947D-2CE4-48A7-92F5-F5FE109F3CDD}" type="presOf" srcId="{947B58F3-D715-4411-982B-6FE8B09046AF}" destId="{C9023915-9797-47FE-8B88-8E9D27AA5EB2}" srcOrd="0" destOrd="2" presId="urn:microsoft.com/office/officeart/2008/layout/IncreasingCircleProcess"/>
    <dgm:cxn modelId="{0CA10781-AB1A-465D-83B5-64B5BE8DD698}" type="presOf" srcId="{C687E592-A735-4AF0-8685-EB82DEE10D46}" destId="{CE2F4443-407A-4B6D-8A08-7628D808B155}" srcOrd="0" destOrd="0" presId="urn:microsoft.com/office/officeart/2008/layout/IncreasingCircleProcess"/>
    <dgm:cxn modelId="{C4AB6687-A3A4-44F9-BFA2-1F366C5A89CE}" type="presOf" srcId="{1D4361C2-3E46-455C-8814-167D7E2290BD}" destId="{CA7DE6E4-6F38-4195-A846-E4862F2A6EA7}" srcOrd="0" destOrd="0" presId="urn:microsoft.com/office/officeart/2008/layout/IncreasingCircleProcess"/>
    <dgm:cxn modelId="{67AA8F8D-6DD7-47D5-AF69-4EB3E8413EEE}" type="presOf" srcId="{0E1C8425-2AE4-484F-BB28-E7605C906893}" destId="{822DCD9C-4DCC-4982-BD52-6627F675AEE0}" srcOrd="0" destOrd="1" presId="urn:microsoft.com/office/officeart/2008/layout/IncreasingCircleProcess"/>
    <dgm:cxn modelId="{5932A590-7355-4E3D-925B-9D2D5FA91094}" srcId="{A62A8424-C97C-4F4A-9408-178117C51588}" destId="{C37ECF76-13CB-4EC2-82BC-9125361EC23D}" srcOrd="2" destOrd="0" parTransId="{0C44EBBF-6C9A-44DE-B880-DCA85B001F37}" sibTransId="{239747A3-6AB1-4DD7-A35B-32F4B2096F10}"/>
    <dgm:cxn modelId="{5504759C-1678-448B-A73F-51EE46B8E304}" srcId="{4CCC0490-033A-4993-AC27-1DE8872B9267}" destId="{7DD44CE5-4800-4790-901B-DB3F00539675}" srcOrd="2" destOrd="0" parTransId="{4AE72C74-CE52-4D23-91CC-BDF0F927D37A}" sibTransId="{E5CF6AAD-B779-461F-A202-8662DF29B105}"/>
    <dgm:cxn modelId="{21C2389D-ADCC-4CE9-BB33-1BC341D7D625}" type="presOf" srcId="{A62A8424-C97C-4F4A-9408-178117C51588}" destId="{CC6AF0BB-2F09-4018-A664-114BC08B3BD0}" srcOrd="0" destOrd="0" presId="urn:microsoft.com/office/officeart/2008/layout/IncreasingCircleProcess"/>
    <dgm:cxn modelId="{BB9275A2-5B4D-48F0-8851-4DB5150073AB}" type="presOf" srcId="{805EF997-29A9-483C-9E7E-D54F8995C701}" destId="{6142D766-DAA0-40D4-81A3-2D2E19C5E543}" srcOrd="0" destOrd="0" presId="urn:microsoft.com/office/officeart/2008/layout/IncreasingCircleProcess"/>
    <dgm:cxn modelId="{0BBD04A6-09D3-47A5-BA8D-5934B785865D}" srcId="{22254BF1-5230-47E9-8D5D-D4EFDC33906C}" destId="{8988ECC0-9FFD-4855-A715-3063F89886F6}" srcOrd="0" destOrd="0" parTransId="{8F7D8B09-10DA-4E76-93DE-DD6077A5CFA5}" sibTransId="{AA8234D9-E9B1-4DE2-A345-ED02AE4A33ED}"/>
    <dgm:cxn modelId="{2737A0AF-B244-418B-A1B2-36E9B0DB93E3}" type="presOf" srcId="{E0E1D7C4-01D1-472A-B557-62F0CC8D7E96}" destId="{822DCD9C-4DCC-4982-BD52-6627F675AEE0}" srcOrd="0" destOrd="0" presId="urn:microsoft.com/office/officeart/2008/layout/IncreasingCircleProcess"/>
    <dgm:cxn modelId="{BA280EC1-613C-4EE9-880F-A6F6E14F8AF1}" srcId="{A62A8424-C97C-4F4A-9408-178117C51588}" destId="{F51466F9-7006-4106-AEE9-D14EA31F4CC9}" srcOrd="0" destOrd="0" parTransId="{29930443-27F5-4A98-95A7-32740F39666D}" sibTransId="{E9DBD052-D686-488C-8BC7-531049F93EDF}"/>
    <dgm:cxn modelId="{A879E7C3-5A74-48B5-8EF3-A2B63A7E68D2}" type="presOf" srcId="{DE3E6489-F7D0-4F39-98DF-C8B4EEA5B39F}" destId="{C9023915-9797-47FE-8B88-8E9D27AA5EB2}" srcOrd="0" destOrd="1" presId="urn:microsoft.com/office/officeart/2008/layout/IncreasingCircleProcess"/>
    <dgm:cxn modelId="{2C84A6C8-5E5C-4B94-9219-C9F406F8463C}" srcId="{C37ECF76-13CB-4EC2-82BC-9125361EC23D}" destId="{8968711F-C93E-4B9B-AAC8-03880AC57716}" srcOrd="0" destOrd="0" parTransId="{CB3C74F5-1242-4DDB-BFEC-794943E9DEF5}" sibTransId="{13670E6E-ADE7-4CE6-B725-89F154DB95C4}"/>
    <dgm:cxn modelId="{09C630D7-2A33-4A32-83C4-DA4D185354FA}" srcId="{A62A8424-C97C-4F4A-9408-178117C51588}" destId="{4CCC0490-033A-4993-AC27-1DE8872B9267}" srcOrd="3" destOrd="0" parTransId="{4819340E-B8C5-4CF1-BF6B-A794E314196F}" sibTransId="{ED068D6C-22E6-467D-B494-07BDC2EC9477}"/>
    <dgm:cxn modelId="{8E7461E6-5532-468B-8ECF-0324D566D69C}" type="presOf" srcId="{C37ECF76-13CB-4EC2-82BC-9125361EC23D}" destId="{818AC4FD-7AFE-443C-8602-F4BFBBB74B01}" srcOrd="0" destOrd="0" presId="urn:microsoft.com/office/officeart/2008/layout/IncreasingCircleProcess"/>
    <dgm:cxn modelId="{2C1C1AF9-25ED-4F16-8BB0-D84CEEDB56B3}" srcId="{22254BF1-5230-47E9-8D5D-D4EFDC33906C}" destId="{947B58F3-D715-4411-982B-6FE8B09046AF}" srcOrd="2" destOrd="0" parTransId="{F0B3D95E-A8EB-4078-973F-8413452B8DF0}" sibTransId="{7AE5A9A0-5CA1-4798-8407-A68CEC4A77A3}"/>
    <dgm:cxn modelId="{3E25A2F1-CED7-414B-834E-42B560B52CCB}" type="presParOf" srcId="{CC6AF0BB-2F09-4018-A664-114BC08B3BD0}" destId="{2E5F371C-A216-4801-9E26-E9317E7B78E2}" srcOrd="0" destOrd="0" presId="urn:microsoft.com/office/officeart/2008/layout/IncreasingCircleProcess"/>
    <dgm:cxn modelId="{34500EDC-914B-431D-9703-C618E9EDB0CB}" type="presParOf" srcId="{2E5F371C-A216-4801-9E26-E9317E7B78E2}" destId="{71845C26-DC7F-48AB-ADE1-0E078ABC6E03}" srcOrd="0" destOrd="0" presId="urn:microsoft.com/office/officeart/2008/layout/IncreasingCircleProcess"/>
    <dgm:cxn modelId="{08FA7B34-0D8B-427A-B9B0-E5D6DD42E544}" type="presParOf" srcId="{2E5F371C-A216-4801-9E26-E9317E7B78E2}" destId="{9A6FEC68-8A7C-4D55-9C1F-EE7EB6B71DCA}" srcOrd="1" destOrd="0" presId="urn:microsoft.com/office/officeart/2008/layout/IncreasingCircleProcess"/>
    <dgm:cxn modelId="{F1A34611-7305-42F9-BE9C-CF2BB5F9D027}" type="presParOf" srcId="{2E5F371C-A216-4801-9E26-E9317E7B78E2}" destId="{CE2F4443-407A-4B6D-8A08-7628D808B155}" srcOrd="2" destOrd="0" presId="urn:microsoft.com/office/officeart/2008/layout/IncreasingCircleProcess"/>
    <dgm:cxn modelId="{5D33291E-9988-47E1-907C-B0E2FE273FC5}" type="presParOf" srcId="{2E5F371C-A216-4801-9E26-E9317E7B78E2}" destId="{E3FF0C27-AA87-42E7-9EFD-17D691C98102}" srcOrd="3" destOrd="0" presId="urn:microsoft.com/office/officeart/2008/layout/IncreasingCircleProcess"/>
    <dgm:cxn modelId="{B783F929-51F4-4C1B-9857-714BC1AE6055}" type="presParOf" srcId="{CC6AF0BB-2F09-4018-A664-114BC08B3BD0}" destId="{B31ED68E-655E-45E8-BF07-7FF9927D25A0}" srcOrd="1" destOrd="0" presId="urn:microsoft.com/office/officeart/2008/layout/IncreasingCircleProcess"/>
    <dgm:cxn modelId="{B7401B38-2348-4801-8EC8-EC8B7C0AD67C}" type="presParOf" srcId="{CC6AF0BB-2F09-4018-A664-114BC08B3BD0}" destId="{563F9290-8A13-4738-B5BF-BBB30B8361FC}" srcOrd="2" destOrd="0" presId="urn:microsoft.com/office/officeart/2008/layout/IncreasingCircleProcess"/>
    <dgm:cxn modelId="{08402AF0-DBEF-4551-8E24-9606152CF8C5}" type="presParOf" srcId="{563F9290-8A13-4738-B5BF-BBB30B8361FC}" destId="{5061F3A6-EA64-4F4E-A068-3B86063E957E}" srcOrd="0" destOrd="0" presId="urn:microsoft.com/office/officeart/2008/layout/IncreasingCircleProcess"/>
    <dgm:cxn modelId="{EB7C4D51-0245-4B88-9342-2985F2B8E89C}" type="presParOf" srcId="{563F9290-8A13-4738-B5BF-BBB30B8361FC}" destId="{ACABC8B7-FF2F-4C74-81F5-78A777B9B26A}" srcOrd="1" destOrd="0" presId="urn:microsoft.com/office/officeart/2008/layout/IncreasingCircleProcess"/>
    <dgm:cxn modelId="{6264EA20-1CCA-4D1C-A5C7-CEE58B768527}" type="presParOf" srcId="{563F9290-8A13-4738-B5BF-BBB30B8361FC}" destId="{CA7DE6E4-6F38-4195-A846-E4862F2A6EA7}" srcOrd="2" destOrd="0" presId="urn:microsoft.com/office/officeart/2008/layout/IncreasingCircleProcess"/>
    <dgm:cxn modelId="{66DFC0F9-B317-4C9B-9E84-790A4E2A0049}" type="presParOf" srcId="{563F9290-8A13-4738-B5BF-BBB30B8361FC}" destId="{6142D766-DAA0-40D4-81A3-2D2E19C5E543}" srcOrd="3" destOrd="0" presId="urn:microsoft.com/office/officeart/2008/layout/IncreasingCircleProcess"/>
    <dgm:cxn modelId="{7330B1C0-8E86-438A-9572-B20C5C170B30}" type="presParOf" srcId="{CC6AF0BB-2F09-4018-A664-114BC08B3BD0}" destId="{C1991751-74F1-43B7-AE81-5A8E7EB75509}" srcOrd="3" destOrd="0" presId="urn:microsoft.com/office/officeart/2008/layout/IncreasingCircleProcess"/>
    <dgm:cxn modelId="{20DF1A64-7965-4B05-A83D-BD6E09F31F25}" type="presParOf" srcId="{CC6AF0BB-2F09-4018-A664-114BC08B3BD0}" destId="{C98417B5-2B18-4956-9CEB-99B6DCC8DABB}" srcOrd="4" destOrd="0" presId="urn:microsoft.com/office/officeart/2008/layout/IncreasingCircleProcess"/>
    <dgm:cxn modelId="{CA6C9905-E6CD-492F-B37B-8A22C66D25F9}" type="presParOf" srcId="{C98417B5-2B18-4956-9CEB-99B6DCC8DABB}" destId="{45181E98-69AC-4F8D-A2DB-ACCA3ED0DA0F}" srcOrd="0" destOrd="0" presId="urn:microsoft.com/office/officeart/2008/layout/IncreasingCircleProcess"/>
    <dgm:cxn modelId="{520FB8DC-BA07-4AB8-B3F4-AC8D34D7D5A0}" type="presParOf" srcId="{C98417B5-2B18-4956-9CEB-99B6DCC8DABB}" destId="{62EDF9DF-3E88-4029-AA50-7B7DE185D63E}" srcOrd="1" destOrd="0" presId="urn:microsoft.com/office/officeart/2008/layout/IncreasingCircleProcess"/>
    <dgm:cxn modelId="{6CDCCF60-47B8-421F-B26C-CC1CF572B188}" type="presParOf" srcId="{C98417B5-2B18-4956-9CEB-99B6DCC8DABB}" destId="{6EBFF8F3-256E-4AAA-9CC8-2EC7CD2F9B73}" srcOrd="2" destOrd="0" presId="urn:microsoft.com/office/officeart/2008/layout/IncreasingCircleProcess"/>
    <dgm:cxn modelId="{1988B6C1-1D65-404B-92C8-EF640DE97859}" type="presParOf" srcId="{C98417B5-2B18-4956-9CEB-99B6DCC8DABB}" destId="{818AC4FD-7AFE-443C-8602-F4BFBBB74B01}" srcOrd="3" destOrd="0" presId="urn:microsoft.com/office/officeart/2008/layout/IncreasingCircleProcess"/>
    <dgm:cxn modelId="{F6F15346-DF18-4E14-A876-0A2C17D2E5B1}" type="presParOf" srcId="{CC6AF0BB-2F09-4018-A664-114BC08B3BD0}" destId="{49ECD785-692B-4303-89A1-7C23DDDDA17F}" srcOrd="5" destOrd="0" presId="urn:microsoft.com/office/officeart/2008/layout/IncreasingCircleProcess"/>
    <dgm:cxn modelId="{F5F5D355-0919-4E2E-972F-5BA181F2CB34}" type="presParOf" srcId="{CC6AF0BB-2F09-4018-A664-114BC08B3BD0}" destId="{2F2CF229-4A92-4351-9DE7-32B38A9054DA}" srcOrd="6" destOrd="0" presId="urn:microsoft.com/office/officeart/2008/layout/IncreasingCircleProcess"/>
    <dgm:cxn modelId="{E8318E93-FF7D-4D69-A706-7497A0DB773B}" type="presParOf" srcId="{2F2CF229-4A92-4351-9DE7-32B38A9054DA}" destId="{19E2B6EA-CE28-416F-B4F0-1CCDCEF89929}" srcOrd="0" destOrd="0" presId="urn:microsoft.com/office/officeart/2008/layout/IncreasingCircleProcess"/>
    <dgm:cxn modelId="{4049233E-F66C-4080-9C0A-0604366C733B}" type="presParOf" srcId="{2F2CF229-4A92-4351-9DE7-32B38A9054DA}" destId="{3B45A441-3B1A-4650-A92C-E8E2E57F20CF}" srcOrd="1" destOrd="0" presId="urn:microsoft.com/office/officeart/2008/layout/IncreasingCircleProcess"/>
    <dgm:cxn modelId="{E2E5B075-35F1-4AA9-B602-939F465C0FB9}" type="presParOf" srcId="{2F2CF229-4A92-4351-9DE7-32B38A9054DA}" destId="{822DCD9C-4DCC-4982-BD52-6627F675AEE0}" srcOrd="2" destOrd="0" presId="urn:microsoft.com/office/officeart/2008/layout/IncreasingCircleProcess"/>
    <dgm:cxn modelId="{2C0B87A4-73FA-44B1-9D8C-F1D26496B0B5}" type="presParOf" srcId="{2F2CF229-4A92-4351-9DE7-32B38A9054DA}" destId="{6DC6DCF5-804B-4456-A967-E87F69701ADC}" srcOrd="3" destOrd="0" presId="urn:microsoft.com/office/officeart/2008/layout/IncreasingCircleProcess"/>
    <dgm:cxn modelId="{58466544-0870-4932-A8AF-5FBF8F152618}" type="presParOf" srcId="{CC6AF0BB-2F09-4018-A664-114BC08B3BD0}" destId="{6DF9604E-6419-4774-8100-83483848891D}" srcOrd="7" destOrd="0" presId="urn:microsoft.com/office/officeart/2008/layout/IncreasingCircleProcess"/>
    <dgm:cxn modelId="{A6014085-1B81-4C52-9830-3BAC25343D20}" type="presParOf" srcId="{CC6AF0BB-2F09-4018-A664-114BC08B3BD0}" destId="{0DC612DA-21BF-4ECA-B699-2C68A4D45589}" srcOrd="8" destOrd="0" presId="urn:microsoft.com/office/officeart/2008/layout/IncreasingCircleProcess"/>
    <dgm:cxn modelId="{65BB31B7-6831-4D00-AE7B-A439986120CD}" type="presParOf" srcId="{0DC612DA-21BF-4ECA-B699-2C68A4D45589}" destId="{56A70F00-A590-4B83-8EB3-B5DA7C0C61DB}" srcOrd="0" destOrd="0" presId="urn:microsoft.com/office/officeart/2008/layout/IncreasingCircleProcess"/>
    <dgm:cxn modelId="{06001E93-CDE4-4F69-8791-AA215E888D6D}" type="presParOf" srcId="{0DC612DA-21BF-4ECA-B699-2C68A4D45589}" destId="{54A2DE2A-CBB3-4CED-B641-3CECD221B8F1}" srcOrd="1" destOrd="0" presId="urn:microsoft.com/office/officeart/2008/layout/IncreasingCircleProcess"/>
    <dgm:cxn modelId="{4CED2FA6-C1C8-4BBE-A9FD-C14F77556BDB}" type="presParOf" srcId="{0DC612DA-21BF-4ECA-B699-2C68A4D45589}" destId="{C9023915-9797-47FE-8B88-8E9D27AA5EB2}" srcOrd="2" destOrd="0" presId="urn:microsoft.com/office/officeart/2008/layout/IncreasingCircleProcess"/>
    <dgm:cxn modelId="{FECD94D2-9259-4915-8DAD-155761D2F585}" type="presParOf" srcId="{0DC612DA-21BF-4ECA-B699-2C68A4D45589}" destId="{DCB6175D-1ED5-44FF-9F21-56136B094833}" srcOrd="3" destOrd="0" presId="urn:microsoft.com/office/officeart/2008/layout/IncreasingCircleProcess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4A52BF-47F3-40A1-9BA2-D98EAD2C6E52}">
      <dsp:nvSpPr>
        <dsp:cNvPr id="0" name=""/>
        <dsp:cNvSpPr/>
      </dsp:nvSpPr>
      <dsp:spPr>
        <a:xfrm rot="5400000">
          <a:off x="2400867" y="-798770"/>
          <a:ext cx="1609251" cy="328670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altLang="es-CL" sz="1400" kern="1200" dirty="0"/>
            <a:t>Tiempo desde presentación de ficha DDE a presentación Comité de Diseño.</a:t>
          </a:r>
          <a:endParaRPr lang="es-CL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altLang="es-CL" sz="1400" kern="1200" dirty="0"/>
            <a:t>Tiempo desde presentación de ficha a DDE hasta aprobación de Comité o Subcomité que sanciona creación o rediseño de  instrumento.</a:t>
          </a:r>
          <a:endParaRPr lang="es-CL" sz="1400" kern="1200" dirty="0"/>
        </a:p>
      </dsp:txBody>
      <dsp:txXfrm rot="-5400000">
        <a:off x="1562140" y="118514"/>
        <a:ext cx="3208150" cy="1452137"/>
      </dsp:txXfrm>
    </dsp:sp>
    <dsp:sp modelId="{A0567F4B-0511-4882-B2D7-830AC847662A}">
      <dsp:nvSpPr>
        <dsp:cNvPr id="0" name=""/>
        <dsp:cNvSpPr/>
      </dsp:nvSpPr>
      <dsp:spPr>
        <a:xfrm>
          <a:off x="273211" y="2551"/>
          <a:ext cx="1288927" cy="16840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Tiempo</a:t>
          </a:r>
        </a:p>
      </dsp:txBody>
      <dsp:txXfrm>
        <a:off x="336131" y="65471"/>
        <a:ext cx="1163087" cy="1558224"/>
      </dsp:txXfrm>
    </dsp:sp>
    <dsp:sp modelId="{40AF5B0D-AA92-446D-8AA5-67D5BCB1020C}">
      <dsp:nvSpPr>
        <dsp:cNvPr id="0" name=""/>
        <dsp:cNvSpPr/>
      </dsp:nvSpPr>
      <dsp:spPr>
        <a:xfrm rot="5400000">
          <a:off x="2545289" y="969497"/>
          <a:ext cx="1347251" cy="328670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400" kern="1200" dirty="0"/>
            <a:t>Porcentaje de instrumentos presentados a Comité que son aprobados.</a:t>
          </a:r>
        </a:p>
      </dsp:txBody>
      <dsp:txXfrm rot="-5400000">
        <a:off x="1575562" y="2004992"/>
        <a:ext cx="3220940" cy="1215717"/>
      </dsp:txXfrm>
    </dsp:sp>
    <dsp:sp modelId="{A7A4A9D6-E518-49C3-B402-42785B33D5E8}">
      <dsp:nvSpPr>
        <dsp:cNvPr id="0" name=""/>
        <dsp:cNvSpPr/>
      </dsp:nvSpPr>
      <dsp:spPr>
        <a:xfrm>
          <a:off x="273211" y="1770818"/>
          <a:ext cx="1302349" cy="16840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Eficiencia</a:t>
          </a:r>
        </a:p>
      </dsp:txBody>
      <dsp:txXfrm>
        <a:off x="336786" y="1834393"/>
        <a:ext cx="1175199" cy="1556914"/>
      </dsp:txXfrm>
    </dsp:sp>
    <dsp:sp modelId="{532C06F4-C010-4BB0-A058-21E1355A9F7E}">
      <dsp:nvSpPr>
        <dsp:cNvPr id="0" name=""/>
        <dsp:cNvSpPr/>
      </dsp:nvSpPr>
      <dsp:spPr>
        <a:xfrm rot="5400000">
          <a:off x="2545289" y="2737764"/>
          <a:ext cx="1347251" cy="328670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400" kern="1200" dirty="0"/>
            <a:t>Porcentaje de instrumentos creados o rediseñados por CORFO que pasan por el Proceso de Diseño/Rediseño de instrumentos.</a:t>
          </a:r>
        </a:p>
      </dsp:txBody>
      <dsp:txXfrm rot="-5400000">
        <a:off x="1575562" y="3773259"/>
        <a:ext cx="3220940" cy="1215717"/>
      </dsp:txXfrm>
    </dsp:sp>
    <dsp:sp modelId="{089CC207-2DBF-41B9-B2F7-8B22CD8B81AF}">
      <dsp:nvSpPr>
        <dsp:cNvPr id="0" name=""/>
        <dsp:cNvSpPr/>
      </dsp:nvSpPr>
      <dsp:spPr>
        <a:xfrm>
          <a:off x="273211" y="3539086"/>
          <a:ext cx="1302349" cy="16840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Efectividad</a:t>
          </a:r>
        </a:p>
      </dsp:txBody>
      <dsp:txXfrm>
        <a:off x="336786" y="3602661"/>
        <a:ext cx="1175199" cy="155691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845C26-DC7F-48AB-ADE1-0E078ABC6E03}">
      <dsp:nvSpPr>
        <dsp:cNvPr id="0" name=""/>
        <dsp:cNvSpPr/>
      </dsp:nvSpPr>
      <dsp:spPr>
        <a:xfrm>
          <a:off x="3180" y="0"/>
          <a:ext cx="542239" cy="542239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6FEC68-8A7C-4D55-9C1F-EE7EB6B71DCA}">
      <dsp:nvSpPr>
        <dsp:cNvPr id="0" name=""/>
        <dsp:cNvSpPr/>
      </dsp:nvSpPr>
      <dsp:spPr>
        <a:xfrm>
          <a:off x="57404" y="54223"/>
          <a:ext cx="433791" cy="433791"/>
        </a:xfrm>
        <a:prstGeom prst="chord">
          <a:avLst>
            <a:gd name="adj1" fmla="val 2332194"/>
            <a:gd name="adj2" fmla="val 8587806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2F4443-407A-4B6D-8A08-7628D808B155}">
      <dsp:nvSpPr>
        <dsp:cNvPr id="0" name=""/>
        <dsp:cNvSpPr/>
      </dsp:nvSpPr>
      <dsp:spPr>
        <a:xfrm>
          <a:off x="373662" y="542239"/>
          <a:ext cx="2173572" cy="22819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400" b="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0" kern="1200" dirty="0"/>
            <a:t>IF postula para ser operador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400" b="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400" b="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0" kern="1200" dirty="0"/>
            <a:t>Beneficiario postula en CORFO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400" b="1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/>
            <a:t>Realiza: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0" kern="1200" dirty="0"/>
            <a:t>- Base de postulantes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/>
            <a:t>Herramienta: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0" kern="1200" dirty="0">
              <a:solidFill>
                <a:schemeClr val="tx1"/>
              </a:solidFill>
            </a:rPr>
            <a:t>- Módulo de postulación en </a:t>
          </a:r>
          <a:r>
            <a:rPr lang="es-CL" sz="1400" b="1" kern="1200" dirty="0">
              <a:solidFill>
                <a:schemeClr val="tx1"/>
              </a:solidFill>
            </a:rPr>
            <a:t>Sistema CORFO-GIF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Archivo de carga con información de beneficiario y operación: edad, sexo, región, comuna, carrera pregrado, postgrado, área estudio, universidad, financiamiento requerido</a:t>
          </a:r>
          <a:endParaRPr lang="es-CL" sz="1400" b="0" kern="1200" dirty="0"/>
        </a:p>
      </dsp:txBody>
      <dsp:txXfrm>
        <a:off x="373662" y="542239"/>
        <a:ext cx="2173572" cy="2281923"/>
      </dsp:txXfrm>
    </dsp:sp>
    <dsp:sp modelId="{E3FF0C27-AA87-42E7-9EFD-17D691C98102}">
      <dsp:nvSpPr>
        <dsp:cNvPr id="0" name=""/>
        <dsp:cNvSpPr/>
      </dsp:nvSpPr>
      <dsp:spPr>
        <a:xfrm>
          <a:off x="658386" y="0"/>
          <a:ext cx="1604124" cy="542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b="1" kern="1200" dirty="0"/>
            <a:t>Postulación</a:t>
          </a:r>
        </a:p>
      </dsp:txBody>
      <dsp:txXfrm>
        <a:off x="658386" y="0"/>
        <a:ext cx="1604124" cy="542239"/>
      </dsp:txXfrm>
    </dsp:sp>
    <dsp:sp modelId="{5061F3A6-EA64-4F4E-A068-3B86063E957E}">
      <dsp:nvSpPr>
        <dsp:cNvPr id="0" name=""/>
        <dsp:cNvSpPr/>
      </dsp:nvSpPr>
      <dsp:spPr>
        <a:xfrm>
          <a:off x="2660200" y="0"/>
          <a:ext cx="542239" cy="542239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ABC8B7-FF2F-4C74-81F5-78A777B9B26A}">
      <dsp:nvSpPr>
        <dsp:cNvPr id="0" name=""/>
        <dsp:cNvSpPr/>
      </dsp:nvSpPr>
      <dsp:spPr>
        <a:xfrm>
          <a:off x="2714424" y="54223"/>
          <a:ext cx="433791" cy="433791"/>
        </a:xfrm>
        <a:prstGeom prst="chord">
          <a:avLst>
            <a:gd name="adj1" fmla="val 692220"/>
            <a:gd name="adj2" fmla="val 1010778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accent4">
              <a:hueOff val="2598923"/>
              <a:satOff val="-11992"/>
              <a:lumOff val="4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7DE6E4-6F38-4195-A846-E4862F2A6EA7}">
      <dsp:nvSpPr>
        <dsp:cNvPr id="0" name=""/>
        <dsp:cNvSpPr/>
      </dsp:nvSpPr>
      <dsp:spPr>
        <a:xfrm>
          <a:off x="3315406" y="542239"/>
          <a:ext cx="1604124" cy="22819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400" b="1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/>
            <a:t>Realiza: </a:t>
          </a:r>
          <a:endParaRPr lang="es-CL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Base beneficiarios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Informes públicos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700" b="1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/>
            <a:t>Herramienta:</a:t>
          </a:r>
          <a:endParaRPr lang="es-CL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Módulo de Carga en IFEL Cobertura e IFEL Crédito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Archivo de carga con información de beneficiario y operación: tamaño de empresa, región, comuna, sector económico, institución financiera, moneda, plazo, tipo y destino del financiamiento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/>
            <a:t>- IFEL Crédito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/>
            <a:t>- IFEL Cobertura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/>
            <a:t>- IFEL Subsidios</a:t>
          </a:r>
        </a:p>
      </dsp:txBody>
      <dsp:txXfrm>
        <a:off x="3315406" y="542239"/>
        <a:ext cx="1604124" cy="2281923"/>
      </dsp:txXfrm>
    </dsp:sp>
    <dsp:sp modelId="{6142D766-DAA0-40D4-81A3-2D2E19C5E543}">
      <dsp:nvSpPr>
        <dsp:cNvPr id="0" name=""/>
        <dsp:cNvSpPr/>
      </dsp:nvSpPr>
      <dsp:spPr>
        <a:xfrm>
          <a:off x="3315406" y="0"/>
          <a:ext cx="1604124" cy="542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b="1" kern="1200" dirty="0"/>
            <a:t>Adjudicación</a:t>
          </a:r>
        </a:p>
      </dsp:txBody>
      <dsp:txXfrm>
        <a:off x="3315406" y="0"/>
        <a:ext cx="1604124" cy="542239"/>
      </dsp:txXfrm>
    </dsp:sp>
    <dsp:sp modelId="{45181E98-69AC-4F8D-A2DB-ACCA3ED0DA0F}">
      <dsp:nvSpPr>
        <dsp:cNvPr id="0" name=""/>
        <dsp:cNvSpPr/>
      </dsp:nvSpPr>
      <dsp:spPr>
        <a:xfrm>
          <a:off x="5032497" y="0"/>
          <a:ext cx="542239" cy="542239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EDF9DF-3E88-4029-AA50-7B7DE185D63E}">
      <dsp:nvSpPr>
        <dsp:cNvPr id="0" name=""/>
        <dsp:cNvSpPr/>
      </dsp:nvSpPr>
      <dsp:spPr>
        <a:xfrm>
          <a:off x="5086721" y="54223"/>
          <a:ext cx="433791" cy="433791"/>
        </a:xfrm>
        <a:prstGeom prst="chord">
          <a:avLst>
            <a:gd name="adj1" fmla="val 20907780"/>
            <a:gd name="adj2" fmla="val 1149222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BFF8F3-256E-4AAA-9CC8-2EC7CD2F9B73}">
      <dsp:nvSpPr>
        <dsp:cNvPr id="0" name=""/>
        <dsp:cNvSpPr/>
      </dsp:nvSpPr>
      <dsp:spPr>
        <a:xfrm>
          <a:off x="5687702" y="542239"/>
          <a:ext cx="1604124" cy="22819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400" b="1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b="1" kern="1200" dirty="0"/>
            <a:t>Realiza: </a:t>
          </a:r>
          <a:endParaRPr lang="es-CL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kern="1200" dirty="0"/>
            <a:t>- Base rendición de operaciones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kern="1200" dirty="0"/>
            <a:t>- Informe Apalancamiento Fondo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kern="1200" dirty="0"/>
            <a:t>- Seguimiento Mora</a:t>
          </a:r>
          <a:endParaRPr lang="es-CL" sz="1400" b="1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b="1" kern="1200" dirty="0"/>
            <a:t>Herramienta:</a:t>
          </a:r>
          <a:endParaRPr lang="es-CL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kern="1200" dirty="0"/>
            <a:t>- Módulo de Rendición en IFEL Cobertura. Rendición saldo y mora de 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kern="1200" dirty="0"/>
            <a:t>- Situación de Fondo patrimonial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b="1" kern="1200" dirty="0"/>
            <a:t>- IFEL Crédito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b="1" kern="1200" dirty="0"/>
            <a:t>- IFEL Cobertura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b="1" kern="1200" dirty="0"/>
            <a:t>- IFEL subsidios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b="1" kern="1200" dirty="0"/>
            <a:t>- </a:t>
          </a:r>
          <a:r>
            <a:rPr lang="es-CL" sz="1400" b="0" kern="1200" dirty="0"/>
            <a:t>Encuestas realizadas por Unidad Clientes y Participación Ciudadana </a:t>
          </a:r>
          <a:r>
            <a:rPr lang="es-CL" sz="1400" b="0" kern="1200" dirty="0" err="1"/>
            <a:t>Corfo</a:t>
          </a:r>
          <a:endParaRPr lang="es-CL" sz="1400" b="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400" b="1" kern="1200" dirty="0"/>
        </a:p>
      </dsp:txBody>
      <dsp:txXfrm>
        <a:off x="5687702" y="542239"/>
        <a:ext cx="1604124" cy="2281923"/>
      </dsp:txXfrm>
    </dsp:sp>
    <dsp:sp modelId="{818AC4FD-7AFE-443C-8602-F4BFBBB74B01}">
      <dsp:nvSpPr>
        <dsp:cNvPr id="0" name=""/>
        <dsp:cNvSpPr/>
      </dsp:nvSpPr>
      <dsp:spPr>
        <a:xfrm>
          <a:off x="5687702" y="0"/>
          <a:ext cx="1604124" cy="542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b="1" kern="1200"/>
            <a:t>Ejecución</a:t>
          </a:r>
          <a:endParaRPr lang="es-CL" sz="1800" b="1" kern="1200" dirty="0"/>
        </a:p>
      </dsp:txBody>
      <dsp:txXfrm>
        <a:off x="5687702" y="0"/>
        <a:ext cx="1604124" cy="542239"/>
      </dsp:txXfrm>
    </dsp:sp>
    <dsp:sp modelId="{19E2B6EA-CE28-416F-B4F0-1CCDCEF89929}">
      <dsp:nvSpPr>
        <dsp:cNvPr id="0" name=""/>
        <dsp:cNvSpPr/>
      </dsp:nvSpPr>
      <dsp:spPr>
        <a:xfrm>
          <a:off x="7404793" y="0"/>
          <a:ext cx="542239" cy="542239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45A441-3B1A-4650-A92C-E8E2E57F20CF}">
      <dsp:nvSpPr>
        <dsp:cNvPr id="0" name=""/>
        <dsp:cNvSpPr/>
      </dsp:nvSpPr>
      <dsp:spPr>
        <a:xfrm>
          <a:off x="7459017" y="54223"/>
          <a:ext cx="433791" cy="433791"/>
        </a:xfrm>
        <a:prstGeom prst="chord">
          <a:avLst>
            <a:gd name="adj1" fmla="val 19267806"/>
            <a:gd name="adj2" fmla="val 13012194"/>
          </a:avLst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accent4">
              <a:hueOff val="7796769"/>
              <a:satOff val="-35976"/>
              <a:lumOff val="13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2DCD9C-4DCC-4982-BD52-6627F675AEE0}">
      <dsp:nvSpPr>
        <dsp:cNvPr id="0" name=""/>
        <dsp:cNvSpPr/>
      </dsp:nvSpPr>
      <dsp:spPr>
        <a:xfrm>
          <a:off x="8059999" y="542239"/>
          <a:ext cx="1604124" cy="22819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400" b="1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/>
            <a:t>Realiza: </a:t>
          </a:r>
          <a:endParaRPr lang="es-CL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Informe pagos de crédito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Informe de pago cobertura crédito y de subsidios contingentes y condicionados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/>
            <a:t>Herramienta:</a:t>
          </a:r>
          <a:endParaRPr lang="es-CL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Módulo de Pago en IFEL Cobertura. Base solicitudes de pago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Módulo de Estado de Juicio en IFEL Cobertura. Base estado de juicios y cobranzas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Módulo de administración de subsidios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300" kern="1200" dirty="0"/>
        </a:p>
      </dsp:txBody>
      <dsp:txXfrm>
        <a:off x="8059999" y="542239"/>
        <a:ext cx="1604124" cy="2281923"/>
      </dsp:txXfrm>
    </dsp:sp>
    <dsp:sp modelId="{6DC6DCF5-804B-4456-A967-E87F69701ADC}">
      <dsp:nvSpPr>
        <dsp:cNvPr id="0" name=""/>
        <dsp:cNvSpPr/>
      </dsp:nvSpPr>
      <dsp:spPr>
        <a:xfrm>
          <a:off x="8059999" y="0"/>
          <a:ext cx="1604124" cy="542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b="1" kern="1200" dirty="0"/>
            <a:t>Cierre (*) </a:t>
          </a:r>
        </a:p>
      </dsp:txBody>
      <dsp:txXfrm>
        <a:off x="8059999" y="0"/>
        <a:ext cx="1604124" cy="542239"/>
      </dsp:txXfrm>
    </dsp:sp>
    <dsp:sp modelId="{56A70F00-A590-4B83-8EB3-B5DA7C0C61DB}">
      <dsp:nvSpPr>
        <dsp:cNvPr id="0" name=""/>
        <dsp:cNvSpPr/>
      </dsp:nvSpPr>
      <dsp:spPr>
        <a:xfrm>
          <a:off x="9777089" y="0"/>
          <a:ext cx="542239" cy="542239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A2DE2A-CBB3-4CED-B641-3CECD221B8F1}">
      <dsp:nvSpPr>
        <dsp:cNvPr id="0" name=""/>
        <dsp:cNvSpPr/>
      </dsp:nvSpPr>
      <dsp:spPr>
        <a:xfrm>
          <a:off x="9831313" y="54223"/>
          <a:ext cx="433791" cy="433791"/>
        </a:xfrm>
        <a:prstGeom prst="chord">
          <a:avLst>
            <a:gd name="adj1" fmla="val 16200000"/>
            <a:gd name="adj2" fmla="val 1620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023915-9797-47FE-8B88-8E9D27AA5EB2}">
      <dsp:nvSpPr>
        <dsp:cNvPr id="0" name=""/>
        <dsp:cNvSpPr/>
      </dsp:nvSpPr>
      <dsp:spPr>
        <a:xfrm>
          <a:off x="10432295" y="542239"/>
          <a:ext cx="1604124" cy="22819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400" b="1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/>
            <a:t>Realiza: </a:t>
          </a:r>
          <a:endParaRPr lang="es-CL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Informes de evaluación de impacto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400" b="1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/>
            <a:t>Herramienta: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Base beneficiarios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Encuestas realizadas por Unidad Clientes y Participación Ciudadana </a:t>
          </a:r>
          <a:r>
            <a:rPr lang="es-CL" sz="1400" kern="1200" dirty="0" err="1"/>
            <a:t>Corfo</a:t>
          </a:r>
          <a:endParaRPr lang="es-CL" sz="1400" kern="1200" dirty="0"/>
        </a:p>
      </dsp:txBody>
      <dsp:txXfrm>
        <a:off x="10432295" y="542239"/>
        <a:ext cx="1604124" cy="2281923"/>
      </dsp:txXfrm>
    </dsp:sp>
    <dsp:sp modelId="{DCB6175D-1ED5-44FF-9F21-56136B094833}">
      <dsp:nvSpPr>
        <dsp:cNvPr id="0" name=""/>
        <dsp:cNvSpPr/>
      </dsp:nvSpPr>
      <dsp:spPr>
        <a:xfrm>
          <a:off x="10432295" y="0"/>
          <a:ext cx="1604124" cy="542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b="1" kern="1200" dirty="0"/>
            <a:t>Seguimiento Ex – post</a:t>
          </a:r>
        </a:p>
      </dsp:txBody>
      <dsp:txXfrm>
        <a:off x="10432295" y="0"/>
        <a:ext cx="1604124" cy="54223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845C26-DC7F-48AB-ADE1-0E078ABC6E03}">
      <dsp:nvSpPr>
        <dsp:cNvPr id="0" name=""/>
        <dsp:cNvSpPr/>
      </dsp:nvSpPr>
      <dsp:spPr>
        <a:xfrm>
          <a:off x="8996" y="43754"/>
          <a:ext cx="510246" cy="510246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6FEC68-8A7C-4D55-9C1F-EE7EB6B71DCA}">
      <dsp:nvSpPr>
        <dsp:cNvPr id="0" name=""/>
        <dsp:cNvSpPr/>
      </dsp:nvSpPr>
      <dsp:spPr>
        <a:xfrm>
          <a:off x="60021" y="94779"/>
          <a:ext cx="408197" cy="408197"/>
        </a:xfrm>
        <a:prstGeom prst="chord">
          <a:avLst>
            <a:gd name="adj1" fmla="val 2332194"/>
            <a:gd name="adj2" fmla="val 8587806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3FF0C27-AA87-42E7-9EFD-17D691C98102}">
      <dsp:nvSpPr>
        <dsp:cNvPr id="0" name=""/>
        <dsp:cNvSpPr/>
      </dsp:nvSpPr>
      <dsp:spPr>
        <a:xfrm>
          <a:off x="625545" y="43754"/>
          <a:ext cx="1509480" cy="510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b="1" kern="1200" dirty="0"/>
            <a:t>Postulación</a:t>
          </a:r>
        </a:p>
      </dsp:txBody>
      <dsp:txXfrm>
        <a:off x="625545" y="43754"/>
        <a:ext cx="1509480" cy="510246"/>
      </dsp:txXfrm>
    </dsp:sp>
    <dsp:sp modelId="{5061F3A6-EA64-4F4E-A068-3B86063E957E}">
      <dsp:nvSpPr>
        <dsp:cNvPr id="0" name=""/>
        <dsp:cNvSpPr/>
      </dsp:nvSpPr>
      <dsp:spPr>
        <a:xfrm>
          <a:off x="2357104" y="43754"/>
          <a:ext cx="510246" cy="510246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ABC8B7-FF2F-4C74-81F5-78A777B9B26A}">
      <dsp:nvSpPr>
        <dsp:cNvPr id="0" name=""/>
        <dsp:cNvSpPr/>
      </dsp:nvSpPr>
      <dsp:spPr>
        <a:xfrm>
          <a:off x="2408128" y="94779"/>
          <a:ext cx="408197" cy="408197"/>
        </a:xfrm>
        <a:prstGeom prst="chord">
          <a:avLst>
            <a:gd name="adj1" fmla="val 692220"/>
            <a:gd name="adj2" fmla="val 1010778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accent4">
              <a:hueOff val="2598923"/>
              <a:satOff val="-11992"/>
              <a:lumOff val="4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142D766-DAA0-40D4-81A3-2D2E19C5E543}">
      <dsp:nvSpPr>
        <dsp:cNvPr id="0" name=""/>
        <dsp:cNvSpPr/>
      </dsp:nvSpPr>
      <dsp:spPr>
        <a:xfrm>
          <a:off x="2973652" y="43754"/>
          <a:ext cx="1509480" cy="510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b="1" kern="1200" dirty="0"/>
            <a:t>Adjudicación</a:t>
          </a:r>
        </a:p>
      </dsp:txBody>
      <dsp:txXfrm>
        <a:off x="2973652" y="43754"/>
        <a:ext cx="1509480" cy="510246"/>
      </dsp:txXfrm>
    </dsp:sp>
    <dsp:sp modelId="{45181E98-69AC-4F8D-A2DB-ACCA3ED0DA0F}">
      <dsp:nvSpPr>
        <dsp:cNvPr id="0" name=""/>
        <dsp:cNvSpPr/>
      </dsp:nvSpPr>
      <dsp:spPr>
        <a:xfrm>
          <a:off x="4823102" y="43754"/>
          <a:ext cx="510246" cy="510246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EDF9DF-3E88-4029-AA50-7B7DE185D63E}">
      <dsp:nvSpPr>
        <dsp:cNvPr id="0" name=""/>
        <dsp:cNvSpPr/>
      </dsp:nvSpPr>
      <dsp:spPr>
        <a:xfrm>
          <a:off x="4874126" y="94779"/>
          <a:ext cx="408197" cy="408197"/>
        </a:xfrm>
        <a:prstGeom prst="chord">
          <a:avLst>
            <a:gd name="adj1" fmla="val 20907780"/>
            <a:gd name="adj2" fmla="val 1149222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EBFF8F3-256E-4AAA-9CC8-2EC7CD2F9B73}">
      <dsp:nvSpPr>
        <dsp:cNvPr id="0" name=""/>
        <dsp:cNvSpPr/>
      </dsp:nvSpPr>
      <dsp:spPr>
        <a:xfrm>
          <a:off x="5118795" y="1065572"/>
          <a:ext cx="2041210" cy="2147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 Flujo y Stock de operaciones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 Flujo y Stock de beneficiarios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 Stock de crédito vigente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 Stock de cobertura vigente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 Apalancamiento de fondo de cobertura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 Mora de stock de crédito y cobertura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 Monto y cantidad de beneficios otorgados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 Beneficiarios atendidos de áreas estratégicas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Primeros Impactos en variables económicas: ingresos anuales, tipo de empleo</a:t>
          </a:r>
          <a:endParaRPr lang="es-CL" sz="1400" kern="1200" dirty="0">
            <a:solidFill>
              <a:schemeClr val="tx1"/>
            </a:solidFill>
          </a:endParaRPr>
        </a:p>
      </dsp:txBody>
      <dsp:txXfrm>
        <a:off x="5118795" y="1065572"/>
        <a:ext cx="2041210" cy="2147289"/>
      </dsp:txXfrm>
    </dsp:sp>
    <dsp:sp modelId="{818AC4FD-7AFE-443C-8602-F4BFBBB74B01}">
      <dsp:nvSpPr>
        <dsp:cNvPr id="0" name=""/>
        <dsp:cNvSpPr/>
      </dsp:nvSpPr>
      <dsp:spPr>
        <a:xfrm>
          <a:off x="5439650" y="43754"/>
          <a:ext cx="1509480" cy="510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b="1" kern="1200" dirty="0"/>
            <a:t>Ejecución</a:t>
          </a:r>
        </a:p>
      </dsp:txBody>
      <dsp:txXfrm>
        <a:off x="5439650" y="43754"/>
        <a:ext cx="1509480" cy="510246"/>
      </dsp:txXfrm>
    </dsp:sp>
    <dsp:sp modelId="{19E2B6EA-CE28-416F-B4F0-1CCDCEF89929}">
      <dsp:nvSpPr>
        <dsp:cNvPr id="0" name=""/>
        <dsp:cNvSpPr/>
      </dsp:nvSpPr>
      <dsp:spPr>
        <a:xfrm>
          <a:off x="7321297" y="87509"/>
          <a:ext cx="510246" cy="510246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45A441-3B1A-4650-A92C-E8E2E57F20CF}">
      <dsp:nvSpPr>
        <dsp:cNvPr id="0" name=""/>
        <dsp:cNvSpPr/>
      </dsp:nvSpPr>
      <dsp:spPr>
        <a:xfrm>
          <a:off x="7372322" y="138534"/>
          <a:ext cx="408197" cy="408197"/>
        </a:xfrm>
        <a:prstGeom prst="chord">
          <a:avLst>
            <a:gd name="adj1" fmla="val 19267806"/>
            <a:gd name="adj2" fmla="val 13012194"/>
          </a:avLst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accent4">
              <a:hueOff val="7796769"/>
              <a:satOff val="-35976"/>
              <a:lumOff val="13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22DCD9C-4DCC-4982-BD52-6627F675AEE0}">
      <dsp:nvSpPr>
        <dsp:cNvPr id="0" name=""/>
        <dsp:cNvSpPr/>
      </dsp:nvSpPr>
      <dsp:spPr>
        <a:xfrm>
          <a:off x="7559652" y="1112311"/>
          <a:ext cx="1783587" cy="2147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Número y monto de pagos efectuados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Monto de recuperos recibidos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400" kern="1200" dirty="0"/>
        </a:p>
      </dsp:txBody>
      <dsp:txXfrm>
        <a:off x="7559652" y="1112311"/>
        <a:ext cx="1783587" cy="2147289"/>
      </dsp:txXfrm>
    </dsp:sp>
    <dsp:sp modelId="{6DC6DCF5-804B-4456-A967-E87F69701ADC}">
      <dsp:nvSpPr>
        <dsp:cNvPr id="0" name=""/>
        <dsp:cNvSpPr/>
      </dsp:nvSpPr>
      <dsp:spPr>
        <a:xfrm>
          <a:off x="7937845" y="0"/>
          <a:ext cx="1509480" cy="685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b="1" kern="1200" dirty="0"/>
            <a:t>Cierre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200" b="1" kern="1200" dirty="0"/>
            <a:t>(efectos esperados al término del proyecto) </a:t>
          </a:r>
        </a:p>
      </dsp:txBody>
      <dsp:txXfrm>
        <a:off x="7937845" y="0"/>
        <a:ext cx="1509480" cy="685266"/>
      </dsp:txXfrm>
    </dsp:sp>
    <dsp:sp modelId="{56A70F00-A590-4B83-8EB3-B5DA7C0C61DB}">
      <dsp:nvSpPr>
        <dsp:cNvPr id="0" name=""/>
        <dsp:cNvSpPr/>
      </dsp:nvSpPr>
      <dsp:spPr>
        <a:xfrm>
          <a:off x="9690680" y="43754"/>
          <a:ext cx="510246" cy="510246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A2DE2A-CBB3-4CED-B641-3CECD221B8F1}">
      <dsp:nvSpPr>
        <dsp:cNvPr id="0" name=""/>
        <dsp:cNvSpPr/>
      </dsp:nvSpPr>
      <dsp:spPr>
        <a:xfrm>
          <a:off x="9741705" y="94779"/>
          <a:ext cx="408197" cy="408197"/>
        </a:xfrm>
        <a:prstGeom prst="chord">
          <a:avLst>
            <a:gd name="adj1" fmla="val 16200000"/>
            <a:gd name="adj2" fmla="val 1620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9023915-9797-47FE-8B88-8E9D27AA5EB2}">
      <dsp:nvSpPr>
        <dsp:cNvPr id="0" name=""/>
        <dsp:cNvSpPr/>
      </dsp:nvSpPr>
      <dsp:spPr>
        <a:xfrm>
          <a:off x="9847864" y="1279742"/>
          <a:ext cx="1937267" cy="2147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Probabilidad de acceder a financiamiento.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Probabilidad de acceder a mejores condiciones de financiamiento (tasa, monto, requerimientos de garantías)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Impacto en variables económicas y sociales: ingresos anuales, tipo de empleo, </a:t>
          </a:r>
          <a:r>
            <a:rPr lang="es-CL" sz="1400" kern="1200" dirty="0">
              <a:solidFill>
                <a:schemeClr val="tx1"/>
              </a:solidFill>
            </a:rPr>
            <a:t>áreas de trabajo y sectores productivos</a:t>
          </a:r>
          <a:endParaRPr lang="es-CL" sz="1400" kern="1200" dirty="0"/>
        </a:p>
      </dsp:txBody>
      <dsp:txXfrm>
        <a:off x="9847864" y="1279742"/>
        <a:ext cx="1937267" cy="2147289"/>
      </dsp:txXfrm>
    </dsp:sp>
    <dsp:sp modelId="{DCB6175D-1ED5-44FF-9F21-56136B094833}">
      <dsp:nvSpPr>
        <dsp:cNvPr id="0" name=""/>
        <dsp:cNvSpPr/>
      </dsp:nvSpPr>
      <dsp:spPr>
        <a:xfrm>
          <a:off x="10236193" y="713678"/>
          <a:ext cx="1509480" cy="510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b="1" kern="1200" dirty="0"/>
            <a:t>Seguimiento Ex – post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200" b="1" kern="1200" dirty="0"/>
            <a:t>(efectos de mayor plazo y que se espera contrastar en relación a un grupo de comparación)</a:t>
          </a:r>
        </a:p>
      </dsp:txBody>
      <dsp:txXfrm>
        <a:off x="10236193" y="713678"/>
        <a:ext cx="1509480" cy="5102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688918-8E43-4930-BA8A-A67ED506F2D1}">
      <dsp:nvSpPr>
        <dsp:cNvPr id="0" name=""/>
        <dsp:cNvSpPr/>
      </dsp:nvSpPr>
      <dsp:spPr>
        <a:xfrm rot="5400000">
          <a:off x="3443284" y="-1093720"/>
          <a:ext cx="983262" cy="317070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400" kern="1200" dirty="0"/>
            <a:t>CDI: 23 Septiembre 2016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400" kern="1200" dirty="0"/>
            <a:t>Aprobado con comentarios</a:t>
          </a:r>
        </a:p>
      </dsp:txBody>
      <dsp:txXfrm rot="-5400000">
        <a:off x="2349564" y="47999"/>
        <a:ext cx="3122704" cy="887264"/>
      </dsp:txXfrm>
    </dsp:sp>
    <dsp:sp modelId="{EC291CBA-38B5-467C-859A-298C3EEAE1FB}">
      <dsp:nvSpPr>
        <dsp:cNvPr id="0" name=""/>
        <dsp:cNvSpPr/>
      </dsp:nvSpPr>
      <dsp:spPr>
        <a:xfrm>
          <a:off x="52709" y="0"/>
          <a:ext cx="2346114" cy="10659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Financiamiento MIPYME </a:t>
          </a:r>
        </a:p>
      </dsp:txBody>
      <dsp:txXfrm>
        <a:off x="104743" y="52034"/>
        <a:ext cx="2242046" cy="961855"/>
      </dsp:txXfrm>
    </dsp:sp>
    <dsp:sp modelId="{FB2F4738-0DA9-4BF4-86CD-5606152DC17D}">
      <dsp:nvSpPr>
        <dsp:cNvPr id="0" name=""/>
        <dsp:cNvSpPr/>
      </dsp:nvSpPr>
      <dsp:spPr>
        <a:xfrm rot="5400000">
          <a:off x="3499668" y="119327"/>
          <a:ext cx="870493" cy="317070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400" kern="1200" dirty="0"/>
            <a:t>CDI: 23 Septiembre 2016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400" kern="1200" dirty="0"/>
            <a:t>Aprobado con comentarios</a:t>
          </a:r>
        </a:p>
      </dsp:txBody>
      <dsp:txXfrm rot="-5400000">
        <a:off x="2349563" y="1311926"/>
        <a:ext cx="3128209" cy="785505"/>
      </dsp:txXfrm>
    </dsp:sp>
    <dsp:sp modelId="{1DA222F2-3709-463C-984B-5ACECCC6AA95}">
      <dsp:nvSpPr>
        <dsp:cNvPr id="0" name=""/>
        <dsp:cNvSpPr/>
      </dsp:nvSpPr>
      <dsp:spPr>
        <a:xfrm>
          <a:off x="52709" y="1153743"/>
          <a:ext cx="2346114" cy="9553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Programa Fortalecimiento IFNB </a:t>
          </a:r>
        </a:p>
      </dsp:txBody>
      <dsp:txXfrm>
        <a:off x="99345" y="1200379"/>
        <a:ext cx="2252842" cy="862066"/>
      </dsp:txXfrm>
    </dsp:sp>
    <dsp:sp modelId="{E052AC4F-4E3D-44CB-B96E-E205A03DBB62}">
      <dsp:nvSpPr>
        <dsp:cNvPr id="0" name=""/>
        <dsp:cNvSpPr/>
      </dsp:nvSpPr>
      <dsp:spPr>
        <a:xfrm rot="5400000">
          <a:off x="3427949" y="1177367"/>
          <a:ext cx="1010411" cy="317070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400" kern="1200" dirty="0"/>
            <a:t>CDI: 6 Marzo 2017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400" kern="1200" dirty="0"/>
            <a:t>Aprobado</a:t>
          </a:r>
        </a:p>
      </dsp:txBody>
      <dsp:txXfrm rot="-5400000">
        <a:off x="2347803" y="2306837"/>
        <a:ext cx="3121379" cy="911763"/>
      </dsp:txXfrm>
    </dsp:sp>
    <dsp:sp modelId="{C230B464-EFF3-478E-9103-7EBE837362E8}">
      <dsp:nvSpPr>
        <dsp:cNvPr id="0" name=""/>
        <dsp:cNvSpPr/>
      </dsp:nvSpPr>
      <dsp:spPr>
        <a:xfrm>
          <a:off x="12" y="2267540"/>
          <a:ext cx="2346114" cy="1000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COBEX</a:t>
          </a:r>
        </a:p>
      </dsp:txBody>
      <dsp:txXfrm>
        <a:off x="48847" y="2316375"/>
        <a:ext cx="2248444" cy="9027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178C5A-594C-450A-A33F-A7027EC91469}">
      <dsp:nvSpPr>
        <dsp:cNvPr id="0" name=""/>
        <dsp:cNvSpPr/>
      </dsp:nvSpPr>
      <dsp:spPr>
        <a:xfrm>
          <a:off x="4187" y="2271595"/>
          <a:ext cx="1298200" cy="7789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Insumos </a:t>
          </a:r>
        </a:p>
      </dsp:txBody>
      <dsp:txXfrm>
        <a:off x="27001" y="2294409"/>
        <a:ext cx="1252572" cy="733292"/>
      </dsp:txXfrm>
    </dsp:sp>
    <dsp:sp modelId="{B5E1143B-8A65-49F9-A189-9517BE1C21BC}">
      <dsp:nvSpPr>
        <dsp:cNvPr id="0" name=""/>
        <dsp:cNvSpPr/>
      </dsp:nvSpPr>
      <dsp:spPr>
        <a:xfrm>
          <a:off x="1432208" y="2500079"/>
          <a:ext cx="275218" cy="321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300" kern="1200"/>
        </a:p>
      </dsp:txBody>
      <dsp:txXfrm>
        <a:off x="1432208" y="2564470"/>
        <a:ext cx="192653" cy="193171"/>
      </dsp:txXfrm>
    </dsp:sp>
    <dsp:sp modelId="{DBDC6BC5-EE96-45AD-B0BB-AD010AE86668}">
      <dsp:nvSpPr>
        <dsp:cNvPr id="0" name=""/>
        <dsp:cNvSpPr/>
      </dsp:nvSpPr>
      <dsp:spPr>
        <a:xfrm>
          <a:off x="1821668" y="2271595"/>
          <a:ext cx="1298200" cy="7789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Actividades</a:t>
          </a:r>
        </a:p>
      </dsp:txBody>
      <dsp:txXfrm>
        <a:off x="1844482" y="2294409"/>
        <a:ext cx="1252572" cy="733292"/>
      </dsp:txXfrm>
    </dsp:sp>
    <dsp:sp modelId="{D836E2D6-9965-420A-88D5-65E088AE57A2}">
      <dsp:nvSpPr>
        <dsp:cNvPr id="0" name=""/>
        <dsp:cNvSpPr/>
      </dsp:nvSpPr>
      <dsp:spPr>
        <a:xfrm>
          <a:off x="3249689" y="2500079"/>
          <a:ext cx="275218" cy="321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300" kern="1200"/>
        </a:p>
      </dsp:txBody>
      <dsp:txXfrm>
        <a:off x="3249689" y="2564470"/>
        <a:ext cx="192653" cy="193171"/>
      </dsp:txXfrm>
    </dsp:sp>
    <dsp:sp modelId="{C4FEF319-7842-486F-8D49-CF9BCC6C5A86}">
      <dsp:nvSpPr>
        <dsp:cNvPr id="0" name=""/>
        <dsp:cNvSpPr/>
      </dsp:nvSpPr>
      <dsp:spPr>
        <a:xfrm>
          <a:off x="3639150" y="2271595"/>
          <a:ext cx="1298200" cy="7789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Productos</a:t>
          </a:r>
        </a:p>
      </dsp:txBody>
      <dsp:txXfrm>
        <a:off x="3661964" y="2294409"/>
        <a:ext cx="1252572" cy="733292"/>
      </dsp:txXfrm>
    </dsp:sp>
    <dsp:sp modelId="{40D0F46D-6E27-4035-938B-1EF95A708490}">
      <dsp:nvSpPr>
        <dsp:cNvPr id="0" name=""/>
        <dsp:cNvSpPr/>
      </dsp:nvSpPr>
      <dsp:spPr>
        <a:xfrm>
          <a:off x="5067171" y="2500079"/>
          <a:ext cx="275218" cy="321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300" kern="1200"/>
        </a:p>
      </dsp:txBody>
      <dsp:txXfrm>
        <a:off x="5067171" y="2564470"/>
        <a:ext cx="192653" cy="193171"/>
      </dsp:txXfrm>
    </dsp:sp>
    <dsp:sp modelId="{1E081832-175C-46C3-A100-7FB6F87A328A}">
      <dsp:nvSpPr>
        <dsp:cNvPr id="0" name=""/>
        <dsp:cNvSpPr/>
      </dsp:nvSpPr>
      <dsp:spPr>
        <a:xfrm>
          <a:off x="5456631" y="2271595"/>
          <a:ext cx="1298200" cy="7789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Resultados</a:t>
          </a:r>
        </a:p>
      </dsp:txBody>
      <dsp:txXfrm>
        <a:off x="5479445" y="2294409"/>
        <a:ext cx="1252572" cy="733292"/>
      </dsp:txXfrm>
    </dsp:sp>
    <dsp:sp modelId="{358904D4-9A10-4AB5-A1D1-F9F844CEC47B}">
      <dsp:nvSpPr>
        <dsp:cNvPr id="0" name=""/>
        <dsp:cNvSpPr/>
      </dsp:nvSpPr>
      <dsp:spPr>
        <a:xfrm>
          <a:off x="6884652" y="2500079"/>
          <a:ext cx="275218" cy="321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300" kern="1200"/>
        </a:p>
      </dsp:txBody>
      <dsp:txXfrm>
        <a:off x="6884652" y="2564470"/>
        <a:ext cx="192653" cy="193171"/>
      </dsp:txXfrm>
    </dsp:sp>
    <dsp:sp modelId="{7E817DD7-6A4F-42F6-B2CE-141DEDB02783}">
      <dsp:nvSpPr>
        <dsp:cNvPr id="0" name=""/>
        <dsp:cNvSpPr/>
      </dsp:nvSpPr>
      <dsp:spPr>
        <a:xfrm>
          <a:off x="7274112" y="2271595"/>
          <a:ext cx="1298200" cy="7789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Impactos</a:t>
          </a:r>
        </a:p>
      </dsp:txBody>
      <dsp:txXfrm>
        <a:off x="7296926" y="2294409"/>
        <a:ext cx="1252572" cy="7332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D14770-3349-4DAC-BCC8-8A152A248F93}">
      <dsp:nvSpPr>
        <dsp:cNvPr id="0" name=""/>
        <dsp:cNvSpPr/>
      </dsp:nvSpPr>
      <dsp:spPr>
        <a:xfrm>
          <a:off x="0" y="36116"/>
          <a:ext cx="1719527" cy="432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050" kern="1200" dirty="0"/>
            <a:t>Fuentes información</a:t>
          </a:r>
        </a:p>
      </dsp:txBody>
      <dsp:txXfrm>
        <a:off x="0" y="36116"/>
        <a:ext cx="1719527" cy="432000"/>
      </dsp:txXfrm>
    </dsp:sp>
    <dsp:sp modelId="{032380C6-17AF-4858-A473-1D116E71EAAA}">
      <dsp:nvSpPr>
        <dsp:cNvPr id="0" name=""/>
        <dsp:cNvSpPr/>
      </dsp:nvSpPr>
      <dsp:spPr>
        <a:xfrm>
          <a:off x="0" y="468116"/>
          <a:ext cx="1719527" cy="13176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500" kern="1200" dirty="0"/>
            <a:t>Formularios de postulación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500" kern="1200" dirty="0"/>
            <a:t>Interoperabilidad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500" kern="1200" dirty="0"/>
            <a:t>Encuesta Corporativa</a:t>
          </a:r>
        </a:p>
      </dsp:txBody>
      <dsp:txXfrm>
        <a:off x="0" y="468116"/>
        <a:ext cx="1719527" cy="13176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D14770-3349-4DAC-BCC8-8A152A248F93}">
      <dsp:nvSpPr>
        <dsp:cNvPr id="0" name=""/>
        <dsp:cNvSpPr/>
      </dsp:nvSpPr>
      <dsp:spPr>
        <a:xfrm>
          <a:off x="0" y="139053"/>
          <a:ext cx="1719527" cy="432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050" kern="1200" dirty="0"/>
            <a:t>Fuentes información</a:t>
          </a:r>
        </a:p>
      </dsp:txBody>
      <dsp:txXfrm>
        <a:off x="0" y="139053"/>
        <a:ext cx="1719527" cy="432000"/>
      </dsp:txXfrm>
    </dsp:sp>
    <dsp:sp modelId="{032380C6-17AF-4858-A473-1D116E71EAAA}">
      <dsp:nvSpPr>
        <dsp:cNvPr id="0" name=""/>
        <dsp:cNvSpPr/>
      </dsp:nvSpPr>
      <dsp:spPr>
        <a:xfrm>
          <a:off x="0" y="571053"/>
          <a:ext cx="1719527" cy="11117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500" kern="1200" dirty="0"/>
            <a:t>Rendiciones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500" kern="1200" dirty="0"/>
            <a:t>Interoperabilidad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500" kern="1200" dirty="0"/>
            <a:t>Encuesta Corporativa</a:t>
          </a:r>
        </a:p>
      </dsp:txBody>
      <dsp:txXfrm>
        <a:off x="0" y="571053"/>
        <a:ext cx="1719527" cy="111172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D14770-3349-4DAC-BCC8-8A152A248F93}">
      <dsp:nvSpPr>
        <dsp:cNvPr id="0" name=""/>
        <dsp:cNvSpPr/>
      </dsp:nvSpPr>
      <dsp:spPr>
        <a:xfrm>
          <a:off x="0" y="18011"/>
          <a:ext cx="1719527" cy="6878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050" kern="1200" dirty="0"/>
            <a:t>Fuentes información</a:t>
          </a:r>
        </a:p>
      </dsp:txBody>
      <dsp:txXfrm>
        <a:off x="0" y="18011"/>
        <a:ext cx="1719527" cy="687810"/>
      </dsp:txXfrm>
    </dsp:sp>
    <dsp:sp modelId="{032380C6-17AF-4858-A473-1D116E71EAAA}">
      <dsp:nvSpPr>
        <dsp:cNvPr id="0" name=""/>
        <dsp:cNvSpPr/>
      </dsp:nvSpPr>
      <dsp:spPr>
        <a:xfrm>
          <a:off x="0" y="705821"/>
          <a:ext cx="1719527" cy="109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100" kern="1200" dirty="0"/>
            <a:t>Interoperabilidad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100" kern="1200" dirty="0"/>
            <a:t>Encuesta Corporativa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100" kern="1200" dirty="0"/>
            <a:t>Evaluaciones/estudios específicos</a:t>
          </a:r>
        </a:p>
      </dsp:txBody>
      <dsp:txXfrm>
        <a:off x="0" y="705821"/>
        <a:ext cx="1719527" cy="1098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D14770-3349-4DAC-BCC8-8A152A248F93}">
      <dsp:nvSpPr>
        <dsp:cNvPr id="0" name=""/>
        <dsp:cNvSpPr/>
      </dsp:nvSpPr>
      <dsp:spPr>
        <a:xfrm>
          <a:off x="0" y="0"/>
          <a:ext cx="1719527" cy="432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050" kern="1200" dirty="0"/>
            <a:t>Fuentes información</a:t>
          </a:r>
        </a:p>
      </dsp:txBody>
      <dsp:txXfrm>
        <a:off x="0" y="0"/>
        <a:ext cx="1719527" cy="432000"/>
      </dsp:txXfrm>
    </dsp:sp>
    <dsp:sp modelId="{032380C6-17AF-4858-A473-1D116E71EAAA}">
      <dsp:nvSpPr>
        <dsp:cNvPr id="0" name=""/>
        <dsp:cNvSpPr/>
      </dsp:nvSpPr>
      <dsp:spPr>
        <a:xfrm>
          <a:off x="0" y="411295"/>
          <a:ext cx="1719527" cy="658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500" kern="1200" dirty="0"/>
            <a:t>Rendiciones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500" kern="1200" dirty="0"/>
            <a:t>Interoperabilidad</a:t>
          </a:r>
        </a:p>
      </dsp:txBody>
      <dsp:txXfrm>
        <a:off x="0" y="411295"/>
        <a:ext cx="1719527" cy="6588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845C26-DC7F-48AB-ADE1-0E078ABC6E03}">
      <dsp:nvSpPr>
        <dsp:cNvPr id="0" name=""/>
        <dsp:cNvSpPr/>
      </dsp:nvSpPr>
      <dsp:spPr>
        <a:xfrm>
          <a:off x="5779" y="0"/>
          <a:ext cx="542004" cy="542004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6FEC68-8A7C-4D55-9C1F-EE7EB6B71DCA}">
      <dsp:nvSpPr>
        <dsp:cNvPr id="0" name=""/>
        <dsp:cNvSpPr/>
      </dsp:nvSpPr>
      <dsp:spPr>
        <a:xfrm>
          <a:off x="59979" y="54200"/>
          <a:ext cx="433603" cy="433603"/>
        </a:xfrm>
        <a:prstGeom prst="chord">
          <a:avLst>
            <a:gd name="adj1" fmla="val 2332194"/>
            <a:gd name="adj2" fmla="val 8587806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2F4443-407A-4B6D-8A08-7628D808B155}">
      <dsp:nvSpPr>
        <dsp:cNvPr id="0" name=""/>
        <dsp:cNvSpPr/>
      </dsp:nvSpPr>
      <dsp:spPr>
        <a:xfrm>
          <a:off x="376100" y="383183"/>
          <a:ext cx="2172633" cy="25985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400" b="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0" kern="1200" dirty="0"/>
            <a:t>Intermediario Financiero (IFI) postula para ser operador del programa o solicita monto de crédito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400" b="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0" kern="1200" dirty="0"/>
            <a:t>Si es aceptado, se le asigna un cupo/préstamo/línea, que debe ser utilizado según Reglamento de programa</a:t>
          </a:r>
        </a:p>
      </dsp:txBody>
      <dsp:txXfrm>
        <a:off x="376100" y="383183"/>
        <a:ext cx="2172633" cy="2598580"/>
      </dsp:txXfrm>
    </dsp:sp>
    <dsp:sp modelId="{E3FF0C27-AA87-42E7-9EFD-17D691C98102}">
      <dsp:nvSpPr>
        <dsp:cNvPr id="0" name=""/>
        <dsp:cNvSpPr/>
      </dsp:nvSpPr>
      <dsp:spPr>
        <a:xfrm>
          <a:off x="660701" y="0"/>
          <a:ext cx="1603431" cy="542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b="1" kern="1200" dirty="0"/>
            <a:t>Postulación</a:t>
          </a:r>
        </a:p>
      </dsp:txBody>
      <dsp:txXfrm>
        <a:off x="660701" y="0"/>
        <a:ext cx="1603431" cy="542004"/>
      </dsp:txXfrm>
    </dsp:sp>
    <dsp:sp modelId="{5061F3A6-EA64-4F4E-A068-3B86063E957E}">
      <dsp:nvSpPr>
        <dsp:cNvPr id="0" name=""/>
        <dsp:cNvSpPr/>
      </dsp:nvSpPr>
      <dsp:spPr>
        <a:xfrm>
          <a:off x="2661651" y="79410"/>
          <a:ext cx="542004" cy="542004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ABC8B7-FF2F-4C74-81F5-78A777B9B26A}">
      <dsp:nvSpPr>
        <dsp:cNvPr id="0" name=""/>
        <dsp:cNvSpPr/>
      </dsp:nvSpPr>
      <dsp:spPr>
        <a:xfrm>
          <a:off x="2715852" y="133611"/>
          <a:ext cx="433603" cy="433603"/>
        </a:xfrm>
        <a:prstGeom prst="chord">
          <a:avLst>
            <a:gd name="adj1" fmla="val 692220"/>
            <a:gd name="adj2" fmla="val 1010778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accent4">
              <a:hueOff val="2598923"/>
              <a:satOff val="-11992"/>
              <a:lumOff val="4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7DE6E4-6F38-4195-A846-E4862F2A6EA7}">
      <dsp:nvSpPr>
        <dsp:cNvPr id="0" name=""/>
        <dsp:cNvSpPr/>
      </dsp:nvSpPr>
      <dsp:spPr>
        <a:xfrm>
          <a:off x="3316574" y="621415"/>
          <a:ext cx="1603431" cy="22809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400" b="1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/>
            <a:t>Realiza: </a:t>
          </a:r>
          <a:endParaRPr lang="es-CL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Base de operaciones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700" b="1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700" b="1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/>
            <a:t>Herramienta:</a:t>
          </a:r>
          <a:endParaRPr lang="es-CL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Módulo de Carga en </a:t>
          </a:r>
          <a:r>
            <a:rPr lang="es-CL" sz="1400" b="1" kern="1200" dirty="0"/>
            <a:t>IFEL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 Archivo con información de  beneficiario y operación: tamaño de empresa, región, comuna, sector económico, IFI, moneda, plazo, tipo y destino del financiamiento</a:t>
          </a:r>
        </a:p>
      </dsp:txBody>
      <dsp:txXfrm>
        <a:off x="3316574" y="621415"/>
        <a:ext cx="1603431" cy="2280937"/>
      </dsp:txXfrm>
    </dsp:sp>
    <dsp:sp modelId="{6142D766-DAA0-40D4-81A3-2D2E19C5E543}">
      <dsp:nvSpPr>
        <dsp:cNvPr id="0" name=""/>
        <dsp:cNvSpPr/>
      </dsp:nvSpPr>
      <dsp:spPr>
        <a:xfrm>
          <a:off x="3316574" y="79410"/>
          <a:ext cx="1603431" cy="542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b="1" kern="1200" dirty="0"/>
            <a:t>Adjudicación</a:t>
          </a:r>
        </a:p>
      </dsp:txBody>
      <dsp:txXfrm>
        <a:off x="3316574" y="79410"/>
        <a:ext cx="1603431" cy="542004"/>
      </dsp:txXfrm>
    </dsp:sp>
    <dsp:sp modelId="{45181E98-69AC-4F8D-A2DB-ACCA3ED0DA0F}">
      <dsp:nvSpPr>
        <dsp:cNvPr id="0" name=""/>
        <dsp:cNvSpPr/>
      </dsp:nvSpPr>
      <dsp:spPr>
        <a:xfrm>
          <a:off x="5032923" y="79410"/>
          <a:ext cx="542004" cy="542004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EDF9DF-3E88-4029-AA50-7B7DE185D63E}">
      <dsp:nvSpPr>
        <dsp:cNvPr id="0" name=""/>
        <dsp:cNvSpPr/>
      </dsp:nvSpPr>
      <dsp:spPr>
        <a:xfrm>
          <a:off x="5087124" y="133611"/>
          <a:ext cx="433603" cy="433603"/>
        </a:xfrm>
        <a:prstGeom prst="chord">
          <a:avLst>
            <a:gd name="adj1" fmla="val 20907780"/>
            <a:gd name="adj2" fmla="val 1149222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BFF8F3-256E-4AAA-9CC8-2EC7CD2F9B73}">
      <dsp:nvSpPr>
        <dsp:cNvPr id="0" name=""/>
        <dsp:cNvSpPr/>
      </dsp:nvSpPr>
      <dsp:spPr>
        <a:xfrm>
          <a:off x="5687846" y="621415"/>
          <a:ext cx="1603431" cy="22809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400" b="1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/>
            <a:t>Realiza: </a:t>
          </a:r>
          <a:endParaRPr lang="es-CL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Base rendición mensual/semestral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 </a:t>
          </a:r>
          <a:r>
            <a:rPr lang="es-CL" sz="1400" b="1" kern="1200" dirty="0"/>
            <a:t>Informes Públicos</a:t>
          </a:r>
          <a:r>
            <a:rPr lang="es-CL" sz="1400" kern="1200" dirty="0"/>
            <a:t> (mensual/</a:t>
          </a:r>
          <a:r>
            <a:rPr lang="es-CL" sz="1400" kern="1200" dirty="0" err="1"/>
            <a:t>trim</a:t>
          </a:r>
          <a:r>
            <a:rPr lang="es-CL" sz="1400" kern="1200" dirty="0"/>
            <a:t>/</a:t>
          </a:r>
          <a:r>
            <a:rPr lang="es-CL" sz="1400" kern="1200" dirty="0" err="1"/>
            <a:t>sem</a:t>
          </a:r>
          <a:r>
            <a:rPr lang="es-CL" sz="1400" kern="1200" dirty="0"/>
            <a:t>)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hlinkClick xmlns:r="http://schemas.openxmlformats.org/officeDocument/2006/relationships" r:id="rId1"/>
            </a:rPr>
            <a:t>https://www.corfo.cl/sites/cpp/movil/informespublicos</a:t>
          </a:r>
          <a:endParaRPr lang="es-CL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Seguimiento Mora</a:t>
          </a:r>
          <a:endParaRPr lang="es-CL" sz="1400" b="1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/>
            <a:t>Herramienta:</a:t>
          </a:r>
          <a:endParaRPr lang="es-CL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Módulo Rendición </a:t>
          </a:r>
          <a:r>
            <a:rPr lang="es-CL" sz="1400" b="1" kern="1200" dirty="0"/>
            <a:t>en IFEL</a:t>
          </a:r>
          <a:r>
            <a:rPr lang="es-CL" sz="1400" kern="1200" dirty="0"/>
            <a:t>. Archivo de rendición de saldo y mora de operación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/>
            <a:t>Programas Cobertura: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Informe mensual Apalancamiento de Fondos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Informe Anual de Pasivos Contingentes DIPRES</a:t>
          </a:r>
        </a:p>
      </dsp:txBody>
      <dsp:txXfrm>
        <a:off x="5687846" y="621415"/>
        <a:ext cx="1603431" cy="2280937"/>
      </dsp:txXfrm>
    </dsp:sp>
    <dsp:sp modelId="{818AC4FD-7AFE-443C-8602-F4BFBBB74B01}">
      <dsp:nvSpPr>
        <dsp:cNvPr id="0" name=""/>
        <dsp:cNvSpPr/>
      </dsp:nvSpPr>
      <dsp:spPr>
        <a:xfrm>
          <a:off x="5687846" y="79410"/>
          <a:ext cx="1603431" cy="542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b="1" kern="1200"/>
            <a:t>Ejecución</a:t>
          </a:r>
          <a:endParaRPr lang="es-CL" sz="1800" b="1" kern="1200" dirty="0"/>
        </a:p>
      </dsp:txBody>
      <dsp:txXfrm>
        <a:off x="5687846" y="79410"/>
        <a:ext cx="1603431" cy="542004"/>
      </dsp:txXfrm>
    </dsp:sp>
    <dsp:sp modelId="{19E2B6EA-CE28-416F-B4F0-1CCDCEF89929}">
      <dsp:nvSpPr>
        <dsp:cNvPr id="0" name=""/>
        <dsp:cNvSpPr/>
      </dsp:nvSpPr>
      <dsp:spPr>
        <a:xfrm>
          <a:off x="7404195" y="79410"/>
          <a:ext cx="542004" cy="542004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45A441-3B1A-4650-A92C-E8E2E57F20CF}">
      <dsp:nvSpPr>
        <dsp:cNvPr id="0" name=""/>
        <dsp:cNvSpPr/>
      </dsp:nvSpPr>
      <dsp:spPr>
        <a:xfrm>
          <a:off x="7458395" y="133611"/>
          <a:ext cx="433603" cy="433603"/>
        </a:xfrm>
        <a:prstGeom prst="chord">
          <a:avLst>
            <a:gd name="adj1" fmla="val 19267806"/>
            <a:gd name="adj2" fmla="val 13012194"/>
          </a:avLst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accent4">
              <a:hueOff val="7796769"/>
              <a:satOff val="-35976"/>
              <a:lumOff val="13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2DCD9C-4DCC-4982-BD52-6627F675AEE0}">
      <dsp:nvSpPr>
        <dsp:cNvPr id="0" name=""/>
        <dsp:cNvSpPr/>
      </dsp:nvSpPr>
      <dsp:spPr>
        <a:xfrm>
          <a:off x="8059117" y="621415"/>
          <a:ext cx="1603431" cy="22809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400" b="1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b="1" kern="1200" dirty="0"/>
            <a:t>Programas Cobertura: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b="1" kern="1200" dirty="0"/>
            <a:t>Realiza: </a:t>
          </a:r>
          <a:endParaRPr lang="es-CL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kern="1200" dirty="0"/>
            <a:t>- Informe pagos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kern="1200" dirty="0"/>
            <a:t>- Informe recuperos</a:t>
          </a:r>
          <a:endParaRPr lang="es-CL" sz="1400" b="1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b="1" kern="1200" dirty="0"/>
            <a:t>Herramienta:</a:t>
          </a:r>
          <a:endParaRPr lang="es-CL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kern="1200" dirty="0"/>
            <a:t>- Módulo de Pago en </a:t>
          </a:r>
          <a:r>
            <a:rPr lang="es-CL" sz="1400" b="1" kern="1200" dirty="0"/>
            <a:t>IFEL Cobertura</a:t>
          </a:r>
          <a:r>
            <a:rPr lang="es-CL" sz="1400" kern="1200" dirty="0"/>
            <a:t>. Base solicitudes de pago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kern="1200" dirty="0"/>
            <a:t>- Módulo de Estado de Juicios en </a:t>
          </a:r>
          <a:r>
            <a:rPr lang="es-CL" sz="1400" b="1" kern="1200" dirty="0"/>
            <a:t>IFEL Cobertura</a:t>
          </a:r>
          <a:r>
            <a:rPr lang="es-CL" sz="1400" kern="1200" dirty="0"/>
            <a:t>. Base estado de juicios y cobranzas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s-CL" sz="3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b="1" kern="1200" dirty="0"/>
            <a:t>(*) Existen 2 casos: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kern="1200" dirty="0"/>
            <a:t>1) Operación llega a cobro CORFO (crédito deja de pagarse)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kern="1200" dirty="0"/>
            <a:t>2) Operación no llega a pago CORFO (crédito se paga o  prepaga)</a:t>
          </a:r>
        </a:p>
      </dsp:txBody>
      <dsp:txXfrm>
        <a:off x="8059117" y="621415"/>
        <a:ext cx="1603431" cy="2280937"/>
      </dsp:txXfrm>
    </dsp:sp>
    <dsp:sp modelId="{6DC6DCF5-804B-4456-A967-E87F69701ADC}">
      <dsp:nvSpPr>
        <dsp:cNvPr id="0" name=""/>
        <dsp:cNvSpPr/>
      </dsp:nvSpPr>
      <dsp:spPr>
        <a:xfrm>
          <a:off x="8059117" y="79410"/>
          <a:ext cx="1603431" cy="542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b="1" kern="1200" dirty="0"/>
            <a:t>Cierre (*) </a:t>
          </a:r>
        </a:p>
      </dsp:txBody>
      <dsp:txXfrm>
        <a:off x="8059117" y="79410"/>
        <a:ext cx="1603431" cy="542004"/>
      </dsp:txXfrm>
    </dsp:sp>
    <dsp:sp modelId="{56A70F00-A590-4B83-8EB3-B5DA7C0C61DB}">
      <dsp:nvSpPr>
        <dsp:cNvPr id="0" name=""/>
        <dsp:cNvSpPr/>
      </dsp:nvSpPr>
      <dsp:spPr>
        <a:xfrm>
          <a:off x="9775466" y="79410"/>
          <a:ext cx="542004" cy="542004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A2DE2A-CBB3-4CED-B641-3CECD221B8F1}">
      <dsp:nvSpPr>
        <dsp:cNvPr id="0" name=""/>
        <dsp:cNvSpPr/>
      </dsp:nvSpPr>
      <dsp:spPr>
        <a:xfrm>
          <a:off x="9829667" y="133611"/>
          <a:ext cx="433603" cy="433603"/>
        </a:xfrm>
        <a:prstGeom prst="chord">
          <a:avLst>
            <a:gd name="adj1" fmla="val 16200000"/>
            <a:gd name="adj2" fmla="val 1620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023915-9797-47FE-8B88-8E9D27AA5EB2}">
      <dsp:nvSpPr>
        <dsp:cNvPr id="0" name=""/>
        <dsp:cNvSpPr/>
      </dsp:nvSpPr>
      <dsp:spPr>
        <a:xfrm>
          <a:off x="10430389" y="621415"/>
          <a:ext cx="1603431" cy="22809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400" b="1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/>
            <a:t>Realiza: </a:t>
          </a:r>
          <a:endParaRPr lang="es-CL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Informes de evaluación de impacto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Informes de resultado de programas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400" b="1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/>
            <a:t>Herramienta: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Base beneficiarios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Encuestas ELE/EME MINECON/ Innovación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Encuestas realizadas por terceros</a:t>
          </a:r>
        </a:p>
      </dsp:txBody>
      <dsp:txXfrm>
        <a:off x="10430389" y="621415"/>
        <a:ext cx="1603431" cy="2280937"/>
      </dsp:txXfrm>
    </dsp:sp>
    <dsp:sp modelId="{DCB6175D-1ED5-44FF-9F21-56136B094833}">
      <dsp:nvSpPr>
        <dsp:cNvPr id="0" name=""/>
        <dsp:cNvSpPr/>
      </dsp:nvSpPr>
      <dsp:spPr>
        <a:xfrm>
          <a:off x="10430389" y="79410"/>
          <a:ext cx="1603431" cy="542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b="1" kern="1200" dirty="0"/>
            <a:t>Seguimiento Ex – post</a:t>
          </a:r>
        </a:p>
      </dsp:txBody>
      <dsp:txXfrm>
        <a:off x="10430389" y="79410"/>
        <a:ext cx="1603431" cy="54200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845C26-DC7F-48AB-ADE1-0E078ABC6E03}">
      <dsp:nvSpPr>
        <dsp:cNvPr id="0" name=""/>
        <dsp:cNvSpPr/>
      </dsp:nvSpPr>
      <dsp:spPr>
        <a:xfrm>
          <a:off x="2374" y="42560"/>
          <a:ext cx="496323" cy="496323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6FEC68-8A7C-4D55-9C1F-EE7EB6B71DCA}">
      <dsp:nvSpPr>
        <dsp:cNvPr id="0" name=""/>
        <dsp:cNvSpPr/>
      </dsp:nvSpPr>
      <dsp:spPr>
        <a:xfrm>
          <a:off x="52006" y="92193"/>
          <a:ext cx="397058" cy="397058"/>
        </a:xfrm>
        <a:prstGeom prst="chord">
          <a:avLst>
            <a:gd name="adj1" fmla="val 2332194"/>
            <a:gd name="adj2" fmla="val 8587806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E2F4443-407A-4B6D-8A08-7628D808B155}">
      <dsp:nvSpPr>
        <dsp:cNvPr id="0" name=""/>
        <dsp:cNvSpPr/>
      </dsp:nvSpPr>
      <dsp:spPr>
        <a:xfrm>
          <a:off x="471332" y="1028976"/>
          <a:ext cx="1693526" cy="2088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/>
            <a:t>-</a:t>
          </a:r>
          <a:endParaRPr lang="es-CL" sz="1400" kern="1200" dirty="0"/>
        </a:p>
      </dsp:txBody>
      <dsp:txXfrm>
        <a:off x="471332" y="1028976"/>
        <a:ext cx="1693526" cy="2088695"/>
      </dsp:txXfrm>
    </dsp:sp>
    <dsp:sp modelId="{E3FF0C27-AA87-42E7-9EFD-17D691C98102}">
      <dsp:nvSpPr>
        <dsp:cNvPr id="0" name=""/>
        <dsp:cNvSpPr/>
      </dsp:nvSpPr>
      <dsp:spPr>
        <a:xfrm>
          <a:off x="602098" y="42560"/>
          <a:ext cx="1468290" cy="4963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b="1" kern="1200" dirty="0"/>
            <a:t>Postulación</a:t>
          </a:r>
        </a:p>
      </dsp:txBody>
      <dsp:txXfrm>
        <a:off x="602098" y="42560"/>
        <a:ext cx="1468290" cy="496323"/>
      </dsp:txXfrm>
    </dsp:sp>
    <dsp:sp modelId="{5061F3A6-EA64-4F4E-A068-3B86063E957E}">
      <dsp:nvSpPr>
        <dsp:cNvPr id="0" name=""/>
        <dsp:cNvSpPr/>
      </dsp:nvSpPr>
      <dsp:spPr>
        <a:xfrm>
          <a:off x="2286408" y="42560"/>
          <a:ext cx="496323" cy="496323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ABC8B7-FF2F-4C74-81F5-78A777B9B26A}">
      <dsp:nvSpPr>
        <dsp:cNvPr id="0" name=""/>
        <dsp:cNvSpPr/>
      </dsp:nvSpPr>
      <dsp:spPr>
        <a:xfrm>
          <a:off x="2336040" y="92193"/>
          <a:ext cx="397058" cy="397058"/>
        </a:xfrm>
        <a:prstGeom prst="chord">
          <a:avLst>
            <a:gd name="adj1" fmla="val 692220"/>
            <a:gd name="adj2" fmla="val 1010778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accent4">
              <a:hueOff val="2598923"/>
              <a:satOff val="-11992"/>
              <a:lumOff val="4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A7DE6E4-6F38-4195-A846-E4862F2A6EA7}">
      <dsp:nvSpPr>
        <dsp:cNvPr id="0" name=""/>
        <dsp:cNvSpPr/>
      </dsp:nvSpPr>
      <dsp:spPr>
        <a:xfrm>
          <a:off x="2622545" y="1001760"/>
          <a:ext cx="1922873" cy="2088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 N° operaciones otorgadas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 N° beneficiarios atendidos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 </a:t>
          </a:r>
          <a:r>
            <a:rPr lang="es-CL" sz="1400" b="1" kern="1200" dirty="0">
              <a:solidFill>
                <a:schemeClr val="tx1"/>
              </a:solidFill>
            </a:rPr>
            <a:t>Indicador PMG </a:t>
          </a:r>
          <a:r>
            <a:rPr lang="es-CL" sz="1400" kern="1200" dirty="0">
              <a:solidFill>
                <a:schemeClr val="tx1"/>
              </a:solidFill>
            </a:rPr>
            <a:t>de N° de beneficiarios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 Monto de crédito otorgado con cobertura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 Monto de cobertura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 Todos estos se pueden caracterizar según la información recogida en el origen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400" kern="1200" dirty="0">
            <a:solidFill>
              <a:schemeClr val="tx1"/>
            </a:solidFill>
          </a:endParaRPr>
        </a:p>
      </dsp:txBody>
      <dsp:txXfrm>
        <a:off x="2622545" y="1001760"/>
        <a:ext cx="1922873" cy="2088695"/>
      </dsp:txXfrm>
    </dsp:sp>
    <dsp:sp modelId="{6142D766-DAA0-40D4-81A3-2D2E19C5E543}">
      <dsp:nvSpPr>
        <dsp:cNvPr id="0" name=""/>
        <dsp:cNvSpPr/>
      </dsp:nvSpPr>
      <dsp:spPr>
        <a:xfrm>
          <a:off x="2886132" y="42560"/>
          <a:ext cx="1468290" cy="4963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b="1" kern="1200" dirty="0"/>
            <a:t>Adjudicación</a:t>
          </a:r>
        </a:p>
      </dsp:txBody>
      <dsp:txXfrm>
        <a:off x="2886132" y="42560"/>
        <a:ext cx="1468290" cy="496323"/>
      </dsp:txXfrm>
    </dsp:sp>
    <dsp:sp modelId="{45181E98-69AC-4F8D-A2DB-ACCA3ED0DA0F}">
      <dsp:nvSpPr>
        <dsp:cNvPr id="0" name=""/>
        <dsp:cNvSpPr/>
      </dsp:nvSpPr>
      <dsp:spPr>
        <a:xfrm>
          <a:off x="4685115" y="42560"/>
          <a:ext cx="496323" cy="496323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EDF9DF-3E88-4029-AA50-7B7DE185D63E}">
      <dsp:nvSpPr>
        <dsp:cNvPr id="0" name=""/>
        <dsp:cNvSpPr/>
      </dsp:nvSpPr>
      <dsp:spPr>
        <a:xfrm>
          <a:off x="4734748" y="92193"/>
          <a:ext cx="397058" cy="397058"/>
        </a:xfrm>
        <a:prstGeom prst="chord">
          <a:avLst>
            <a:gd name="adj1" fmla="val 20907780"/>
            <a:gd name="adj2" fmla="val 1149222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EBFF8F3-256E-4AAA-9CC8-2EC7CD2F9B73}">
      <dsp:nvSpPr>
        <dsp:cNvPr id="0" name=""/>
        <dsp:cNvSpPr/>
      </dsp:nvSpPr>
      <dsp:spPr>
        <a:xfrm>
          <a:off x="4972740" y="1036495"/>
          <a:ext cx="1985510" cy="2088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 Stock de operaciones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 Stock de beneficiarios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 Stock de crédito vigente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 Stock de cobertura vigente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 Apalancamiento de fondo de cobertura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 - Indicador PMG de Utilización Fondo de Cobertura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 Mora de stock de crédito y cobertura</a:t>
          </a:r>
        </a:p>
      </dsp:txBody>
      <dsp:txXfrm>
        <a:off x="4972740" y="1036495"/>
        <a:ext cx="1985510" cy="2088695"/>
      </dsp:txXfrm>
    </dsp:sp>
    <dsp:sp modelId="{818AC4FD-7AFE-443C-8602-F4BFBBB74B01}">
      <dsp:nvSpPr>
        <dsp:cNvPr id="0" name=""/>
        <dsp:cNvSpPr/>
      </dsp:nvSpPr>
      <dsp:spPr>
        <a:xfrm>
          <a:off x="5284840" y="42560"/>
          <a:ext cx="1468290" cy="4963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b="1" kern="1200" dirty="0"/>
            <a:t>Ejecución</a:t>
          </a:r>
        </a:p>
      </dsp:txBody>
      <dsp:txXfrm>
        <a:off x="5284840" y="42560"/>
        <a:ext cx="1468290" cy="496323"/>
      </dsp:txXfrm>
    </dsp:sp>
    <dsp:sp modelId="{19E2B6EA-CE28-416F-B4F0-1CCDCEF89929}">
      <dsp:nvSpPr>
        <dsp:cNvPr id="0" name=""/>
        <dsp:cNvSpPr/>
      </dsp:nvSpPr>
      <dsp:spPr>
        <a:xfrm>
          <a:off x="7115141" y="85121"/>
          <a:ext cx="496323" cy="496323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45A441-3B1A-4650-A92C-E8E2E57F20CF}">
      <dsp:nvSpPr>
        <dsp:cNvPr id="0" name=""/>
        <dsp:cNvSpPr/>
      </dsp:nvSpPr>
      <dsp:spPr>
        <a:xfrm>
          <a:off x="7164774" y="134754"/>
          <a:ext cx="397058" cy="397058"/>
        </a:xfrm>
        <a:prstGeom prst="chord">
          <a:avLst>
            <a:gd name="adj1" fmla="val 19267806"/>
            <a:gd name="adj2" fmla="val 13012194"/>
          </a:avLst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accent4">
              <a:hueOff val="7796769"/>
              <a:satOff val="-35976"/>
              <a:lumOff val="13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22DCD9C-4DCC-4982-BD52-6627F675AEE0}">
      <dsp:nvSpPr>
        <dsp:cNvPr id="0" name=""/>
        <dsp:cNvSpPr/>
      </dsp:nvSpPr>
      <dsp:spPr>
        <a:xfrm>
          <a:off x="7150352" y="1081959"/>
          <a:ext cx="2128199" cy="2088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/>
            <a:t>Cobertura: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Número y monto de pagos efectuados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- Monto de </a:t>
          </a:r>
          <a:r>
            <a:rPr lang="es-CL" sz="1400" kern="1200" dirty="0" err="1"/>
            <a:t>recuperos</a:t>
          </a:r>
          <a:r>
            <a:rPr lang="es-CL" sz="1400" kern="1200" dirty="0"/>
            <a:t> recibidos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/>
            <a:t>Financiamiento: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 Crecimiento promedio nuevas colocaciones comerciales con fondos del proyecto, de IFI tratados</a:t>
          </a:r>
          <a:endParaRPr lang="es-CL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-N° </a:t>
          </a:r>
          <a:r>
            <a:rPr lang="es-CL" sz="1400" kern="1200" dirty="0" err="1">
              <a:solidFill>
                <a:schemeClr val="tx1"/>
              </a:solidFill>
            </a:rPr>
            <a:t>Mipymes</a:t>
          </a:r>
          <a:r>
            <a:rPr lang="es-CL" sz="1400" kern="1200" dirty="0">
              <a:solidFill>
                <a:schemeClr val="tx1"/>
              </a:solidFill>
            </a:rPr>
            <a:t> financiadas a través de IFI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 Incremento en plazo de financiamiento a </a:t>
          </a:r>
          <a:r>
            <a:rPr lang="es-CL" sz="1400" kern="1200" dirty="0" err="1">
              <a:solidFill>
                <a:schemeClr val="tx1"/>
              </a:solidFill>
            </a:rPr>
            <a:t>Mipyme</a:t>
          </a:r>
          <a:r>
            <a:rPr lang="es-CL" sz="1400" kern="1200" dirty="0">
              <a:solidFill>
                <a:schemeClr val="tx1"/>
              </a:solidFill>
            </a:rPr>
            <a:t> a través de IFI (según tipo producto)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>
              <a:solidFill>
                <a:schemeClr val="tx1"/>
              </a:solidFill>
            </a:rPr>
            <a:t>Capital de riesgo</a:t>
          </a:r>
          <a:r>
            <a:rPr lang="es-CL" sz="1400" kern="1200" dirty="0">
              <a:solidFill>
                <a:schemeClr val="tx1"/>
              </a:solidFill>
            </a:rPr>
            <a:t>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- Cuestionario Innovación</a:t>
          </a:r>
        </a:p>
      </dsp:txBody>
      <dsp:txXfrm>
        <a:off x="7150352" y="1081959"/>
        <a:ext cx="2128199" cy="2088695"/>
      </dsp:txXfrm>
    </dsp:sp>
    <dsp:sp modelId="{6DC6DCF5-804B-4456-A967-E87F69701ADC}">
      <dsp:nvSpPr>
        <dsp:cNvPr id="0" name=""/>
        <dsp:cNvSpPr/>
      </dsp:nvSpPr>
      <dsp:spPr>
        <a:xfrm>
          <a:off x="7714866" y="0"/>
          <a:ext cx="1468290" cy="6665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b="1" kern="1200" dirty="0"/>
            <a:t>Cierre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200" b="1" kern="1200" dirty="0"/>
            <a:t>(efectos esperados al término del proyecto) </a:t>
          </a:r>
        </a:p>
      </dsp:txBody>
      <dsp:txXfrm>
        <a:off x="7714866" y="0"/>
        <a:ext cx="1468290" cy="666567"/>
      </dsp:txXfrm>
    </dsp:sp>
    <dsp:sp modelId="{56A70F00-A590-4B83-8EB3-B5DA7C0C61DB}">
      <dsp:nvSpPr>
        <dsp:cNvPr id="0" name=""/>
        <dsp:cNvSpPr/>
      </dsp:nvSpPr>
      <dsp:spPr>
        <a:xfrm>
          <a:off x="9616512" y="42560"/>
          <a:ext cx="496323" cy="496323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A2DE2A-CBB3-4CED-B641-3CECD221B8F1}">
      <dsp:nvSpPr>
        <dsp:cNvPr id="0" name=""/>
        <dsp:cNvSpPr/>
      </dsp:nvSpPr>
      <dsp:spPr>
        <a:xfrm>
          <a:off x="9666144" y="92193"/>
          <a:ext cx="397058" cy="397058"/>
        </a:xfrm>
        <a:prstGeom prst="chord">
          <a:avLst>
            <a:gd name="adj1" fmla="val 16200000"/>
            <a:gd name="adj2" fmla="val 1620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9023915-9797-47FE-8B88-8E9D27AA5EB2}">
      <dsp:nvSpPr>
        <dsp:cNvPr id="0" name=""/>
        <dsp:cNvSpPr/>
      </dsp:nvSpPr>
      <dsp:spPr>
        <a:xfrm>
          <a:off x="9624764" y="1244821"/>
          <a:ext cx="2173687" cy="2088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kern="1200" dirty="0"/>
            <a:t>- Probabilidad de acceder a financiamiento.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kern="1200" dirty="0"/>
            <a:t>- Probabilidad de acceder a mejores condiciones de financiamiento (tasa, monto, requerimientos de garantías)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kern="1200" dirty="0"/>
            <a:t>- Impacto en variables económicas: ventas, inversión, empleo, exportaciones, entre otras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b="1" kern="1200" dirty="0"/>
            <a:t>Capital de riesgo: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kern="1200" dirty="0"/>
            <a:t>- Mejora en gestión de empresa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kern="1200" dirty="0"/>
            <a:t>- Mejora en redes de contacto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L" sz="1400" kern="1200" dirty="0"/>
            <a:t>- Mejora en nuevos mercados (nacionales/internacionales)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400" kern="1200" dirty="0"/>
        </a:p>
      </dsp:txBody>
      <dsp:txXfrm>
        <a:off x="9624764" y="1244821"/>
        <a:ext cx="2173687" cy="2088695"/>
      </dsp:txXfrm>
    </dsp:sp>
    <dsp:sp modelId="{DCB6175D-1ED5-44FF-9F21-56136B094833}">
      <dsp:nvSpPr>
        <dsp:cNvPr id="0" name=""/>
        <dsp:cNvSpPr/>
      </dsp:nvSpPr>
      <dsp:spPr>
        <a:xfrm>
          <a:off x="10147138" y="694204"/>
          <a:ext cx="1468290" cy="4963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b="1" kern="1200" dirty="0"/>
            <a:t>Seguimiento Ex – post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200" b="1" kern="1200" dirty="0"/>
            <a:t>(efectos de mayor plazo y que se espera contrastar en relación a un grupo de comparación)</a:t>
          </a:r>
        </a:p>
      </dsp:txBody>
      <dsp:txXfrm>
        <a:off x="10147138" y="694204"/>
        <a:ext cx="1468290" cy="4963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5489B0-9E11-48A9-94B8-5660AF5C8200}" type="datetimeFigureOut">
              <a:rPr lang="es-CL" smtClean="0"/>
              <a:t>05-11-2018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20E0E-F2B8-43BB-AE5E-7011B3453EA0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64339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7178F79-EFA8-4D60-B48D-5AC1B3218829}" type="datetimeFigureOut">
              <a:rPr lang="es-CL" smtClean="0"/>
              <a:t>05-11-2018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7D13EC0-E3EE-4CA3-A2C3-33B99F0C42F8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70737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D13EC0-E3EE-4CA3-A2C3-33B99F0C42F8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782771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altLang="es-CL"/>
          </a:p>
        </p:txBody>
      </p:sp>
      <p:sp>
        <p:nvSpPr>
          <p:cNvPr id="2765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35013" indent="-2794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36650" indent="-2222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3850" indent="-2222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1050" indent="-2222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08250" indent="-22225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65450" indent="-22225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2650" indent="-22225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79850" indent="-22225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FC7F67E9-AB86-45C3-BBB5-7BBB03925EC8}" type="slidenum">
              <a:rPr lang="es-CL" altLang="es-CL" smtClean="0">
                <a:solidFill>
                  <a:srgbClr val="000000"/>
                </a:solidFill>
              </a:rPr>
              <a:pPr/>
              <a:t>16</a:t>
            </a:fld>
            <a:endParaRPr lang="es-CL" altLang="es-C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7565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altLang="es-CL"/>
          </a:p>
        </p:txBody>
      </p:sp>
      <p:sp>
        <p:nvSpPr>
          <p:cNvPr id="317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35013" indent="-2794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36650" indent="-2222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3850" indent="-2222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1050" indent="-2222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08250" indent="-22225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65450" indent="-22225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2650" indent="-22225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79850" indent="-22225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0E371E47-3A76-4872-A7FB-529DDEAD6AE3}" type="slidenum">
              <a:rPr lang="es-CL" altLang="es-CL" smtClean="0">
                <a:solidFill>
                  <a:srgbClr val="000000"/>
                </a:solidFill>
              </a:rPr>
              <a:pPr/>
              <a:t>17</a:t>
            </a:fld>
            <a:endParaRPr lang="es-CL" altLang="es-C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1141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E54DF-ABD6-4871-B670-897625DF02A7}" type="slidenum">
              <a:rPr lang="es-CL" smtClean="0"/>
              <a:t>18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323578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D13EC0-E3EE-4CA3-A2C3-33B99F0C42F8}" type="slidenum">
              <a:rPr lang="es-CL" smtClean="0"/>
              <a:t>25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449126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E54DF-ABD6-4871-B670-897625DF02A7}" type="slidenum">
              <a:rPr lang="es-CL" smtClean="0"/>
              <a:t>26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98787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noProof="0" dirty="0"/>
              <a:t>Líneas</a:t>
            </a:r>
            <a:r>
              <a:rPr lang="es-CL" baseline="0" noProof="0" dirty="0"/>
              <a:t> con Operación al 20 de Julio :144 Instrumentos </a:t>
            </a:r>
            <a:endParaRPr lang="es-CL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383D7-D7EF-E443-8B41-62B272657FB7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3188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383D7-D7EF-E443-8B41-62B272657FB7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022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E54DF-ABD6-4871-B670-897625DF02A7}" type="slidenum">
              <a:rPr lang="es-CL" smtClean="0"/>
              <a:t>9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989734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b="0" baseline="0" dirty="0"/>
              <a:t>Lo anterior genera: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s-CL" b="0" baseline="0" dirty="0"/>
              <a:t>Déficit de financiamiento para innovar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s-CL" b="0" baseline="0" dirty="0"/>
              <a:t>Falencias de gestión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s-CL" b="0" baseline="0" dirty="0"/>
              <a:t>Baja red de contacto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s-CL" b="0" baseline="0" dirty="0"/>
              <a:t>Mayores tasas (sobreprecio)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s-CL" b="0" baseline="0" dirty="0" err="1"/>
              <a:t>Sobregarantización</a:t>
            </a:r>
            <a:endParaRPr lang="es-CL" b="0" baseline="0" dirty="0"/>
          </a:p>
          <a:p>
            <a:pPr marL="171450" indent="-171450">
              <a:buFont typeface="Arial" pitchFamily="34" charset="0"/>
              <a:buChar char="•"/>
            </a:pPr>
            <a:r>
              <a:rPr lang="es-CL" b="0" baseline="0" dirty="0"/>
              <a:t>Falta de financiamiento de largo plazo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3F1B7-B2C9-481D-B7AF-BDAEDB970E1C}" type="slidenum">
              <a:rPr lang="es-CL" smtClean="0"/>
              <a:t>10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551079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b="0" baseline="0" dirty="0"/>
              <a:t>Lo anterior genera: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s-CL" b="0" baseline="0" dirty="0"/>
              <a:t>Déficit de financiamiento para innovar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s-CL" b="0" baseline="0" dirty="0"/>
              <a:t>Falencias de gestión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s-CL" b="0" baseline="0" dirty="0"/>
              <a:t>Baja red de contacto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s-CL" b="0" baseline="0" dirty="0"/>
              <a:t>Mayores tasas (sobreprecio)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s-CL" b="0" baseline="0" dirty="0" err="1"/>
              <a:t>Sobregarantización</a:t>
            </a:r>
            <a:endParaRPr lang="es-CL" b="0" baseline="0" dirty="0"/>
          </a:p>
          <a:p>
            <a:pPr marL="171450" indent="-171450">
              <a:buFont typeface="Arial" pitchFamily="34" charset="0"/>
              <a:buChar char="•"/>
            </a:pPr>
            <a:r>
              <a:rPr lang="es-CL" b="0" baseline="0" dirty="0"/>
              <a:t>Falta de financiamiento de largo plazo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3F1B7-B2C9-481D-B7AF-BDAEDB970E1C}" type="slidenum">
              <a:rPr lang="es-CL" smtClean="0"/>
              <a:t>11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626852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altLang="es-CL"/>
          </a:p>
        </p:txBody>
      </p:sp>
      <p:sp>
        <p:nvSpPr>
          <p:cNvPr id="3277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35013" indent="-2794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36650" indent="-2222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3850" indent="-2222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1050" indent="-2222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08250" indent="-22225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65450" indent="-22225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2650" indent="-22225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79850" indent="-22225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B85DF267-C1FC-4941-A368-CF43FCECC34D}" type="slidenum">
              <a:rPr lang="es-CL" altLang="es-CL" smtClean="0"/>
              <a:pPr/>
              <a:t>13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18201972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altLang="es-CL"/>
          </a:p>
        </p:txBody>
      </p:sp>
      <p:sp>
        <p:nvSpPr>
          <p:cNvPr id="2150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35013" indent="-2794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36650" indent="-2222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3850" indent="-2222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1050" indent="-2222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08250" indent="-22225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65450" indent="-22225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2650" indent="-22225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79850" indent="-22225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C056C30D-1AD7-4D65-8296-CA184EFBA6B1}" type="slidenum">
              <a:rPr lang="es-CL" altLang="es-CL" smtClean="0"/>
              <a:pPr/>
              <a:t>14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35191549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altLang="es-CL"/>
          </a:p>
        </p:txBody>
      </p:sp>
      <p:sp>
        <p:nvSpPr>
          <p:cNvPr id="2560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35013" indent="-2794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36650" indent="-2222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3850" indent="-2222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1050" indent="-2222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08250" indent="-22225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65450" indent="-22225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2650" indent="-22225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79850" indent="-22225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376B07CF-A900-4FCE-A584-BC5F356B0714}" type="slidenum">
              <a:rPr lang="es-CL" altLang="es-CL" smtClean="0"/>
              <a:pPr/>
              <a:t>15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1910086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4708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9FC75D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s-CL" dirty="0">
                <a:solidFill>
                  <a:srgbClr val="262626">
                    <a:lumMod val="85000"/>
                    <a:lumOff val="15000"/>
                  </a:srgbClr>
                </a:solidFill>
              </a:rPr>
              <a:t>SLIDE</a:t>
            </a:r>
            <a:r>
              <a:rPr lang="es-CL" dirty="0"/>
              <a:t> </a:t>
            </a:r>
            <a:fld id="{AE7475CC-65F4-470B-9800-4792179A4762}" type="slidenum">
              <a:rPr lang="es-CL" smtClean="0">
                <a:solidFill>
                  <a:srgbClr val="EC3D33"/>
                </a:solidFill>
              </a:rPr>
              <a:pPr/>
              <a:t>‹#›</a:t>
            </a:fld>
            <a:endParaRPr lang="es-CL" dirty="0">
              <a:solidFill>
                <a:srgbClr val="EC3D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016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/>
          <a:lstStyle/>
          <a:p>
            <a:fld id="{F2EC7873-8AE6-F742-A938-F0C6C904E3E4}" type="datetimeFigureOut">
              <a:rPr lang="es-ES" smtClean="0">
                <a:solidFill>
                  <a:srgbClr val="262626"/>
                </a:solidFill>
              </a:rPr>
              <a:pPr/>
              <a:t>05/11/2018</a:t>
            </a:fld>
            <a:endParaRPr lang="es-ES">
              <a:solidFill>
                <a:srgbClr val="262626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ES">
              <a:solidFill>
                <a:srgbClr val="262626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1E21-CF64-6C4F-A44C-B4DBE92C4009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4552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s-ES" dirty="0"/>
              <a:t>Haga clic para modificar el estilo de subtítulo del patrón</a:t>
            </a:r>
            <a:endParaRPr lang="es-CL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40EABF-33A9-4089-84F3-8675EE066FF5}" type="datetimeFigureOut">
              <a:rPr lang="es-ES" altLang="es-C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05/11/2018</a:t>
            </a:fld>
            <a:endParaRPr lang="es-ES" alt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3DB987-C10A-46AC-A8A7-B79EB9BCFB87}" type="slidenum">
              <a:rPr lang="es-ES" altLang="es-C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alt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936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07659C-29A4-49CF-96F1-5390E4D38A56}" type="datetimeFigureOut">
              <a:rPr lang="es-ES" altLang="es-C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05/11/2018</a:t>
            </a:fld>
            <a:endParaRPr lang="es-ES" alt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C21467-ED97-44F5-9AB6-A29E38F6638D}" type="slidenum">
              <a:rPr lang="es-ES" altLang="es-C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alt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6242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2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7569EB-5D4A-499A-AA7B-80C538A2716A}" type="datetimeFigureOut">
              <a:rPr lang="es-ES" altLang="es-C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05/11/2018</a:t>
            </a:fld>
            <a:endParaRPr lang="es-ES" alt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567DA4-6409-4973-A450-05F73CDEAC89}" type="slidenum">
              <a:rPr lang="es-ES" altLang="es-C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alt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4443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9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9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2C4E67-8722-4DED-9B35-C6390C7A61BE}" type="datetimeFigureOut">
              <a:rPr lang="es-ES" altLang="es-C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05/11/2018</a:t>
            </a:fld>
            <a:endParaRPr lang="es-ES" alt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3EB99A-73BA-459E-ACCD-8BC55F773BC9}" type="slidenum">
              <a:rPr lang="es-ES" altLang="es-C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alt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87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63AD05-53B4-4F3B-A93E-1D917DD23BE6}" type="datetimeFigureOut">
              <a:rPr lang="es-ES" altLang="es-C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05/11/2018</a:t>
            </a:fld>
            <a:endParaRPr lang="es-ES" alt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133A96-92CD-46B7-AE76-453CCC01D619}" type="slidenum">
              <a:rPr lang="es-ES" altLang="es-C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alt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871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87D3A7-0D42-425D-80BF-B5C86CF18D24}" type="datetimeFigureOut">
              <a:rPr lang="es-ES" altLang="es-C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05/11/2018</a:t>
            </a:fld>
            <a:endParaRPr lang="es-ES" alt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E62076-B434-4172-9560-9D3ECC7774A9}" type="slidenum">
              <a:rPr lang="es-ES" altLang="es-C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alt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849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AA809A-F6CF-477A-9FDC-9835F5945FB5}" type="datetimeFigureOut">
              <a:rPr lang="es-ES" altLang="es-C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05/11/2018</a:t>
            </a:fld>
            <a:endParaRPr lang="es-ES" alt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67C5B8-C06D-45AE-A10F-D5E7906B3A95}" type="slidenum">
              <a:rPr lang="es-ES" altLang="es-C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alt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5673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90" y="2057401"/>
            <a:ext cx="3932236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A26452-7BCA-4285-8E7D-CD1AAF6B7999}" type="datetimeFigureOut">
              <a:rPr lang="es-ES" altLang="es-C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05/11/2018</a:t>
            </a:fld>
            <a:endParaRPr lang="es-ES" alt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884FC4-F5E9-4619-861D-15422D2B652E}" type="slidenum">
              <a:rPr lang="es-ES" altLang="es-C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alt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6864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90" y="2057401"/>
            <a:ext cx="3932236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8A430B-913C-460F-9982-02DB59356A35}" type="datetimeFigureOut">
              <a:rPr lang="es-ES" altLang="es-C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05/11/2018</a:t>
            </a:fld>
            <a:endParaRPr lang="es-ES" alt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E47C1D-6DD9-4D2A-863F-BC6FCE59FBE3}" type="slidenum">
              <a:rPr lang="es-ES" altLang="es-C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alt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884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4708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9FC75D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s-CL" dirty="0">
                <a:solidFill>
                  <a:srgbClr val="262626">
                    <a:lumMod val="85000"/>
                    <a:lumOff val="15000"/>
                  </a:srgbClr>
                </a:solidFill>
              </a:rPr>
              <a:t>SLIDE</a:t>
            </a:r>
            <a:r>
              <a:rPr lang="es-CL" dirty="0"/>
              <a:t> </a:t>
            </a:r>
            <a:fld id="{AE7475CC-65F4-470B-9800-4792179A4762}" type="slidenum">
              <a:rPr lang="es-CL" smtClean="0">
                <a:solidFill>
                  <a:srgbClr val="EC3D33"/>
                </a:solidFill>
              </a:rPr>
              <a:pPr/>
              <a:t>‹#›</a:t>
            </a:fld>
            <a:endParaRPr lang="es-CL" dirty="0">
              <a:solidFill>
                <a:srgbClr val="EC3D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9202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B754AC-242E-4CC8-8C15-F4F77E79D6FB}" type="datetimeFigureOut">
              <a:rPr lang="es-ES" altLang="es-C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05/11/2018</a:t>
            </a:fld>
            <a:endParaRPr lang="es-ES" alt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DE158-B724-4688-9263-4B12084BA2F3}" type="slidenum">
              <a:rPr lang="es-ES" altLang="es-C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alt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2522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899" y="365126"/>
            <a:ext cx="2628900" cy="581183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199" y="365126"/>
            <a:ext cx="7734300" cy="5811839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A44AB3-E55B-4ACB-8DF5-6465AC9BFC97}" type="datetimeFigureOut">
              <a:rPr lang="es-ES" altLang="es-C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05/11/2018</a:t>
            </a:fld>
            <a:endParaRPr lang="es-ES" alt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01DAE2-BBB0-4555-8DC8-2EC9525DD2E6}" type="slidenum">
              <a:rPr lang="es-ES" altLang="es-C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alt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6751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183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568"/>
            <a:ext cx="9144000" cy="16552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D1CD0E9-8669-413E-87BF-C9828CE7D27E}" type="datetimeFigureOut">
              <a:rPr lang="es-CL" smtClean="0">
                <a:solidFill>
                  <a:prstClr val="black"/>
                </a:solidFill>
                <a:ea typeface="MS PGothic" panose="020B0600070205080204" pitchFamily="34" charset="-128"/>
              </a:rPr>
              <a:pPr defTabSz="609585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05-11-2018</a:t>
            </a:fld>
            <a:endParaRPr 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B7A15BB0-17FC-4BC6-991E-54535FF859CC}" type="slidenum">
              <a:rPr lang="es-CL" altLang="es-CL" smtClean="0">
                <a:solidFill>
                  <a:prstClr val="black"/>
                </a:solidFill>
                <a:ea typeface="MS PGothic" panose="020B0600070205080204" pitchFamily="34" charset="-128"/>
              </a:rPr>
              <a:pPr defTabSz="609585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s-CL" alt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31372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6185"/>
            <a:ext cx="10515600" cy="132503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6684"/>
            <a:ext cx="10515600" cy="434974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E53CCD3-F4D2-4BA7-B921-7571F9E6FBAD}" type="datetimeFigureOut">
              <a:rPr lang="es-CL" smtClean="0">
                <a:solidFill>
                  <a:prstClr val="black"/>
                </a:solidFill>
                <a:ea typeface="MS PGothic" panose="020B0600070205080204" pitchFamily="34" charset="-128"/>
              </a:rPr>
              <a:pPr defTabSz="609585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05-11-2018</a:t>
            </a:fld>
            <a:endParaRPr 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9DEF1C0C-FD77-483A-81D2-1147B50C3B8C}" type="slidenum">
              <a:rPr lang="es-CL" altLang="es-CL" smtClean="0">
                <a:solidFill>
                  <a:prstClr val="black"/>
                </a:solidFill>
                <a:ea typeface="MS PGothic" panose="020B0600070205080204" pitchFamily="34" charset="-128"/>
              </a:rPr>
              <a:pPr defTabSz="609585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s-CL" alt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3801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10267"/>
            <a:ext cx="10515600" cy="2853267"/>
          </a:xfrm>
          <a:prstGeom prst="rect">
            <a:avLst/>
          </a:prstGeom>
        </p:spPr>
        <p:txBody>
          <a:bodyPr anchor="b"/>
          <a:lstStyle>
            <a:lvl1pPr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1" y="4588934"/>
            <a:ext cx="10515600" cy="15007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4ED33A83-C757-4D79-9679-F1821E67987A}" type="datetimeFigureOut">
              <a:rPr lang="es-CL" smtClean="0">
                <a:solidFill>
                  <a:prstClr val="black"/>
                </a:solidFill>
                <a:ea typeface="MS PGothic" panose="020B0600070205080204" pitchFamily="34" charset="-128"/>
              </a:rPr>
              <a:pPr defTabSz="609585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05-11-2018</a:t>
            </a:fld>
            <a:endParaRPr 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246A322-79A6-4E20-9DEF-BB93F1C94094}" type="slidenum">
              <a:rPr lang="es-CL" altLang="es-CL" smtClean="0">
                <a:solidFill>
                  <a:prstClr val="black"/>
                </a:solidFill>
                <a:ea typeface="MS PGothic" panose="020B0600070205080204" pitchFamily="34" charset="-128"/>
              </a:rPr>
              <a:pPr defTabSz="609585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s-CL" alt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26661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6185"/>
            <a:ext cx="10515600" cy="132503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6684"/>
            <a:ext cx="5156200" cy="434974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97600" y="1826684"/>
            <a:ext cx="5156200" cy="434974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5A46C72-FACE-4F64-9DB9-922A466CEE77}" type="datetimeFigureOut">
              <a:rPr lang="es-CL" smtClean="0">
                <a:solidFill>
                  <a:prstClr val="black"/>
                </a:solidFill>
                <a:ea typeface="MS PGothic" panose="020B0600070205080204" pitchFamily="34" charset="-128"/>
              </a:rPr>
              <a:pPr defTabSz="609585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05-11-2018</a:t>
            </a:fld>
            <a:endParaRPr 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84E2C34-F68B-4E97-90FE-4464CAD3093D}" type="slidenum">
              <a:rPr lang="es-CL" altLang="es-CL" smtClean="0">
                <a:solidFill>
                  <a:prstClr val="black"/>
                </a:solidFill>
                <a:ea typeface="MS PGothic" panose="020B0600070205080204" pitchFamily="34" charset="-128"/>
              </a:rPr>
              <a:pPr defTabSz="609585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s-CL" alt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511073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7" y="366185"/>
            <a:ext cx="10515600" cy="132503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40318" y="1680634"/>
            <a:ext cx="5158316" cy="8255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40318" y="2506133"/>
            <a:ext cx="5158316" cy="3683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0634"/>
            <a:ext cx="5183717" cy="8255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6133"/>
            <a:ext cx="5183717" cy="3683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DEF43DA-BBCC-459B-8696-3C31BABFE703}" type="datetimeFigureOut">
              <a:rPr lang="es-CL" smtClean="0">
                <a:solidFill>
                  <a:prstClr val="black"/>
                </a:solidFill>
                <a:ea typeface="MS PGothic" panose="020B0600070205080204" pitchFamily="34" charset="-128"/>
              </a:rPr>
              <a:pPr defTabSz="609585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05-11-2018</a:t>
            </a:fld>
            <a:endParaRPr 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F137836B-ED72-4281-955B-80A2B4D5B7BB}" type="slidenum">
              <a:rPr lang="es-CL" altLang="es-CL" smtClean="0">
                <a:solidFill>
                  <a:prstClr val="black"/>
                </a:solidFill>
                <a:ea typeface="MS PGothic" panose="020B0600070205080204" pitchFamily="34" charset="-128"/>
              </a:rPr>
              <a:pPr defTabSz="609585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s-CL" alt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17813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6185"/>
            <a:ext cx="10515600" cy="132503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4C19F8A6-B7AF-4C3A-B7F0-90DD3132F0AB}" type="datetimeFigureOut">
              <a:rPr lang="es-CL" smtClean="0">
                <a:solidFill>
                  <a:prstClr val="black"/>
                </a:solidFill>
                <a:ea typeface="MS PGothic" panose="020B0600070205080204" pitchFamily="34" charset="-128"/>
              </a:rPr>
              <a:pPr defTabSz="609585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05-11-2018</a:t>
            </a:fld>
            <a:endParaRPr 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D0726CC-C348-46A0-8CD0-2029FBE1F207}" type="slidenum">
              <a:rPr lang="es-CL" altLang="es-CL" smtClean="0">
                <a:solidFill>
                  <a:prstClr val="black"/>
                </a:solidFill>
                <a:ea typeface="MS PGothic" panose="020B0600070205080204" pitchFamily="34" charset="-128"/>
              </a:rPr>
              <a:pPr defTabSz="609585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s-CL" alt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42814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3523820-4CBF-48D4-A081-CEDC70DB96A2}" type="datetimeFigureOut">
              <a:rPr lang="es-CL" smtClean="0">
                <a:solidFill>
                  <a:prstClr val="black"/>
                </a:solidFill>
                <a:ea typeface="MS PGothic" panose="020B0600070205080204" pitchFamily="34" charset="-128"/>
              </a:rPr>
              <a:pPr defTabSz="609585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05-11-2018</a:t>
            </a:fld>
            <a:endParaRPr 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DDBF2908-6226-47B8-90D3-5FC711FEF528}" type="slidenum">
              <a:rPr lang="es-CL" altLang="es-CL" smtClean="0">
                <a:solidFill>
                  <a:prstClr val="black"/>
                </a:solidFill>
                <a:ea typeface="MS PGothic" panose="020B0600070205080204" pitchFamily="34" charset="-128"/>
              </a:rPr>
              <a:pPr defTabSz="609585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s-CL" alt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3983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717" y="988485"/>
            <a:ext cx="6172200" cy="4872567"/>
          </a:xfrm>
          <a:prstGeom prst="rect">
            <a:avLst/>
          </a:prstGeo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21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597FD9B-0F82-4ED1-B90B-CB1239464C83}" type="datetimeFigureOut">
              <a:rPr lang="es-CL" smtClean="0">
                <a:solidFill>
                  <a:prstClr val="black"/>
                </a:solidFill>
                <a:ea typeface="MS PGothic" panose="020B0600070205080204" pitchFamily="34" charset="-128"/>
              </a:rPr>
              <a:pPr defTabSz="609585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05-11-2018</a:t>
            </a:fld>
            <a:endParaRPr 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773D05E7-938E-4CD4-8111-5B665D69665A}" type="slidenum">
              <a:rPr lang="es-CL" altLang="es-CL" smtClean="0">
                <a:solidFill>
                  <a:prstClr val="black"/>
                </a:solidFill>
                <a:ea typeface="MS PGothic" panose="020B0600070205080204" pitchFamily="34" charset="-128"/>
              </a:rPr>
              <a:pPr defTabSz="609585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s-CL" alt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2766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2" y="1825625"/>
            <a:ext cx="10515600" cy="435133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007659C-29A4-49CF-96F1-5390E4D38A56}" type="datetimeFigureOut">
              <a:rPr lang="es-ES" altLang="es-CL" smtClean="0"/>
              <a:pPr>
                <a:defRPr/>
              </a:pPr>
              <a:t>05/11/2018</a:t>
            </a:fld>
            <a:endParaRPr lang="es-ES" alt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C21467-ED97-44F5-9AB6-A29E38F6638D}" type="slidenum">
              <a:rPr lang="es-ES" altLang="es-CL" smtClean="0"/>
              <a:pPr>
                <a:defRPr/>
              </a:pPr>
              <a:t>‹#›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395434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717" y="988485"/>
            <a:ext cx="6172200" cy="48725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endParaRPr lang="es-CL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21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997243F2-1A8A-4386-AABB-E09333146EE9}" type="datetimeFigureOut">
              <a:rPr lang="es-CL" smtClean="0">
                <a:solidFill>
                  <a:prstClr val="black"/>
                </a:solidFill>
                <a:ea typeface="MS PGothic" panose="020B0600070205080204" pitchFamily="34" charset="-128"/>
              </a:rPr>
              <a:pPr defTabSz="609585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05-11-2018</a:t>
            </a:fld>
            <a:endParaRPr 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DA16E16-D237-4456-9E4E-303359D9D414}" type="slidenum">
              <a:rPr lang="es-CL" altLang="es-CL" smtClean="0">
                <a:solidFill>
                  <a:prstClr val="black"/>
                </a:solidFill>
                <a:ea typeface="MS PGothic" panose="020B0600070205080204" pitchFamily="34" charset="-128"/>
              </a:rPr>
              <a:pPr defTabSz="609585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s-CL" alt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224191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6185"/>
            <a:ext cx="10515600" cy="132503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6684"/>
            <a:ext cx="10515600" cy="434974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12CD9DEB-959B-4AC6-96EF-20EE75D0E20F}" type="datetimeFigureOut">
              <a:rPr lang="es-CL" smtClean="0">
                <a:solidFill>
                  <a:prstClr val="black"/>
                </a:solidFill>
                <a:ea typeface="MS PGothic" panose="020B0600070205080204" pitchFamily="34" charset="-128"/>
              </a:rPr>
              <a:pPr defTabSz="609585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05-11-2018</a:t>
            </a:fld>
            <a:endParaRPr 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8D04E59-287C-4862-9404-C3791CA0BE9E}" type="slidenum">
              <a:rPr lang="es-CL" altLang="es-CL" smtClean="0">
                <a:solidFill>
                  <a:prstClr val="black"/>
                </a:solidFill>
                <a:ea typeface="MS PGothic" panose="020B0600070205080204" pitchFamily="34" charset="-128"/>
              </a:rPr>
              <a:pPr defTabSz="609585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s-CL" alt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959197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1" y="366185"/>
            <a:ext cx="2628900" cy="5810249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1" y="366185"/>
            <a:ext cx="7683500" cy="581024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700570B-2D53-452E-956E-A128F47D115E}" type="datetimeFigureOut">
              <a:rPr lang="es-CL" smtClean="0">
                <a:solidFill>
                  <a:prstClr val="black"/>
                </a:solidFill>
                <a:ea typeface="MS PGothic" panose="020B0600070205080204" pitchFamily="34" charset="-128"/>
              </a:rPr>
              <a:pPr defTabSz="609585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05-11-2018</a:t>
            </a:fld>
            <a:endParaRPr 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60958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CC55021-8F7C-4B56-AE3F-9EFD8DAD65BE}" type="slidenum">
              <a:rPr lang="es-CL" altLang="es-CL" smtClean="0">
                <a:solidFill>
                  <a:prstClr val="black"/>
                </a:solidFill>
                <a:ea typeface="MS PGothic" panose="020B0600070205080204" pitchFamily="34" charset="-128"/>
              </a:rPr>
              <a:pPr defTabSz="609585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s-CL" altLang="es-CL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4260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FAA809A-F6CF-477A-9FDC-9835F5945FB5}" type="datetimeFigureOut">
              <a:rPr lang="es-ES" altLang="es-CL" smtClean="0"/>
              <a:pPr>
                <a:defRPr/>
              </a:pPr>
              <a:t>05/11/2018</a:t>
            </a:fld>
            <a:endParaRPr lang="es-ES" alt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67C5B8-C06D-45AE-A10F-D5E7906B3A95}" type="slidenum">
              <a:rPr lang="es-ES" altLang="es-CL" smtClean="0"/>
              <a:pPr>
                <a:defRPr/>
              </a:pPr>
              <a:t>‹#›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923602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899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89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897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4708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9FC75D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s-CL" dirty="0">
                <a:solidFill>
                  <a:srgbClr val="262626">
                    <a:lumMod val="85000"/>
                    <a:lumOff val="15000"/>
                  </a:srgbClr>
                </a:solidFill>
              </a:rPr>
              <a:t>SLIDE</a:t>
            </a:r>
            <a:r>
              <a:rPr lang="es-CL" dirty="0"/>
              <a:t> </a:t>
            </a:r>
            <a:fld id="{AE7475CC-65F4-470B-9800-4792179A4762}" type="slidenum">
              <a:rPr lang="es-CL" smtClean="0">
                <a:solidFill>
                  <a:srgbClr val="EC3D33"/>
                </a:solidFill>
              </a:rPr>
              <a:pPr/>
              <a:t>‹#›</a:t>
            </a:fld>
            <a:endParaRPr lang="es-CL" dirty="0">
              <a:solidFill>
                <a:srgbClr val="EC3D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39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4708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9FC75D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s-CL" dirty="0">
                <a:solidFill>
                  <a:srgbClr val="262626">
                    <a:lumMod val="85000"/>
                    <a:lumOff val="15000"/>
                  </a:srgbClr>
                </a:solidFill>
              </a:rPr>
              <a:t>SLIDE</a:t>
            </a:r>
            <a:r>
              <a:rPr lang="es-CL" dirty="0"/>
              <a:t> </a:t>
            </a:r>
            <a:fld id="{AE7475CC-65F4-470B-9800-4792179A4762}" type="slidenum">
              <a:rPr lang="es-CL" smtClean="0">
                <a:solidFill>
                  <a:srgbClr val="EC3D33"/>
                </a:solidFill>
              </a:rPr>
              <a:pPr/>
              <a:t>‹#›</a:t>
            </a:fld>
            <a:endParaRPr lang="es-CL" dirty="0">
              <a:solidFill>
                <a:srgbClr val="EC3D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849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/>
          <a:lstStyle/>
          <a:p>
            <a:fld id="{F2EC7873-8AE6-F742-A938-F0C6C904E3E4}" type="datetimeFigureOut">
              <a:rPr lang="es-ES" smtClean="0">
                <a:solidFill>
                  <a:srgbClr val="262626"/>
                </a:solidFill>
              </a:rPr>
              <a:pPr/>
              <a:t>05/11/2018</a:t>
            </a:fld>
            <a:endParaRPr lang="es-ES">
              <a:solidFill>
                <a:srgbClr val="262626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ES">
              <a:solidFill>
                <a:srgbClr val="262626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1E21-CF64-6C4F-A44C-B4DBE92C4009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5085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B6AD8F-69FD-4210-8F91-23DFEEAC4841}" type="datetimeFigureOut">
              <a:rPr lang="es-CL" smtClean="0">
                <a:solidFill>
                  <a:srgbClr val="262626"/>
                </a:solidFill>
              </a:rPr>
              <a:pPr/>
              <a:t>05-11-2018</a:t>
            </a:fld>
            <a:endParaRPr lang="es-CL">
              <a:solidFill>
                <a:srgbClr val="262626"/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L">
              <a:solidFill>
                <a:srgbClr val="262626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A837E-D231-4C00-A620-58B02D49A5DB}" type="slidenum">
              <a:rPr lang="es-CL" smtClean="0"/>
              <a:pPr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55682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4708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9FC75D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s-CL" dirty="0">
                <a:solidFill>
                  <a:srgbClr val="262626">
                    <a:lumMod val="85000"/>
                    <a:lumOff val="15000"/>
                  </a:srgbClr>
                </a:solidFill>
              </a:rPr>
              <a:t>SLIDE</a:t>
            </a:r>
            <a:r>
              <a:rPr lang="es-CL" dirty="0"/>
              <a:t> </a:t>
            </a:r>
            <a:fld id="{AE7475CC-65F4-470B-9800-4792179A4762}" type="slidenum">
              <a:rPr lang="es-CL" smtClean="0">
                <a:solidFill>
                  <a:srgbClr val="EC3D33"/>
                </a:solidFill>
              </a:rPr>
              <a:pPr/>
              <a:t>‹#›</a:t>
            </a:fld>
            <a:endParaRPr lang="es-CL" dirty="0">
              <a:solidFill>
                <a:srgbClr val="EC3D33"/>
              </a:solidFill>
            </a:endParaRPr>
          </a:p>
        </p:txBody>
      </p:sp>
      <p:sp>
        <p:nvSpPr>
          <p:cNvPr id="2" name="Rectángulo 1"/>
          <p:cNvSpPr/>
          <p:nvPr userDrawn="1"/>
        </p:nvSpPr>
        <p:spPr>
          <a:xfrm>
            <a:off x="0" y="0"/>
            <a:ext cx="12192000" cy="5509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prstClr val="white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40867" y="113706"/>
            <a:ext cx="1119009" cy="323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552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735" r:id="rId3"/>
    <p:sldLayoutId id="2147483736" r:id="rId4"/>
    <p:sldLayoutId id="2147483750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4708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9FC75D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s-CL" dirty="0">
                <a:solidFill>
                  <a:srgbClr val="262626">
                    <a:lumMod val="85000"/>
                    <a:lumOff val="15000"/>
                  </a:srgbClr>
                </a:solidFill>
              </a:rPr>
              <a:t>SLIDE</a:t>
            </a:r>
            <a:r>
              <a:rPr lang="es-CL" dirty="0"/>
              <a:t> </a:t>
            </a:r>
            <a:fld id="{AE7475CC-65F4-470B-9800-4792179A4762}" type="slidenum">
              <a:rPr lang="es-CL" smtClean="0">
                <a:solidFill>
                  <a:srgbClr val="EC3D33"/>
                </a:solidFill>
              </a:rPr>
              <a:pPr/>
              <a:t>‹#›</a:t>
            </a:fld>
            <a:endParaRPr lang="es-CL" dirty="0">
              <a:solidFill>
                <a:srgbClr val="EC3D33"/>
              </a:solidFill>
            </a:endParaRPr>
          </a:p>
        </p:txBody>
      </p:sp>
      <p:sp>
        <p:nvSpPr>
          <p:cNvPr id="2" name="Rectángulo 1"/>
          <p:cNvSpPr/>
          <p:nvPr userDrawn="1"/>
        </p:nvSpPr>
        <p:spPr>
          <a:xfrm>
            <a:off x="0" y="0"/>
            <a:ext cx="12192000" cy="5509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prstClr val="white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40867" y="113706"/>
            <a:ext cx="1119009" cy="323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78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585" fontAlgn="base">
              <a:spcBef>
                <a:spcPct val="0"/>
              </a:spcBef>
              <a:spcAft>
                <a:spcPct val="0"/>
              </a:spcAft>
              <a:defRPr/>
            </a:pPr>
            <a:fld id="{0187D3A7-0D42-425D-80BF-B5C86CF18D24}" type="datetimeFigureOut">
              <a:rPr lang="es-ES" altLang="es-CL" smtClean="0">
                <a:solidFill>
                  <a:prstClr val="black">
                    <a:tint val="75000"/>
                  </a:prstClr>
                </a:solidFill>
                <a:ea typeface="MS PGothic" pitchFamily="34" charset="-128"/>
              </a:rPr>
              <a:pPr defTabSz="609585" fontAlgn="base">
                <a:spcBef>
                  <a:spcPct val="0"/>
                </a:spcBef>
                <a:spcAft>
                  <a:spcPct val="0"/>
                </a:spcAft>
                <a:defRPr/>
              </a:pPr>
              <a:t>05/11/2018</a:t>
            </a:fld>
            <a:endParaRPr lang="es-ES" altLang="es-CL">
              <a:solidFill>
                <a:prstClr val="black">
                  <a:tint val="75000"/>
                </a:prstClr>
              </a:solidFill>
              <a:ea typeface="MS PGothic" pitchFamily="34" charset="-128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585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>
                  <a:tint val="75000"/>
                </a:prstClr>
              </a:solidFill>
              <a:ea typeface="MS PGothic" pitchFamily="34" charset="-128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585" fontAlgn="base">
              <a:spcBef>
                <a:spcPct val="0"/>
              </a:spcBef>
              <a:spcAft>
                <a:spcPct val="0"/>
              </a:spcAft>
              <a:defRPr/>
            </a:pPr>
            <a:fld id="{F2E62076-B434-4172-9560-9D3ECC7774A9}" type="slidenum">
              <a:rPr lang="es-ES" altLang="es-CL" smtClean="0">
                <a:solidFill>
                  <a:prstClr val="black">
                    <a:tint val="75000"/>
                  </a:prstClr>
                </a:solidFill>
                <a:ea typeface="MS PGothic" pitchFamily="34" charset="-128"/>
              </a:rPr>
              <a:pPr defTabSz="609585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s-ES" altLang="es-CL">
              <a:solidFill>
                <a:prstClr val="black">
                  <a:tint val="75000"/>
                </a:prstClr>
              </a:solidFill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43549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9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1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058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 Light" pitchFamily="34" charset="0"/>
        </a:defRPr>
      </a:lvl5pPr>
      <a:lvl6pPr marL="609585" algn="l" rtl="0" fontAlgn="base">
        <a:lnSpc>
          <a:spcPct val="90000"/>
        </a:lnSpc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 Light" pitchFamily="34" charset="0"/>
        </a:defRPr>
      </a:lvl6pPr>
      <a:lvl7pPr marL="1219170" algn="l" rtl="0" fontAlgn="base">
        <a:lnSpc>
          <a:spcPct val="90000"/>
        </a:lnSpc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 Light" pitchFamily="34" charset="0"/>
        </a:defRPr>
      </a:lvl7pPr>
      <a:lvl8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 Light" pitchFamily="34" charset="0"/>
        </a:defRPr>
      </a:lvl8pPr>
      <a:lvl9pPr marL="2438339" algn="l" rtl="0" fontAlgn="base">
        <a:lnSpc>
          <a:spcPct val="90000"/>
        </a:lnSpc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 Light" pitchFamily="34" charset="0"/>
        </a:defRPr>
      </a:lvl9pPr>
    </p:titleStyle>
    <p:bodyStyle>
      <a:lvl1pPr marL="304792" indent="-304792" algn="l" rtl="0" eaLnBrk="0" fontAlgn="base" hangingPunct="0">
        <a:lnSpc>
          <a:spcPct val="90000"/>
        </a:lnSpc>
        <a:spcBef>
          <a:spcPts val="1333"/>
        </a:spcBef>
        <a:spcAft>
          <a:spcPct val="0"/>
        </a:spcAft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rtl="0" eaLnBrk="0" fontAlgn="base" hangingPunct="0">
        <a:lnSpc>
          <a:spcPct val="90000"/>
        </a:lnSpc>
        <a:spcBef>
          <a:spcPts val="667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lnSpc>
          <a:spcPct val="90000"/>
        </a:lnSpc>
        <a:spcBef>
          <a:spcPts val="667"/>
        </a:spcBef>
        <a:spcAft>
          <a:spcPct val="0"/>
        </a:spcAft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lnSpc>
          <a:spcPct val="90000"/>
        </a:lnSpc>
        <a:spcBef>
          <a:spcPts val="667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lnSpc>
          <a:spcPct val="90000"/>
        </a:lnSpc>
        <a:spcBef>
          <a:spcPts val="667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www.dipres.cl/597/w3-propertyvalue-23076.html" TargetMode="Externa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dipres.cl/597/articles-173824_doc_doc_pdf.pdfhttp:/www.dipres.cl/597/articles-173824_doc_doc_pdf.pdf" TargetMode="External"/><Relationship Id="rId5" Type="http://schemas.openxmlformats.org/officeDocument/2006/relationships/hyperlink" Target="http://www.dipres.cl/598/w3-propertyvalue-22181.html" TargetMode="Externa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9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Relationship Id="rId1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9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Relationship Id="rId9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13" Type="http://schemas.microsoft.com/office/2007/relationships/diagramDrawing" Target="../diagrams/drawing5.xml"/><Relationship Id="rId18" Type="http://schemas.microsoft.com/office/2007/relationships/diagramDrawing" Target="../diagrams/drawing6.xml"/><Relationship Id="rId3" Type="http://schemas.openxmlformats.org/officeDocument/2006/relationships/image" Target="../media/image9.png"/><Relationship Id="rId21" Type="http://schemas.openxmlformats.org/officeDocument/2006/relationships/diagramQuickStyle" Target="../diagrams/quickStyle7.xml"/><Relationship Id="rId7" Type="http://schemas.openxmlformats.org/officeDocument/2006/relationships/diagramColors" Target="../diagrams/colors4.xml"/><Relationship Id="rId12" Type="http://schemas.openxmlformats.org/officeDocument/2006/relationships/diagramColors" Target="../diagrams/colors5.xml"/><Relationship Id="rId17" Type="http://schemas.openxmlformats.org/officeDocument/2006/relationships/diagramColors" Target="../diagrams/colors6.xml"/><Relationship Id="rId2" Type="http://schemas.openxmlformats.org/officeDocument/2006/relationships/notesSlide" Target="../notesSlides/notesSlide9.xml"/><Relationship Id="rId16" Type="http://schemas.openxmlformats.org/officeDocument/2006/relationships/diagramQuickStyle" Target="../diagrams/quickStyle6.xml"/><Relationship Id="rId20" Type="http://schemas.openxmlformats.org/officeDocument/2006/relationships/diagramLayout" Target="../diagrams/layout7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4.xml"/><Relationship Id="rId11" Type="http://schemas.openxmlformats.org/officeDocument/2006/relationships/diagramQuickStyle" Target="../diagrams/quickStyle5.xml"/><Relationship Id="rId24" Type="http://schemas.openxmlformats.org/officeDocument/2006/relationships/image" Target="../media/image10.png"/><Relationship Id="rId5" Type="http://schemas.openxmlformats.org/officeDocument/2006/relationships/diagramLayout" Target="../diagrams/layout4.xml"/><Relationship Id="rId15" Type="http://schemas.openxmlformats.org/officeDocument/2006/relationships/diagramLayout" Target="../diagrams/layout6.xml"/><Relationship Id="rId23" Type="http://schemas.microsoft.com/office/2007/relationships/diagramDrawing" Target="../diagrams/drawing7.xml"/><Relationship Id="rId10" Type="http://schemas.openxmlformats.org/officeDocument/2006/relationships/diagramLayout" Target="../diagrams/layout5.xml"/><Relationship Id="rId19" Type="http://schemas.openxmlformats.org/officeDocument/2006/relationships/diagramData" Target="../diagrams/data7.xml"/><Relationship Id="rId4" Type="http://schemas.openxmlformats.org/officeDocument/2006/relationships/diagramData" Target="../diagrams/data4.xml"/><Relationship Id="rId9" Type="http://schemas.openxmlformats.org/officeDocument/2006/relationships/diagramData" Target="../diagrams/data5.xml"/><Relationship Id="rId14" Type="http://schemas.openxmlformats.org/officeDocument/2006/relationships/diagramData" Target="../diagrams/data6.xml"/><Relationship Id="rId22" Type="http://schemas.openxmlformats.org/officeDocument/2006/relationships/diagramColors" Target="../diagrams/colors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2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Relationship Id="rId9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Relationship Id="rId9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repositoriodigital.corfo.cl/bitstream/handle/11373/1333/PM_EIA.pdf?sequence=11" TargetMode="Externa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/>
          <p:cNvSpPr/>
          <p:nvPr/>
        </p:nvSpPr>
        <p:spPr>
          <a:xfrm>
            <a:off x="588077" y="1407213"/>
            <a:ext cx="1064563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5400" dirty="0">
                <a:solidFill>
                  <a:schemeClr val="bg1"/>
                </a:solidFill>
                <a:latin typeface="+mj-lt"/>
              </a:rPr>
              <a:t>Mejorando sistemas de medición del desempeño y evaluación en la banca pública de América Latina</a:t>
            </a:r>
            <a:endParaRPr lang="es-CL" sz="5400" b="1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635" y="4242742"/>
            <a:ext cx="400050" cy="40005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0624" y="4373815"/>
            <a:ext cx="400050" cy="40005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7043" y="1109779"/>
            <a:ext cx="400050" cy="40005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472" y="717431"/>
            <a:ext cx="400050" cy="40005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963" y="1799641"/>
            <a:ext cx="400050" cy="40005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2779" y="2199691"/>
            <a:ext cx="400050" cy="400050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4999747" y="4143375"/>
            <a:ext cx="1746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solidFill>
                  <a:schemeClr val="bg1"/>
                </a:solidFill>
              </a:rPr>
              <a:t>Noviembre 2018</a:t>
            </a:r>
          </a:p>
        </p:txBody>
      </p:sp>
    </p:spTree>
    <p:extLst>
      <p:ext uri="{BB962C8B-B14F-4D97-AF65-F5344CB8AC3E}">
        <p14:creationId xmlns:p14="http://schemas.microsoft.com/office/powerpoint/2010/main" val="195345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Imagen 6" descr="000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CuadroTexto 12"/>
          <p:cNvSpPr txBox="1">
            <a:spLocks noChangeArrowheads="1"/>
          </p:cNvSpPr>
          <p:nvPr/>
        </p:nvSpPr>
        <p:spPr bwMode="auto">
          <a:xfrm>
            <a:off x="465668" y="135467"/>
            <a:ext cx="11040533" cy="604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defTabSz="685783">
              <a:lnSpc>
                <a:spcPct val="90000"/>
              </a:lnSpc>
              <a:spcBef>
                <a:spcPct val="0"/>
              </a:spcBef>
              <a:defRPr/>
            </a:pPr>
            <a:r>
              <a:rPr lang="es-ES_tradnl" altLang="es-CL" sz="3700" b="1" dirty="0">
                <a:latin typeface="+mj-lt"/>
                <a:ea typeface="+mj-ea"/>
                <a:cs typeface="+mj-cs"/>
              </a:rPr>
              <a:t>Dirección Presupuestos Ministerio Hacienda</a:t>
            </a:r>
            <a:endParaRPr lang="es-ES" altLang="es-CL" sz="3700" b="1" dirty="0">
              <a:latin typeface="+mj-lt"/>
              <a:ea typeface="+mj-ea"/>
              <a:cs typeface="+mj-cs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512753" y="614122"/>
            <a:ext cx="11040533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_tradnl" sz="2400" dirty="0">
                <a:cs typeface="Calibri"/>
              </a:rPr>
              <a:t>Tipos de evaluaciones</a:t>
            </a:r>
            <a:endParaRPr lang="es-ES" sz="2400" dirty="0">
              <a:cs typeface="Calibri"/>
            </a:endParaRPr>
          </a:p>
        </p:txBody>
      </p:sp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165101"/>
            <a:ext cx="1458383" cy="51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uadroTexto 9"/>
          <p:cNvSpPr txBox="1"/>
          <p:nvPr/>
        </p:nvSpPr>
        <p:spPr>
          <a:xfrm>
            <a:off x="6787166" y="6454702"/>
            <a:ext cx="5498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hlinkClick r:id="rId5"/>
              </a:rPr>
              <a:t>http://www.dipres.cl/597/w3-propertyvalue-23076.html</a:t>
            </a:r>
            <a:endParaRPr lang="es-CL" dirty="0"/>
          </a:p>
          <a:p>
            <a:endParaRPr lang="es-CL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041727"/>
              </p:ext>
            </p:extLst>
          </p:nvPr>
        </p:nvGraphicFramePr>
        <p:xfrm>
          <a:off x="465668" y="1075787"/>
          <a:ext cx="11421530" cy="536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9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42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11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6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704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C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dirty="0"/>
                        <a:t>Impacto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dirty="0"/>
                        <a:t>Evaluación de Programas Gubernamentales (EPG)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dirty="0"/>
                        <a:t>Evaluación Focalizada de Ámbito (EFA):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dirty="0"/>
                        <a:t>Evaluación del Gasto Institucional (EGI)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sz="1600" b="1" dirty="0">
                          <a:solidFill>
                            <a:schemeClr val="bg1"/>
                          </a:solidFill>
                        </a:rPr>
                        <a:t>Foco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600" dirty="0"/>
                        <a:t>Evaluar resultados intermedios y finales de programas a través de la utilización de metodologías cuasi-experimentales.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600" dirty="0"/>
                        <a:t>Evaluar consistencia de objetivos y diseño del programa, aspectos de su organización y gestión y resultados a nivel de producto (cobertura, focalización, entre otros).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600" dirty="0"/>
                        <a:t>Analizar aspectos específicos referidos a Costos, Implementación y Diseño de Estrategia.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600" dirty="0"/>
                        <a:t>Evaluar diseño y gestión institucional, así como  resultados y uso de recursos en provisión de productos estratégicos de institución.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sz="1600" b="1" dirty="0">
                          <a:solidFill>
                            <a:schemeClr val="bg1"/>
                          </a:solidFill>
                        </a:rPr>
                        <a:t>Objetivo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600" dirty="0"/>
                        <a:t>Evaluar eficacia de un programa, o sea, logro de resultados a nivel de producto, intermedios y finales que reciben beneficiarios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600" dirty="0"/>
                        <a:t>Disponer de información que apoye la gestión de programas públicos y  análisis de resultados en proceso de asignación de recursos públicos.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600" dirty="0"/>
                        <a:t>Analizar programas en ámbitos específicos que no están siendo priorizados por otras evaluaciones (EPG, EI y EGI).</a:t>
                      </a:r>
                    </a:p>
                    <a:p>
                      <a:endParaRPr lang="es-C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sz="1600" b="1" dirty="0">
                          <a:solidFill>
                            <a:schemeClr val="bg1"/>
                          </a:solidFill>
                        </a:rPr>
                        <a:t>Año Inicio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600" dirty="0"/>
                        <a:t>2001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600" dirty="0"/>
                        <a:t>1997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600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600" dirty="0"/>
                        <a:t>2012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600" b="1" dirty="0">
                          <a:solidFill>
                            <a:schemeClr val="bg1"/>
                          </a:solidFill>
                        </a:rPr>
                        <a:t>Programas</a:t>
                      </a:r>
                      <a:r>
                        <a:rPr lang="es-CL" sz="1600" b="1" baseline="0" dirty="0">
                          <a:solidFill>
                            <a:schemeClr val="bg1"/>
                          </a:solidFill>
                        </a:rPr>
                        <a:t> GIF</a:t>
                      </a:r>
                      <a:endParaRPr lang="es-CL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600" dirty="0"/>
                        <a:t>2016: Crédito Postgrado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600" baseline="0" dirty="0"/>
                        <a:t>2018: </a:t>
                      </a:r>
                      <a:r>
                        <a:rPr lang="es-CL" sz="1600" dirty="0"/>
                        <a:t>Crédito </a:t>
                      </a:r>
                      <a:r>
                        <a:rPr lang="es-CL" sz="1600" dirty="0" err="1"/>
                        <a:t>Mipyme</a:t>
                      </a:r>
                      <a:r>
                        <a:rPr lang="es-CL" sz="1600" dirty="0"/>
                        <a:t>, Apoyo a Instituciones de Garantía Recíproca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1357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Imagen 6" descr="000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CuadroTexto 12"/>
          <p:cNvSpPr txBox="1">
            <a:spLocks noChangeArrowheads="1"/>
          </p:cNvSpPr>
          <p:nvPr/>
        </p:nvSpPr>
        <p:spPr bwMode="auto">
          <a:xfrm>
            <a:off x="465668" y="135467"/>
            <a:ext cx="11040533" cy="604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defTabSz="685783">
              <a:lnSpc>
                <a:spcPct val="90000"/>
              </a:lnSpc>
              <a:spcBef>
                <a:spcPct val="0"/>
              </a:spcBef>
              <a:defRPr/>
            </a:pPr>
            <a:r>
              <a:rPr lang="es-ES_tradnl" altLang="es-CL" sz="3700" b="1" dirty="0">
                <a:latin typeface="+mj-lt"/>
                <a:ea typeface="+mj-ea"/>
                <a:cs typeface="+mj-cs"/>
              </a:rPr>
              <a:t>Dirección Presupuestos Ministerio Hacienda</a:t>
            </a:r>
            <a:endParaRPr lang="es-ES" altLang="es-CL" sz="3700" b="1" dirty="0">
              <a:latin typeface="+mj-lt"/>
              <a:ea typeface="+mj-ea"/>
              <a:cs typeface="+mj-cs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512753" y="614122"/>
            <a:ext cx="11040533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_tradnl" sz="2400" dirty="0">
                <a:cs typeface="Calibri"/>
              </a:rPr>
              <a:t>Tipos de evaluaciones</a:t>
            </a:r>
            <a:endParaRPr lang="es-ES" sz="2400" dirty="0">
              <a:cs typeface="Calibri"/>
            </a:endParaRPr>
          </a:p>
        </p:txBody>
      </p:sp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165101"/>
            <a:ext cx="1458383" cy="51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492298"/>
              </p:ext>
            </p:extLst>
          </p:nvPr>
        </p:nvGraphicFramePr>
        <p:xfrm>
          <a:off x="192504" y="1075787"/>
          <a:ext cx="11871158" cy="546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36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89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185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CL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dirty="0"/>
                        <a:t>Ex – 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b="1" dirty="0"/>
                        <a:t>Monitoreo de Programas Públicos</a:t>
                      </a:r>
                      <a:endParaRPr lang="es-C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sz="1600" b="1" dirty="0">
                          <a:solidFill>
                            <a:schemeClr val="bg1"/>
                          </a:solidFill>
                        </a:rPr>
                        <a:t>Foco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400" dirty="0"/>
                        <a:t>Explicitar para cada programa: problema público a abordar,  poblaciones a considerar, estrategia a seguir, bienes y/o Servicios Públicos a proveer y resultados esperados.</a:t>
                      </a:r>
                    </a:p>
                    <a:p>
                      <a:r>
                        <a:rPr lang="es-CL" sz="1400" dirty="0">
                          <a:hlinkClick r:id="rId5"/>
                        </a:rPr>
                        <a:t>http://www.dipres.cl/598/w3-propertyvalue-22181.html</a:t>
                      </a:r>
                      <a:endParaRPr lang="es-C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400" dirty="0"/>
                        <a:t>Realizar un seguimiento a ejecución de programas, para conocer su nivel de avance.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1461">
                <a:tc>
                  <a:txBody>
                    <a:bodyPr/>
                    <a:lstStyle/>
                    <a:p>
                      <a:r>
                        <a:rPr lang="es-CL" sz="1600" b="1" dirty="0">
                          <a:solidFill>
                            <a:schemeClr val="bg1"/>
                          </a:solidFill>
                        </a:rPr>
                        <a:t>Objetivo(s)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dirty="0"/>
                        <a:t>Contar con información relevante sobre diseño de  programas nuevos y reformulados, para retroalimentar Proceso de Formulación Presupuestaria.</a:t>
                      </a:r>
                    </a:p>
                    <a:p>
                      <a:r>
                        <a:rPr lang="es-CL" sz="1400" dirty="0"/>
                        <a:t>Facilitar posterior monitoreo y evaluación de resultados de programas financiados.</a:t>
                      </a:r>
                    </a:p>
                    <a:p>
                      <a:r>
                        <a:rPr lang="es-CL" sz="1400" dirty="0"/>
                        <a:t>Contribuir a mejorar la coherencia de Oferta Programática.</a:t>
                      </a:r>
                    </a:p>
                    <a:p>
                      <a:r>
                        <a:rPr lang="es-CL" sz="1400" dirty="0"/>
                        <a:t>Contribuir a transparencia en asignación y gestión de recursos públicos.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400" dirty="0"/>
                        <a:t>Sistematizar información del desempeño (estado de implementación, eficacia y eficiencia) de programas.</a:t>
                      </a:r>
                    </a:p>
                    <a:p>
                      <a:r>
                        <a:rPr lang="es-CL" sz="1400" dirty="0"/>
                        <a:t>Contribuir con información de desempeño de programas para toma de decisiones presupuestarias.</a:t>
                      </a:r>
                    </a:p>
                    <a:p>
                      <a:r>
                        <a:rPr lang="es-CL" sz="1400" dirty="0"/>
                        <a:t>Contribuir a mejorar la trasparencia, gestión y desempeño de programas financiados con recursos públicos.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sz="1600" b="1" dirty="0">
                          <a:solidFill>
                            <a:schemeClr val="bg1"/>
                          </a:solidFill>
                        </a:rPr>
                        <a:t>Año Inicio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400" dirty="0"/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400" dirty="0"/>
                        <a:t>2012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sz="1600" b="1" dirty="0">
                          <a:solidFill>
                            <a:schemeClr val="bg1"/>
                          </a:solidFill>
                        </a:rPr>
                        <a:t>Programas</a:t>
                      </a:r>
                      <a:r>
                        <a:rPr lang="es-CL" sz="1600" b="1" baseline="0" dirty="0">
                          <a:solidFill>
                            <a:schemeClr val="bg1"/>
                          </a:solidFill>
                        </a:rPr>
                        <a:t> GIF 2017</a:t>
                      </a:r>
                      <a:endParaRPr lang="es-CL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dirty="0"/>
                        <a:t>Créditos para Estudios de Postgrado, Línea liquidez Instituciones de Garantía Recíproca (IGR), Refinanciamiento de Créditos, Refinanciamiento de Créditos Verde, Pro-IFNB. </a:t>
                      </a:r>
                      <a:r>
                        <a:rPr lang="es-CL" sz="1400" dirty="0">
                          <a:hlinkClick r:id="rId6"/>
                        </a:rPr>
                        <a:t>http://www.dipres.cl/597/articles-173824_doc_doc_pdf.pdfhttp://www.dipres.cl/597/articles-173824_doc_doc_pdf.pdf</a:t>
                      </a:r>
                      <a:endParaRPr lang="es-C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600" b="1" dirty="0">
                          <a:solidFill>
                            <a:schemeClr val="bg1"/>
                          </a:solidFill>
                        </a:rPr>
                        <a:t>Programas</a:t>
                      </a:r>
                      <a:r>
                        <a:rPr lang="es-CL" sz="1600" b="1" baseline="0" dirty="0">
                          <a:solidFill>
                            <a:schemeClr val="bg1"/>
                          </a:solidFill>
                        </a:rPr>
                        <a:t> GIF 2018</a:t>
                      </a:r>
                      <a:endParaRPr lang="es-CL" sz="1600" b="1" dirty="0">
                        <a:solidFill>
                          <a:schemeClr val="bg1"/>
                        </a:solidFill>
                      </a:endParaRPr>
                    </a:p>
                    <a:p>
                      <a:endParaRPr lang="es-CL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400" dirty="0"/>
                        <a:t>Crédito </a:t>
                      </a:r>
                      <a:r>
                        <a:rPr lang="es-CL" sz="1400" dirty="0" err="1"/>
                        <a:t>Mipyme</a:t>
                      </a:r>
                      <a:r>
                        <a:rPr lang="es-CL" sz="1400" dirty="0"/>
                        <a:t>, Crédito Verde, Créditos para Estudios de Postgrado, Apoyo a Instituciones de Garantía Recíproca</a:t>
                      </a:r>
                    </a:p>
                    <a:p>
                      <a:endParaRPr lang="es-C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0941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CuadroTexto 7"/>
          <p:cNvSpPr txBox="1">
            <a:spLocks noChangeArrowheads="1"/>
          </p:cNvSpPr>
          <p:nvPr/>
        </p:nvSpPr>
        <p:spPr bwMode="auto">
          <a:xfrm>
            <a:off x="1775885" y="188384"/>
            <a:ext cx="8892116" cy="604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defTabSz="685783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s-ES_tradnl" altLang="es-CL" sz="3700" b="1" dirty="0">
                <a:latin typeface="+mj-lt"/>
                <a:ea typeface="+mj-ea"/>
                <a:cs typeface="+mj-cs"/>
              </a:rPr>
              <a:t>Estrategia CORFO</a:t>
            </a:r>
            <a:endParaRPr lang="es-ES" altLang="es-CL" sz="3700" b="1" dirty="0">
              <a:latin typeface="+mj-lt"/>
              <a:ea typeface="+mj-ea"/>
              <a:cs typeface="+mj-cs"/>
            </a:endParaRPr>
          </a:p>
        </p:txBody>
      </p:sp>
      <p:sp>
        <p:nvSpPr>
          <p:cNvPr id="41" name="Rectángulo redondeado 40"/>
          <p:cNvSpPr/>
          <p:nvPr/>
        </p:nvSpPr>
        <p:spPr>
          <a:xfrm>
            <a:off x="3718984" y="2338918"/>
            <a:ext cx="1225549" cy="3170767"/>
          </a:xfrm>
          <a:prstGeom prst="roundRect">
            <a:avLst>
              <a:gd name="adj" fmla="val 7107"/>
            </a:avLst>
          </a:prstGeom>
          <a:solidFill>
            <a:srgbClr val="F79646">
              <a:alpha val="3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 sz="2400"/>
          </a:p>
        </p:txBody>
      </p:sp>
      <p:sp>
        <p:nvSpPr>
          <p:cNvPr id="42" name="Rectángulo redondeado 41"/>
          <p:cNvSpPr/>
          <p:nvPr/>
        </p:nvSpPr>
        <p:spPr>
          <a:xfrm>
            <a:off x="5039784" y="2338918"/>
            <a:ext cx="1225549" cy="3170767"/>
          </a:xfrm>
          <a:prstGeom prst="roundRect">
            <a:avLst>
              <a:gd name="adj" fmla="val 7107"/>
            </a:avLst>
          </a:prstGeom>
          <a:solidFill>
            <a:schemeClr val="accent3">
              <a:lumMod val="75000"/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 sz="2400"/>
          </a:p>
        </p:txBody>
      </p:sp>
      <p:sp>
        <p:nvSpPr>
          <p:cNvPr id="43" name="Rectángulo redondeado 42"/>
          <p:cNvSpPr/>
          <p:nvPr/>
        </p:nvSpPr>
        <p:spPr>
          <a:xfrm>
            <a:off x="6360585" y="2338918"/>
            <a:ext cx="1223433" cy="3170767"/>
          </a:xfrm>
          <a:prstGeom prst="roundRect">
            <a:avLst>
              <a:gd name="adj" fmla="val 7107"/>
            </a:avLst>
          </a:prstGeom>
          <a:solidFill>
            <a:schemeClr val="accent2">
              <a:lumMod val="75000"/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 sz="2400"/>
          </a:p>
        </p:txBody>
      </p:sp>
      <p:sp>
        <p:nvSpPr>
          <p:cNvPr id="44" name="Rectángulo redondeado 43"/>
          <p:cNvSpPr/>
          <p:nvPr/>
        </p:nvSpPr>
        <p:spPr>
          <a:xfrm>
            <a:off x="7681385" y="2338918"/>
            <a:ext cx="1223433" cy="3170767"/>
          </a:xfrm>
          <a:prstGeom prst="roundRect">
            <a:avLst>
              <a:gd name="adj" fmla="val 7107"/>
            </a:avLst>
          </a:prstGeom>
          <a:solidFill>
            <a:schemeClr val="accent5">
              <a:lumMod val="75000"/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 sz="2400"/>
          </a:p>
        </p:txBody>
      </p:sp>
      <p:sp>
        <p:nvSpPr>
          <p:cNvPr id="46" name="Pentágono 45"/>
          <p:cNvSpPr/>
          <p:nvPr/>
        </p:nvSpPr>
        <p:spPr>
          <a:xfrm>
            <a:off x="3359151" y="3348568"/>
            <a:ext cx="5761567" cy="359833"/>
          </a:xfrm>
          <a:prstGeom prst="homePlate">
            <a:avLst>
              <a:gd name="adj" fmla="val 22038"/>
            </a:avLst>
          </a:prstGeom>
          <a:solidFill>
            <a:schemeClr val="tx2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 sz="2400"/>
          </a:p>
        </p:txBody>
      </p:sp>
      <p:sp>
        <p:nvSpPr>
          <p:cNvPr id="19466" name="CuadroTexto 46"/>
          <p:cNvSpPr txBox="1">
            <a:spLocks noChangeArrowheads="1"/>
          </p:cNvSpPr>
          <p:nvPr/>
        </p:nvSpPr>
        <p:spPr bwMode="auto">
          <a:xfrm>
            <a:off x="3587751" y="3363385"/>
            <a:ext cx="344593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es-CL" sz="1200" b="1">
                <a:solidFill>
                  <a:srgbClr val="FFFFFF"/>
                </a:solidFill>
              </a:rPr>
              <a:t>Desarrollo Productivo con Foco Estratégico</a:t>
            </a:r>
            <a:endParaRPr lang="es-ES" altLang="es-CL" sz="1200" b="1">
              <a:solidFill>
                <a:srgbClr val="FFFFFF"/>
              </a:solidFill>
            </a:endParaRPr>
          </a:p>
        </p:txBody>
      </p:sp>
      <p:sp>
        <p:nvSpPr>
          <p:cNvPr id="48" name="Elipse 47"/>
          <p:cNvSpPr/>
          <p:nvPr/>
        </p:nvSpPr>
        <p:spPr bwMode="auto">
          <a:xfrm>
            <a:off x="3071284" y="3268134"/>
            <a:ext cx="514349" cy="514351"/>
          </a:xfrm>
          <a:prstGeom prst="ellipse">
            <a:avLst/>
          </a:prstGeom>
          <a:solidFill>
            <a:srgbClr val="17375E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-9933876"/>
              <a:satOff val="39811"/>
              <a:lumOff val="8628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3000" dirty="0"/>
          </a:p>
        </p:txBody>
      </p:sp>
      <p:sp>
        <p:nvSpPr>
          <p:cNvPr id="22540" name="CuadroTexto 25"/>
          <p:cNvSpPr txBox="1">
            <a:spLocks noChangeArrowheads="1"/>
          </p:cNvSpPr>
          <p:nvPr/>
        </p:nvSpPr>
        <p:spPr bwMode="auto">
          <a:xfrm>
            <a:off x="3143252" y="3204633"/>
            <a:ext cx="359833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s-CL" altLang="es-CL" sz="3000" b="1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51" name="Pentágono 50"/>
          <p:cNvSpPr/>
          <p:nvPr/>
        </p:nvSpPr>
        <p:spPr>
          <a:xfrm>
            <a:off x="3359151" y="4140201"/>
            <a:ext cx="5761567" cy="359833"/>
          </a:xfrm>
          <a:prstGeom prst="homePlate">
            <a:avLst>
              <a:gd name="adj" fmla="val 22038"/>
            </a:avLst>
          </a:prstGeom>
          <a:solidFill>
            <a:srgbClr val="5E4F9A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 sz="2400"/>
          </a:p>
        </p:txBody>
      </p:sp>
      <p:sp>
        <p:nvSpPr>
          <p:cNvPr id="19470" name="CuadroTexto 51"/>
          <p:cNvSpPr txBox="1">
            <a:spLocks noChangeArrowheads="1"/>
          </p:cNvSpPr>
          <p:nvPr/>
        </p:nvSpPr>
        <p:spPr bwMode="auto">
          <a:xfrm>
            <a:off x="3587751" y="4089401"/>
            <a:ext cx="55329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es-CL" sz="1200" b="1">
                <a:solidFill>
                  <a:srgbClr val="FFFFFF"/>
                </a:solidFill>
              </a:rPr>
              <a:t>Democratización de las Oportunidades a través del Emprendimiento y la Innovación</a:t>
            </a:r>
            <a:endParaRPr lang="es-ES" altLang="es-CL" sz="1200" b="1">
              <a:solidFill>
                <a:srgbClr val="FFFFFF"/>
              </a:solidFill>
            </a:endParaRPr>
          </a:p>
        </p:txBody>
      </p:sp>
      <p:sp>
        <p:nvSpPr>
          <p:cNvPr id="53" name="Elipse 52"/>
          <p:cNvSpPr/>
          <p:nvPr/>
        </p:nvSpPr>
        <p:spPr bwMode="auto">
          <a:xfrm>
            <a:off x="3071284" y="4059767"/>
            <a:ext cx="514349" cy="514351"/>
          </a:xfrm>
          <a:prstGeom prst="ellipse">
            <a:avLst/>
          </a:prstGeom>
          <a:solidFill>
            <a:srgbClr val="5E4F9A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-9933876"/>
              <a:satOff val="39811"/>
              <a:lumOff val="8628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3000" dirty="0"/>
          </a:p>
        </p:txBody>
      </p:sp>
      <p:sp>
        <p:nvSpPr>
          <p:cNvPr id="22544" name="CuadroTexto 25"/>
          <p:cNvSpPr txBox="1">
            <a:spLocks noChangeArrowheads="1"/>
          </p:cNvSpPr>
          <p:nvPr/>
        </p:nvSpPr>
        <p:spPr bwMode="auto">
          <a:xfrm>
            <a:off x="3143252" y="3996267"/>
            <a:ext cx="359833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s-CL" altLang="es-CL" sz="30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56" name="Pentágono 55"/>
          <p:cNvSpPr/>
          <p:nvPr/>
        </p:nvSpPr>
        <p:spPr>
          <a:xfrm>
            <a:off x="3359151" y="4931834"/>
            <a:ext cx="5761567" cy="359833"/>
          </a:xfrm>
          <a:prstGeom prst="homePlate">
            <a:avLst>
              <a:gd name="adj" fmla="val 22038"/>
            </a:avLst>
          </a:prstGeom>
          <a:solidFill>
            <a:srgbClr val="4BACC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 sz="2400"/>
          </a:p>
        </p:txBody>
      </p:sp>
      <p:sp>
        <p:nvSpPr>
          <p:cNvPr id="19474" name="CuadroTexto 56"/>
          <p:cNvSpPr txBox="1">
            <a:spLocks noChangeArrowheads="1"/>
          </p:cNvSpPr>
          <p:nvPr/>
        </p:nvSpPr>
        <p:spPr bwMode="auto">
          <a:xfrm>
            <a:off x="3587751" y="4946651"/>
            <a:ext cx="517313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es-CL" sz="1200" b="1">
                <a:solidFill>
                  <a:srgbClr val="FFFFFF"/>
                </a:solidFill>
              </a:rPr>
              <a:t>Más y Mejor Financiamiento para la MiPyme</a:t>
            </a:r>
            <a:endParaRPr lang="es-ES" altLang="es-CL" sz="1200" b="1">
              <a:solidFill>
                <a:srgbClr val="FFFFFF"/>
              </a:solidFill>
            </a:endParaRPr>
          </a:p>
        </p:txBody>
      </p:sp>
      <p:sp>
        <p:nvSpPr>
          <p:cNvPr id="58" name="Elipse 57"/>
          <p:cNvSpPr/>
          <p:nvPr/>
        </p:nvSpPr>
        <p:spPr bwMode="auto">
          <a:xfrm>
            <a:off x="3071284" y="4849284"/>
            <a:ext cx="514349" cy="514349"/>
          </a:xfrm>
          <a:prstGeom prst="ellipse">
            <a:avLst/>
          </a:prstGeom>
          <a:solidFill>
            <a:srgbClr val="4BACC6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-9933876"/>
              <a:satOff val="39811"/>
              <a:lumOff val="8628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3000" dirty="0"/>
          </a:p>
        </p:txBody>
      </p:sp>
      <p:sp>
        <p:nvSpPr>
          <p:cNvPr id="22548" name="CuadroTexto 25"/>
          <p:cNvSpPr txBox="1">
            <a:spLocks noChangeArrowheads="1"/>
          </p:cNvSpPr>
          <p:nvPr/>
        </p:nvSpPr>
        <p:spPr bwMode="auto">
          <a:xfrm>
            <a:off x="3143252" y="4785784"/>
            <a:ext cx="359833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s-CL" altLang="es-CL" sz="3000" b="1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60" name="Elipse 59"/>
          <p:cNvSpPr/>
          <p:nvPr/>
        </p:nvSpPr>
        <p:spPr bwMode="auto">
          <a:xfrm>
            <a:off x="4080934" y="1979084"/>
            <a:ext cx="512233" cy="514349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-9933876"/>
              <a:satOff val="39811"/>
              <a:lumOff val="8628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3000" dirty="0"/>
          </a:p>
        </p:txBody>
      </p:sp>
      <p:sp>
        <p:nvSpPr>
          <p:cNvPr id="22550" name="CuadroTexto 25"/>
          <p:cNvSpPr txBox="1">
            <a:spLocks noChangeArrowheads="1"/>
          </p:cNvSpPr>
          <p:nvPr/>
        </p:nvSpPr>
        <p:spPr bwMode="auto">
          <a:xfrm>
            <a:off x="4150784" y="1915584"/>
            <a:ext cx="36194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s-CL" altLang="es-CL" sz="3000" b="1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64" name="Elipse 63"/>
          <p:cNvSpPr/>
          <p:nvPr/>
        </p:nvSpPr>
        <p:spPr bwMode="auto">
          <a:xfrm>
            <a:off x="5376334" y="1979084"/>
            <a:ext cx="512233" cy="514349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-9933876"/>
              <a:satOff val="39811"/>
              <a:lumOff val="8628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3000" dirty="0"/>
          </a:p>
        </p:txBody>
      </p:sp>
      <p:sp>
        <p:nvSpPr>
          <p:cNvPr id="22552" name="CuadroTexto 25"/>
          <p:cNvSpPr txBox="1">
            <a:spLocks noChangeArrowheads="1"/>
          </p:cNvSpPr>
          <p:nvPr/>
        </p:nvSpPr>
        <p:spPr bwMode="auto">
          <a:xfrm>
            <a:off x="5448301" y="1915584"/>
            <a:ext cx="359833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s-CL" altLang="es-CL" sz="3000" b="1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67" name="Elipse 66"/>
          <p:cNvSpPr/>
          <p:nvPr/>
        </p:nvSpPr>
        <p:spPr bwMode="auto">
          <a:xfrm>
            <a:off x="6743701" y="1979084"/>
            <a:ext cx="512233" cy="514349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-9933876"/>
              <a:satOff val="39811"/>
              <a:lumOff val="8628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3000" dirty="0"/>
          </a:p>
        </p:txBody>
      </p:sp>
      <p:sp>
        <p:nvSpPr>
          <p:cNvPr id="22554" name="CuadroTexto 25"/>
          <p:cNvSpPr txBox="1">
            <a:spLocks noChangeArrowheads="1"/>
          </p:cNvSpPr>
          <p:nvPr/>
        </p:nvSpPr>
        <p:spPr bwMode="auto">
          <a:xfrm>
            <a:off x="6817785" y="1915584"/>
            <a:ext cx="35771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s-CL" altLang="es-CL" sz="3000" b="1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70" name="Elipse 69"/>
          <p:cNvSpPr/>
          <p:nvPr/>
        </p:nvSpPr>
        <p:spPr bwMode="auto">
          <a:xfrm>
            <a:off x="8041218" y="1979084"/>
            <a:ext cx="512233" cy="514349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-9933876"/>
              <a:satOff val="39811"/>
              <a:lumOff val="8628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3000" dirty="0"/>
          </a:p>
        </p:txBody>
      </p:sp>
      <p:sp>
        <p:nvSpPr>
          <p:cNvPr id="22556" name="CuadroTexto 25"/>
          <p:cNvSpPr txBox="1">
            <a:spLocks noChangeArrowheads="1"/>
          </p:cNvSpPr>
          <p:nvPr/>
        </p:nvSpPr>
        <p:spPr bwMode="auto">
          <a:xfrm>
            <a:off x="8113185" y="1915584"/>
            <a:ext cx="35771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s-CL" altLang="es-CL" sz="3000" b="1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9485" name="CuadroTexto 71"/>
          <p:cNvSpPr txBox="1">
            <a:spLocks noChangeArrowheads="1"/>
          </p:cNvSpPr>
          <p:nvPr/>
        </p:nvSpPr>
        <p:spPr bwMode="auto">
          <a:xfrm>
            <a:off x="3718984" y="2484967"/>
            <a:ext cx="12255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CL" sz="1200" b="1">
                <a:solidFill>
                  <a:srgbClr val="F79646"/>
                </a:solidFill>
              </a:rPr>
              <a:t>Organización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CL" sz="1200" b="1">
                <a:solidFill>
                  <a:srgbClr val="F79646"/>
                </a:solidFill>
              </a:rPr>
              <a:t>y</a:t>
            </a:r>
            <a:r>
              <a:rPr lang="es-ES_tradnl" altLang="es-CL" sz="1200" b="1">
                <a:solidFill>
                  <a:srgbClr val="F79646"/>
                </a:solidFill>
              </a:rPr>
              <a:t> Talento</a:t>
            </a:r>
            <a:endParaRPr lang="es-ES" altLang="es-CL" sz="1200" b="1">
              <a:solidFill>
                <a:srgbClr val="F79646"/>
              </a:solidFill>
            </a:endParaRPr>
          </a:p>
        </p:txBody>
      </p:sp>
      <p:sp>
        <p:nvSpPr>
          <p:cNvPr id="19486" name="CuadroTexto 72"/>
          <p:cNvSpPr txBox="1">
            <a:spLocks noChangeArrowheads="1"/>
          </p:cNvSpPr>
          <p:nvPr/>
        </p:nvSpPr>
        <p:spPr bwMode="auto">
          <a:xfrm>
            <a:off x="5041901" y="2484967"/>
            <a:ext cx="1223433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CL" sz="1400" b="1" dirty="0">
                <a:solidFill>
                  <a:srgbClr val="77933C"/>
                </a:solidFill>
              </a:rPr>
              <a:t>Diseño, Monitoreo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CL" sz="1400" b="1" dirty="0">
                <a:solidFill>
                  <a:srgbClr val="77933C"/>
                </a:solidFill>
              </a:rPr>
              <a:t>y Evaluación</a:t>
            </a:r>
            <a:endParaRPr lang="es-ES" altLang="es-CL" sz="1400" b="1" dirty="0">
              <a:solidFill>
                <a:srgbClr val="77933C"/>
              </a:solidFill>
            </a:endParaRPr>
          </a:p>
        </p:txBody>
      </p:sp>
      <p:sp>
        <p:nvSpPr>
          <p:cNvPr id="22559" name="CuadroTexto 73"/>
          <p:cNvSpPr txBox="1">
            <a:spLocks noChangeArrowheads="1"/>
          </p:cNvSpPr>
          <p:nvPr/>
        </p:nvSpPr>
        <p:spPr bwMode="auto">
          <a:xfrm>
            <a:off x="6360584" y="2484967"/>
            <a:ext cx="122554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s-ES_tradnl" altLang="es-CL" sz="1100" b="1">
                <a:solidFill>
                  <a:srgbClr val="953735"/>
                </a:solidFill>
              </a:rPr>
              <a:t>Descentralización</a:t>
            </a:r>
            <a:endParaRPr lang="es-ES" altLang="es-CL" sz="1100" b="1">
              <a:solidFill>
                <a:srgbClr val="953735"/>
              </a:solidFill>
            </a:endParaRPr>
          </a:p>
        </p:txBody>
      </p:sp>
      <p:sp>
        <p:nvSpPr>
          <p:cNvPr id="75" name="CuadroTexto 74"/>
          <p:cNvSpPr txBox="1">
            <a:spLocks noChangeArrowheads="1"/>
          </p:cNvSpPr>
          <p:nvPr/>
        </p:nvSpPr>
        <p:spPr bwMode="auto">
          <a:xfrm>
            <a:off x="7681385" y="2484968"/>
            <a:ext cx="1223433" cy="46166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s-ES_tradnl" sz="1200" b="1" dirty="0">
                <a:solidFill>
                  <a:schemeClr val="accent5">
                    <a:lumMod val="75000"/>
                  </a:schemeClr>
                </a:solidFill>
                <a:cs typeface="Calibri" charset="0"/>
              </a:rPr>
              <a:t>Procesos</a:t>
            </a:r>
            <a:br>
              <a:rPr lang="es-ES_tradnl" sz="1200" b="1" dirty="0">
                <a:solidFill>
                  <a:schemeClr val="accent5">
                    <a:lumMod val="75000"/>
                  </a:schemeClr>
                </a:solidFill>
                <a:cs typeface="Calibri" charset="0"/>
              </a:rPr>
            </a:br>
            <a:r>
              <a:rPr lang="es-ES_tradnl" sz="1200" b="1" dirty="0">
                <a:solidFill>
                  <a:schemeClr val="accent5">
                    <a:lumMod val="75000"/>
                  </a:schemeClr>
                </a:solidFill>
                <a:cs typeface="Calibri" charset="0"/>
              </a:rPr>
              <a:t>y Sistemas</a:t>
            </a:r>
            <a:endParaRPr lang="es-ES" sz="1200" b="1" dirty="0">
              <a:solidFill>
                <a:schemeClr val="accent5">
                  <a:lumMod val="75000"/>
                </a:schemeClr>
              </a:solidFill>
              <a:cs typeface="Calibri" charset="0"/>
            </a:endParaRPr>
          </a:p>
        </p:txBody>
      </p:sp>
      <p:sp>
        <p:nvSpPr>
          <p:cNvPr id="22561" name="CuadroTexto 76"/>
          <p:cNvSpPr txBox="1">
            <a:spLocks noChangeArrowheads="1"/>
          </p:cNvSpPr>
          <p:nvPr/>
        </p:nvSpPr>
        <p:spPr bwMode="auto">
          <a:xfrm rot="-5400000">
            <a:off x="1862668" y="4068033"/>
            <a:ext cx="180128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s-CL" altLang="es-CL" sz="1400" b="1" dirty="0">
                <a:solidFill>
                  <a:srgbClr val="7F7F7F"/>
                </a:solidFill>
              </a:rPr>
              <a:t>Ejes Estratégicos del Negocio</a:t>
            </a:r>
          </a:p>
        </p:txBody>
      </p:sp>
      <p:cxnSp>
        <p:nvCxnSpPr>
          <p:cNvPr id="79" name="Conector recto 78"/>
          <p:cNvCxnSpPr/>
          <p:nvPr/>
        </p:nvCxnSpPr>
        <p:spPr>
          <a:xfrm>
            <a:off x="3024920" y="3285067"/>
            <a:ext cx="0" cy="2089151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round/>
            <a:headEnd type="oval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CuadroTexto 80"/>
          <p:cNvSpPr txBox="1"/>
          <p:nvPr/>
        </p:nvSpPr>
        <p:spPr>
          <a:xfrm>
            <a:off x="4076700" y="1629834"/>
            <a:ext cx="4470400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CL" sz="1400" b="1" dirty="0">
                <a:solidFill>
                  <a:srgbClr val="7F7F7F"/>
                </a:solidFill>
              </a:rPr>
              <a:t>Ejes de Cultura y Formas de Trabajo</a:t>
            </a:r>
          </a:p>
        </p:txBody>
      </p:sp>
      <p:cxnSp>
        <p:nvCxnSpPr>
          <p:cNvPr id="82" name="Conector recto 81"/>
          <p:cNvCxnSpPr/>
          <p:nvPr/>
        </p:nvCxnSpPr>
        <p:spPr>
          <a:xfrm rot="5400000">
            <a:off x="6311901" y="-677333"/>
            <a:ext cx="0" cy="5185833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round/>
            <a:headEnd type="oval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565" name="CuadroTexto 84"/>
          <p:cNvSpPr txBox="1">
            <a:spLocks noChangeArrowheads="1"/>
          </p:cNvSpPr>
          <p:nvPr/>
        </p:nvSpPr>
        <p:spPr bwMode="auto">
          <a:xfrm>
            <a:off x="3718984" y="5662084"/>
            <a:ext cx="5257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s-CL" altLang="es-CL" sz="1400" b="1">
                <a:solidFill>
                  <a:srgbClr val="17375E"/>
                </a:solidFill>
              </a:rPr>
              <a:t>Los ejes verticales de Cultura y Formas de Trabajo están al servicio</a:t>
            </a:r>
          </a:p>
          <a:p>
            <a:pPr algn="ctr" eaLnBrk="1" hangingPunct="1">
              <a:defRPr/>
            </a:pPr>
            <a:r>
              <a:rPr lang="es-CL" altLang="es-CL" sz="1400" b="1">
                <a:solidFill>
                  <a:srgbClr val="17375E"/>
                </a:solidFill>
              </a:rPr>
              <a:t>de los ejes horizontales Estratégicos del Negocio.</a:t>
            </a:r>
          </a:p>
        </p:txBody>
      </p:sp>
      <p:pic>
        <p:nvPicPr>
          <p:cNvPr id="38" name="Imagen 6" descr="000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165101"/>
            <a:ext cx="1458383" cy="51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9506440" y="3309076"/>
            <a:ext cx="1691489" cy="923330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s-CL" dirty="0">
                <a:solidFill>
                  <a:schemeClr val="bg1"/>
                </a:solidFill>
              </a:rPr>
              <a:t>Ejes</a:t>
            </a:r>
            <a:r>
              <a:rPr lang="es-CL" dirty="0"/>
              <a:t> </a:t>
            </a:r>
            <a:r>
              <a:rPr lang="es-CL" dirty="0">
                <a:solidFill>
                  <a:schemeClr val="bg1"/>
                </a:solidFill>
              </a:rPr>
              <a:t>del negocio</a:t>
            </a:r>
          </a:p>
          <a:p>
            <a:r>
              <a:rPr lang="es-CL" dirty="0">
                <a:solidFill>
                  <a:schemeClr val="bg1"/>
                </a:solidFill>
              </a:rPr>
              <a:t>en proceso </a:t>
            </a:r>
          </a:p>
          <a:p>
            <a:r>
              <a:rPr lang="es-CL" dirty="0">
                <a:solidFill>
                  <a:schemeClr val="bg1"/>
                </a:solidFill>
              </a:rPr>
              <a:t>de Redefinición</a:t>
            </a:r>
          </a:p>
        </p:txBody>
      </p:sp>
      <p:sp>
        <p:nvSpPr>
          <p:cNvPr id="45" name="CuadroTexto 44"/>
          <p:cNvSpPr txBox="1"/>
          <p:nvPr/>
        </p:nvSpPr>
        <p:spPr>
          <a:xfrm>
            <a:off x="9931264" y="4644793"/>
            <a:ext cx="1655068" cy="92333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s-CL" b="1" dirty="0">
                <a:solidFill>
                  <a:schemeClr val="bg1"/>
                </a:solidFill>
              </a:rPr>
              <a:t>Foco en mejor</a:t>
            </a:r>
          </a:p>
          <a:p>
            <a:r>
              <a:rPr lang="es-CL" b="1" dirty="0">
                <a:solidFill>
                  <a:schemeClr val="bg1"/>
                </a:solidFill>
              </a:rPr>
              <a:t>Financiamiento</a:t>
            </a:r>
          </a:p>
          <a:p>
            <a:r>
              <a:rPr lang="es-CL" b="1" dirty="0">
                <a:solidFill>
                  <a:schemeClr val="bg1"/>
                </a:solidFill>
              </a:rPr>
              <a:t>“calidad”</a:t>
            </a:r>
          </a:p>
        </p:txBody>
      </p:sp>
      <p:sp>
        <p:nvSpPr>
          <p:cNvPr id="3" name="Flecha derecha 2"/>
          <p:cNvSpPr/>
          <p:nvPr/>
        </p:nvSpPr>
        <p:spPr>
          <a:xfrm>
            <a:off x="9251951" y="4956775"/>
            <a:ext cx="554207" cy="29936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21753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Imagen 6" descr="000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7" y="-3810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CuadroTexto 11"/>
          <p:cNvSpPr txBox="1">
            <a:spLocks noChangeArrowheads="1"/>
          </p:cNvSpPr>
          <p:nvPr/>
        </p:nvSpPr>
        <p:spPr bwMode="auto">
          <a:xfrm>
            <a:off x="465667" y="97367"/>
            <a:ext cx="11040533" cy="604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defTabSz="685783">
              <a:lnSpc>
                <a:spcPct val="90000"/>
              </a:lnSpc>
              <a:spcBef>
                <a:spcPct val="0"/>
              </a:spcBef>
              <a:buNone/>
              <a:defRPr/>
            </a:pPr>
            <a:r>
              <a:rPr lang="es-CL" altLang="es-CL" sz="3700" b="1" dirty="0">
                <a:latin typeface="+mj-lt"/>
                <a:ea typeface="+mj-ea"/>
                <a:cs typeface="+mj-cs"/>
              </a:rPr>
              <a:t>Diseño y rediseño Programas CORFO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707599034"/>
              </p:ext>
            </p:extLst>
          </p:nvPr>
        </p:nvGraphicFramePr>
        <p:xfrm>
          <a:off x="505465" y="1316766"/>
          <a:ext cx="5135481" cy="5225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1750" name="2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2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990575" indent="-380990">
              <a:spcBef>
                <a:spcPct val="20000"/>
              </a:spcBef>
              <a:buFont typeface="Arial" panose="020B0604020202020204" pitchFamily="34" charset="0"/>
              <a:buChar char="–"/>
              <a:defRPr sz="3733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523962" indent="-304792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2133547" indent="-304792">
              <a:spcBef>
                <a:spcPct val="20000"/>
              </a:spcBef>
              <a:buFont typeface="Arial" panose="020B0604020202020204" pitchFamily="34" charset="0"/>
              <a:buChar char="–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743131" indent="-304792">
              <a:spcBef>
                <a:spcPct val="20000"/>
              </a:spcBef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3352716" indent="-304792" defTabSz="6095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962301" indent="-304792" defTabSz="6095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4571886" indent="-304792" defTabSz="6095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5181470" indent="-304792" defTabSz="6095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676FA3E-5167-4066-867C-77531487A408}" type="slidenum">
              <a:rPr lang="es-ES" altLang="es-CL" sz="16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s-ES" altLang="es-CL" sz="1600">
              <a:solidFill>
                <a:srgbClr val="898989"/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143061" y="776302"/>
            <a:ext cx="38602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es-CL" altLang="es-CL" b="1" dirty="0">
                <a:solidFill>
                  <a:srgbClr val="0F69B4"/>
                </a:solidFill>
              </a:rPr>
              <a:t>Indicadores evaluación proceso diseño</a:t>
            </a:r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3616988361"/>
              </p:ext>
            </p:extLst>
          </p:nvPr>
        </p:nvGraphicFramePr>
        <p:xfrm>
          <a:off x="6135685" y="1316766"/>
          <a:ext cx="5520267" cy="3267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5" name="Rectángulo 4"/>
          <p:cNvSpPr/>
          <p:nvPr/>
        </p:nvSpPr>
        <p:spPr>
          <a:xfrm>
            <a:off x="7300333" y="800992"/>
            <a:ext cx="30609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CL" altLang="es-CL" b="1" dirty="0">
                <a:solidFill>
                  <a:srgbClr val="0F69B4"/>
                </a:solidFill>
              </a:rPr>
              <a:t>Programas GIF Proceso diseño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8493928" y="4706910"/>
            <a:ext cx="3170703" cy="987104"/>
            <a:chOff x="2347803" y="2307474"/>
            <a:chExt cx="3170703" cy="1138629"/>
          </a:xfrm>
        </p:grpSpPr>
        <p:sp>
          <p:nvSpPr>
            <p:cNvPr id="16" name="Redondear rectángulo de esquina del mismo lado 15"/>
            <p:cNvSpPr/>
            <p:nvPr/>
          </p:nvSpPr>
          <p:spPr>
            <a:xfrm rot="5400000">
              <a:off x="3363840" y="1291437"/>
              <a:ext cx="1138629" cy="3170703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Redondear rectángulo de esquina del mismo lado 4"/>
            <p:cNvSpPr/>
            <p:nvPr/>
          </p:nvSpPr>
          <p:spPr>
            <a:xfrm>
              <a:off x="2347804" y="2363057"/>
              <a:ext cx="3115120" cy="10274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s-CL" sz="1400" kern="1200" dirty="0"/>
                <a:t>CDI: 11 Enero 2018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s-CL" sz="1400" kern="1200" dirty="0"/>
                <a:t>Aprobado</a:t>
              </a:r>
            </a:p>
          </p:txBody>
        </p:sp>
      </p:grpSp>
      <p:grpSp>
        <p:nvGrpSpPr>
          <p:cNvPr id="12" name="Grupo 11"/>
          <p:cNvGrpSpPr/>
          <p:nvPr/>
        </p:nvGrpSpPr>
        <p:grpSpPr>
          <a:xfrm>
            <a:off x="6084753" y="4665391"/>
            <a:ext cx="2458430" cy="1001314"/>
            <a:chOff x="12" y="2402760"/>
            <a:chExt cx="2346114" cy="1043343"/>
          </a:xfrm>
        </p:grpSpPr>
        <p:sp>
          <p:nvSpPr>
            <p:cNvPr id="13" name="Rectángulo redondeado 12"/>
            <p:cNvSpPr/>
            <p:nvPr/>
          </p:nvSpPr>
          <p:spPr>
            <a:xfrm>
              <a:off x="12" y="2402760"/>
              <a:ext cx="2346114" cy="1043343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ctángulo 13"/>
            <p:cNvSpPr/>
            <p:nvPr/>
          </p:nvSpPr>
          <p:spPr>
            <a:xfrm>
              <a:off x="50944" y="2453692"/>
              <a:ext cx="2244250" cy="9414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22860" rIns="45720" bIns="2286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400" kern="1200" dirty="0"/>
                <a:t>Fortalecimiento IGR y Cobertura IGR</a:t>
              </a:r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8489812" y="5775676"/>
            <a:ext cx="3304552" cy="928189"/>
            <a:chOff x="2347803" y="2307474"/>
            <a:chExt cx="3303104" cy="1138629"/>
          </a:xfrm>
        </p:grpSpPr>
        <p:sp>
          <p:nvSpPr>
            <p:cNvPr id="19" name="Redondear rectángulo de esquina del mismo lado 18"/>
            <p:cNvSpPr/>
            <p:nvPr/>
          </p:nvSpPr>
          <p:spPr>
            <a:xfrm rot="5400000">
              <a:off x="3363840" y="1291437"/>
              <a:ext cx="1138629" cy="3170703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Redondear rectángulo de esquina del mismo lado 4"/>
            <p:cNvSpPr/>
            <p:nvPr/>
          </p:nvSpPr>
          <p:spPr>
            <a:xfrm>
              <a:off x="2535787" y="2363057"/>
              <a:ext cx="3115120" cy="10274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lvl="0"/>
              <a:r>
                <a:rPr lang="es-CL" sz="1400" dirty="0"/>
                <a:t>CDI: 23 Enero 2018</a:t>
              </a:r>
            </a:p>
            <a:p>
              <a:pPr lvl="0"/>
              <a:r>
                <a:rPr lang="es-CL" sz="1400" dirty="0"/>
                <a:t>Aprobado</a:t>
              </a:r>
            </a:p>
          </p:txBody>
        </p:sp>
      </p:grpSp>
      <p:grpSp>
        <p:nvGrpSpPr>
          <p:cNvPr id="21" name="Grupo 20"/>
          <p:cNvGrpSpPr/>
          <p:nvPr/>
        </p:nvGrpSpPr>
        <p:grpSpPr>
          <a:xfrm>
            <a:off x="6090555" y="5714891"/>
            <a:ext cx="2452628" cy="1006586"/>
            <a:chOff x="12" y="2402760"/>
            <a:chExt cx="2346114" cy="1043343"/>
          </a:xfrm>
        </p:grpSpPr>
        <p:sp>
          <p:nvSpPr>
            <p:cNvPr id="22" name="Rectángulo redondeado 21"/>
            <p:cNvSpPr/>
            <p:nvPr/>
          </p:nvSpPr>
          <p:spPr>
            <a:xfrm>
              <a:off x="12" y="2402760"/>
              <a:ext cx="2346114" cy="1043343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ectángulo 22"/>
            <p:cNvSpPr/>
            <p:nvPr/>
          </p:nvSpPr>
          <p:spPr>
            <a:xfrm>
              <a:off x="50944" y="2453692"/>
              <a:ext cx="2244250" cy="9414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22860" rIns="45720" bIns="22860" numCol="1" spcCol="1270" anchor="ctr" anchorCtr="0">
              <a:noAutofit/>
            </a:bodyPr>
            <a:lstStyle/>
            <a:p>
              <a:pPr lvl="0" algn="ctr"/>
              <a:r>
                <a:rPr lang="es-CL" sz="1400" dirty="0"/>
                <a:t>Rediseño Crédito Postgrado</a:t>
              </a:r>
            </a:p>
          </p:txBody>
        </p:sp>
      </p:grpSp>
      <p:pic>
        <p:nvPicPr>
          <p:cNvPr id="24" name="Imagen 6" descr="000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165101"/>
            <a:ext cx="1458383" cy="51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8203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Imagen 6" descr="000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uadroTexto 11"/>
          <p:cNvSpPr txBox="1">
            <a:spLocks noChangeArrowheads="1"/>
          </p:cNvSpPr>
          <p:nvPr/>
        </p:nvSpPr>
        <p:spPr bwMode="auto">
          <a:xfrm>
            <a:off x="508000" y="165101"/>
            <a:ext cx="11040533" cy="604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defTabSz="685783">
              <a:lnSpc>
                <a:spcPct val="90000"/>
              </a:lnSpc>
              <a:spcBef>
                <a:spcPct val="0"/>
              </a:spcBef>
              <a:defRPr/>
            </a:pPr>
            <a:r>
              <a:rPr lang="es-CL" altLang="es-CL" sz="3700" b="1" dirty="0">
                <a:latin typeface="+mj-lt"/>
                <a:ea typeface="+mj-ea"/>
                <a:cs typeface="+mj-cs"/>
              </a:rPr>
              <a:t>Monitoreo y evaluación – Estrategia </a:t>
            </a:r>
            <a:r>
              <a:rPr lang="es-CL" altLang="es-CL" sz="3700" b="1" dirty="0" err="1">
                <a:latin typeface="+mj-lt"/>
                <a:ea typeface="+mj-ea"/>
                <a:cs typeface="+mj-cs"/>
              </a:rPr>
              <a:t>Corfo</a:t>
            </a:r>
            <a:endParaRPr lang="es-CL" altLang="es-CL" sz="3700" b="1" dirty="0">
              <a:latin typeface="+mj-lt"/>
              <a:ea typeface="+mj-ea"/>
              <a:cs typeface="+mj-cs"/>
            </a:endParaRP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08000" y="579967"/>
            <a:ext cx="11252200" cy="5524500"/>
          </a:xfrm>
        </p:spPr>
        <p:txBody>
          <a:bodyPr/>
          <a:lstStyle/>
          <a:p>
            <a:pPr marL="0" indent="0">
              <a:buNone/>
              <a:defRPr/>
            </a:pPr>
            <a:endParaRPr lang="es-CL" sz="2133" dirty="0"/>
          </a:p>
          <a:p>
            <a:pPr>
              <a:buFont typeface="+mj-lt"/>
              <a:buAutoNum type="arabicPeriod" startAt="3"/>
              <a:defRPr/>
            </a:pPr>
            <a:endParaRPr lang="es-CL" sz="2133" dirty="0"/>
          </a:p>
          <a:p>
            <a:pPr>
              <a:buFont typeface="+mj-lt"/>
              <a:buAutoNum type="arabicPeriod" startAt="3"/>
              <a:defRPr/>
            </a:pPr>
            <a:endParaRPr lang="es-CL" sz="2133" dirty="0"/>
          </a:p>
          <a:p>
            <a:pPr>
              <a:buFont typeface="+mj-lt"/>
              <a:buAutoNum type="arabicPeriod" startAt="3"/>
              <a:defRPr/>
            </a:pPr>
            <a:endParaRPr lang="es-CL" sz="2133" dirty="0"/>
          </a:p>
          <a:p>
            <a:pPr>
              <a:buFont typeface="+mj-lt"/>
              <a:buAutoNum type="arabicPeriod" startAt="2"/>
              <a:defRPr/>
            </a:pPr>
            <a:endParaRPr lang="es-CL" sz="2133" dirty="0"/>
          </a:p>
        </p:txBody>
      </p:sp>
      <p:sp>
        <p:nvSpPr>
          <p:cNvPr id="20486" name="2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2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990575" indent="-380990">
              <a:spcBef>
                <a:spcPct val="20000"/>
              </a:spcBef>
              <a:buFont typeface="Arial" panose="020B0604020202020204" pitchFamily="34" charset="0"/>
              <a:buChar char="–"/>
              <a:defRPr sz="3733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523962" indent="-304792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2133547" indent="-304792">
              <a:spcBef>
                <a:spcPct val="20000"/>
              </a:spcBef>
              <a:buFont typeface="Arial" panose="020B0604020202020204" pitchFamily="34" charset="0"/>
              <a:buChar char="–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743131" indent="-304792">
              <a:spcBef>
                <a:spcPct val="20000"/>
              </a:spcBef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3352716" indent="-304792" defTabSz="6095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962301" indent="-304792" defTabSz="6095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4571886" indent="-304792" defTabSz="6095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5181470" indent="-304792" defTabSz="6095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83F672D-99AA-4DD9-9BAD-776E00341B79}" type="slidenum">
              <a:rPr lang="es-ES" altLang="es-CL" sz="16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s-ES" altLang="es-CL" sz="1600">
              <a:solidFill>
                <a:srgbClr val="898989"/>
              </a:solidFill>
            </a:endParaRPr>
          </a:p>
        </p:txBody>
      </p:sp>
      <p:graphicFrame>
        <p:nvGraphicFramePr>
          <p:cNvPr id="3" name="Diagrama 2"/>
          <p:cNvGraphicFramePr/>
          <p:nvPr/>
        </p:nvGraphicFramePr>
        <p:xfrm>
          <a:off x="1871531" y="389319"/>
          <a:ext cx="8576501" cy="60580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Flecha izquierda y derecha 3"/>
          <p:cNvSpPr/>
          <p:nvPr/>
        </p:nvSpPr>
        <p:spPr>
          <a:xfrm>
            <a:off x="1871134" y="628652"/>
            <a:ext cx="8642351" cy="893233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dirty="0"/>
              <a:t>Ficha Diseño de Instrumentos: diagnóstico, diseño operación, indicadores.</a:t>
            </a:r>
          </a:p>
        </p:txBody>
      </p:sp>
      <p:sp>
        <p:nvSpPr>
          <p:cNvPr id="9" name="Flecha izquierda y derecha 8"/>
          <p:cNvSpPr/>
          <p:nvPr/>
        </p:nvSpPr>
        <p:spPr>
          <a:xfrm>
            <a:off x="1879601" y="1551518"/>
            <a:ext cx="8640233" cy="891116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dirty="0"/>
              <a:t>Matriz de Resultados: Recoge indicadores definidos para cada instrumento</a:t>
            </a:r>
          </a:p>
        </p:txBody>
      </p:sp>
      <p:sp>
        <p:nvSpPr>
          <p:cNvPr id="8" name="Rectángulo 7"/>
          <p:cNvSpPr/>
          <p:nvPr/>
        </p:nvSpPr>
        <p:spPr>
          <a:xfrm>
            <a:off x="2660651" y="3824818"/>
            <a:ext cx="1439333" cy="296333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1867" dirty="0"/>
              <a:t>I. Proceso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5403852" y="3833284"/>
            <a:ext cx="1441449" cy="296333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1867" dirty="0"/>
              <a:t>I. Producto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7249584" y="3833285"/>
            <a:ext cx="1581149" cy="298449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1867" dirty="0"/>
              <a:t>I. Resultados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9220200" y="3835400"/>
            <a:ext cx="1583267" cy="296333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1867" dirty="0"/>
              <a:t>I. Impacto</a:t>
            </a:r>
          </a:p>
        </p:txBody>
      </p:sp>
      <p:sp>
        <p:nvSpPr>
          <p:cNvPr id="19" name="Flecha izquierda y derecha 18"/>
          <p:cNvSpPr/>
          <p:nvPr/>
        </p:nvSpPr>
        <p:spPr>
          <a:xfrm>
            <a:off x="1881717" y="4773085"/>
            <a:ext cx="8930216" cy="383116"/>
          </a:xfrm>
          <a:prstGeom prst="leftRightArrow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 sz="2400"/>
          </a:p>
        </p:txBody>
      </p:sp>
      <p:cxnSp>
        <p:nvCxnSpPr>
          <p:cNvPr id="20" name="Conector recto 19"/>
          <p:cNvCxnSpPr/>
          <p:nvPr/>
        </p:nvCxnSpPr>
        <p:spPr>
          <a:xfrm>
            <a:off x="2319867" y="4688418"/>
            <a:ext cx="0" cy="713316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496" name="CuadroTexto 13"/>
          <p:cNvSpPr txBox="1">
            <a:spLocks noChangeArrowheads="1"/>
          </p:cNvSpPr>
          <p:nvPr/>
        </p:nvSpPr>
        <p:spPr bwMode="auto">
          <a:xfrm>
            <a:off x="1665818" y="5348817"/>
            <a:ext cx="288078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L" altLang="es-CL" sz="1600"/>
              <a:t>Línea de base: postulación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CL" altLang="es-CL" sz="1600"/>
              <a:t>(beneficiarios y no beneficiarios)</a:t>
            </a:r>
          </a:p>
        </p:txBody>
      </p:sp>
      <p:cxnSp>
        <p:nvCxnSpPr>
          <p:cNvPr id="23" name="Conector recto 22"/>
          <p:cNvCxnSpPr/>
          <p:nvPr/>
        </p:nvCxnSpPr>
        <p:spPr>
          <a:xfrm>
            <a:off x="5105400" y="4677834"/>
            <a:ext cx="0" cy="713317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498" name="CuadroTexto 23"/>
          <p:cNvSpPr txBox="1">
            <a:spLocks noChangeArrowheads="1"/>
          </p:cNvSpPr>
          <p:nvPr/>
        </p:nvSpPr>
        <p:spPr bwMode="auto">
          <a:xfrm>
            <a:off x="4349751" y="5372101"/>
            <a:ext cx="287866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L" altLang="es-CL" sz="1600"/>
              <a:t>Seguimiento: Hitos avance</a:t>
            </a:r>
          </a:p>
        </p:txBody>
      </p:sp>
      <p:cxnSp>
        <p:nvCxnSpPr>
          <p:cNvPr id="25" name="Conector recto 24"/>
          <p:cNvCxnSpPr/>
          <p:nvPr/>
        </p:nvCxnSpPr>
        <p:spPr>
          <a:xfrm>
            <a:off x="7920567" y="4692651"/>
            <a:ext cx="0" cy="713316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00" name="CuadroTexto 25"/>
          <p:cNvSpPr txBox="1">
            <a:spLocks noChangeArrowheads="1"/>
          </p:cNvSpPr>
          <p:nvPr/>
        </p:nvSpPr>
        <p:spPr bwMode="auto">
          <a:xfrm>
            <a:off x="6951133" y="5365751"/>
            <a:ext cx="288078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L" altLang="es-CL" sz="1600"/>
              <a:t>Resultados: Término/cierre 		         proyecto</a:t>
            </a:r>
          </a:p>
        </p:txBody>
      </p:sp>
      <p:sp>
        <p:nvSpPr>
          <p:cNvPr id="20501" name="CuadroTexto 26"/>
          <p:cNvSpPr txBox="1">
            <a:spLocks noChangeArrowheads="1"/>
          </p:cNvSpPr>
          <p:nvPr/>
        </p:nvSpPr>
        <p:spPr bwMode="auto">
          <a:xfrm>
            <a:off x="9808634" y="5393267"/>
            <a:ext cx="185631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L" altLang="es-CL" sz="1600"/>
              <a:t>Impacto: Ex post</a:t>
            </a:r>
          </a:p>
        </p:txBody>
      </p:sp>
      <p:cxnSp>
        <p:nvCxnSpPr>
          <p:cNvPr id="28" name="Conector recto 27"/>
          <p:cNvCxnSpPr/>
          <p:nvPr/>
        </p:nvCxnSpPr>
        <p:spPr>
          <a:xfrm>
            <a:off x="10481733" y="4692651"/>
            <a:ext cx="0" cy="713316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03" name="CuadroTexto 20"/>
          <p:cNvSpPr txBox="1">
            <a:spLocks noChangeArrowheads="1"/>
          </p:cNvSpPr>
          <p:nvPr/>
        </p:nvSpPr>
        <p:spPr bwMode="auto">
          <a:xfrm>
            <a:off x="84667" y="2791885"/>
            <a:ext cx="155998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L" altLang="es-CL" sz="1600"/>
              <a:t>Ciclo proyecto</a:t>
            </a:r>
          </a:p>
        </p:txBody>
      </p:sp>
      <p:sp>
        <p:nvSpPr>
          <p:cNvPr id="20504" name="CuadroTexto 29"/>
          <p:cNvSpPr txBox="1">
            <a:spLocks noChangeArrowheads="1"/>
          </p:cNvSpPr>
          <p:nvPr/>
        </p:nvSpPr>
        <p:spPr bwMode="auto">
          <a:xfrm>
            <a:off x="82551" y="3551767"/>
            <a:ext cx="15621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L" altLang="es-CL" sz="1600"/>
              <a:t>Indicadores monitoreo y evaluación</a:t>
            </a:r>
          </a:p>
        </p:txBody>
      </p:sp>
      <p:sp>
        <p:nvSpPr>
          <p:cNvPr id="20505" name="CuadroTexto 30"/>
          <p:cNvSpPr txBox="1">
            <a:spLocks noChangeArrowheads="1"/>
          </p:cNvSpPr>
          <p:nvPr/>
        </p:nvSpPr>
        <p:spPr bwMode="auto">
          <a:xfrm>
            <a:off x="177800" y="5022852"/>
            <a:ext cx="155998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L" altLang="es-CL" sz="1600"/>
              <a:t>Generación información durante ciclo proyecto</a:t>
            </a:r>
          </a:p>
        </p:txBody>
      </p:sp>
      <p:sp>
        <p:nvSpPr>
          <p:cNvPr id="20506" name="CuadroTexto 9"/>
          <p:cNvSpPr txBox="1">
            <a:spLocks noChangeArrowheads="1"/>
          </p:cNvSpPr>
          <p:nvPr/>
        </p:nvSpPr>
        <p:spPr bwMode="auto">
          <a:xfrm>
            <a:off x="10584" y="4580467"/>
            <a:ext cx="1727200" cy="379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L" altLang="es-CL" sz="1867" dirty="0"/>
              <a:t>Estrategia:</a:t>
            </a:r>
          </a:p>
        </p:txBody>
      </p:sp>
      <p:pic>
        <p:nvPicPr>
          <p:cNvPr id="27" name="Imagen 6" descr="000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165101"/>
            <a:ext cx="1458383" cy="51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19650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Imagen 6" descr="000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uadroTexto 11"/>
          <p:cNvSpPr txBox="1">
            <a:spLocks noChangeArrowheads="1"/>
          </p:cNvSpPr>
          <p:nvPr/>
        </p:nvSpPr>
        <p:spPr bwMode="auto">
          <a:xfrm>
            <a:off x="508000" y="165101"/>
            <a:ext cx="11040533" cy="989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es-CL" altLang="es-CL" sz="3700" b="1" dirty="0">
                <a:latin typeface="+mj-lt"/>
                <a:ea typeface="+mj-ea"/>
                <a:cs typeface="+mj-cs"/>
              </a:rPr>
              <a:t>Monitoreo y evaluación – Estrategia </a:t>
            </a:r>
            <a:r>
              <a:rPr lang="es-CL" altLang="es-CL" sz="3700" b="1" dirty="0" err="1">
                <a:latin typeface="+mj-lt"/>
                <a:ea typeface="+mj-ea"/>
                <a:cs typeface="+mj-cs"/>
              </a:rPr>
              <a:t>Corfo</a:t>
            </a:r>
            <a:endParaRPr lang="es-CL" altLang="es-CL" sz="3700" b="1" dirty="0"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es-CL" altLang="es-CL" sz="2133" b="1" dirty="0">
              <a:solidFill>
                <a:srgbClr val="0F69B4"/>
              </a:solidFill>
              <a:latin typeface="+mj-lt"/>
            </a:endParaRP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52451" y="681567"/>
            <a:ext cx="10972800" cy="5952067"/>
          </a:xfrm>
        </p:spPr>
        <p:txBody>
          <a:bodyPr/>
          <a:lstStyle/>
          <a:p>
            <a:pPr marL="0" indent="0">
              <a:buNone/>
              <a:defRPr/>
            </a:pPr>
            <a:endParaRPr lang="es-CL" sz="400" dirty="0"/>
          </a:p>
          <a:p>
            <a:pPr marL="380990" indent="-380990">
              <a:defRPr/>
            </a:pPr>
            <a:endParaRPr lang="es-CL" sz="2133" dirty="0"/>
          </a:p>
          <a:p>
            <a:pPr marL="380990" indent="-380990">
              <a:defRPr/>
            </a:pPr>
            <a:endParaRPr lang="es-CL" sz="2133" dirty="0"/>
          </a:p>
          <a:p>
            <a:pPr marL="380990" indent="-380990">
              <a:defRPr/>
            </a:pPr>
            <a:endParaRPr lang="es-CL" sz="2133" dirty="0"/>
          </a:p>
          <a:p>
            <a:pPr marL="380990" indent="-380990">
              <a:defRPr/>
            </a:pPr>
            <a:endParaRPr lang="es-CL" sz="2133" dirty="0"/>
          </a:p>
          <a:p>
            <a:pPr marL="380990" indent="-380990">
              <a:defRPr/>
            </a:pPr>
            <a:endParaRPr lang="es-CL" sz="2133" dirty="0"/>
          </a:p>
          <a:p>
            <a:pPr marL="380990" indent="-380990">
              <a:defRPr/>
            </a:pPr>
            <a:endParaRPr lang="es-CL" sz="2133" dirty="0"/>
          </a:p>
          <a:p>
            <a:pPr marL="380990" indent="-380990">
              <a:defRPr/>
            </a:pPr>
            <a:endParaRPr lang="es-CL" sz="2133" dirty="0"/>
          </a:p>
          <a:p>
            <a:pPr marL="380990" indent="-380990">
              <a:defRPr/>
            </a:pPr>
            <a:endParaRPr lang="es-CL" sz="2133" dirty="0"/>
          </a:p>
        </p:txBody>
      </p:sp>
      <p:sp>
        <p:nvSpPr>
          <p:cNvPr id="24582" name="2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2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990575" indent="-380990">
              <a:spcBef>
                <a:spcPct val="20000"/>
              </a:spcBef>
              <a:buFont typeface="Arial" panose="020B0604020202020204" pitchFamily="34" charset="0"/>
              <a:buChar char="–"/>
              <a:defRPr sz="3733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523962" indent="-304792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2133547" indent="-304792">
              <a:spcBef>
                <a:spcPct val="20000"/>
              </a:spcBef>
              <a:buFont typeface="Arial" panose="020B0604020202020204" pitchFamily="34" charset="0"/>
              <a:buChar char="–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743131" indent="-304792">
              <a:spcBef>
                <a:spcPct val="20000"/>
              </a:spcBef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3352716" indent="-304792" defTabSz="6095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962301" indent="-304792" defTabSz="6095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4571886" indent="-304792" defTabSz="6095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5181470" indent="-304792" defTabSz="6095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7D8196C-DBBC-4FBE-9794-FED86CC5F8B8}" type="slidenum">
              <a:rPr lang="es-ES" altLang="es-CL" sz="16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s-ES" altLang="es-CL" sz="1600">
              <a:solidFill>
                <a:srgbClr val="898989"/>
              </a:solidFill>
            </a:endParaRPr>
          </a:p>
        </p:txBody>
      </p:sp>
      <p:sp>
        <p:nvSpPr>
          <p:cNvPr id="8" name="Flecha izquierda y derecha 7"/>
          <p:cNvSpPr/>
          <p:nvPr/>
        </p:nvSpPr>
        <p:spPr>
          <a:xfrm>
            <a:off x="2159001" y="1651000"/>
            <a:ext cx="8930217" cy="383117"/>
          </a:xfrm>
          <a:prstGeom prst="leftRightArrow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 sz="2400"/>
          </a:p>
        </p:txBody>
      </p:sp>
      <p:cxnSp>
        <p:nvCxnSpPr>
          <p:cNvPr id="9" name="Conector recto 8"/>
          <p:cNvCxnSpPr/>
          <p:nvPr/>
        </p:nvCxnSpPr>
        <p:spPr>
          <a:xfrm>
            <a:off x="2639484" y="1517651"/>
            <a:ext cx="0" cy="713316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585" name="CuadroTexto 9"/>
          <p:cNvSpPr txBox="1">
            <a:spLocks noChangeArrowheads="1"/>
          </p:cNvSpPr>
          <p:nvPr/>
        </p:nvSpPr>
        <p:spPr bwMode="auto">
          <a:xfrm>
            <a:off x="2055284" y="2125133"/>
            <a:ext cx="236008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L" altLang="es-CL" sz="1600"/>
              <a:t>Línea de base: postulación (beneficiarios y no beneficiarios)</a:t>
            </a:r>
          </a:p>
        </p:txBody>
      </p:sp>
      <p:cxnSp>
        <p:nvCxnSpPr>
          <p:cNvPr id="11" name="Conector recto 10"/>
          <p:cNvCxnSpPr/>
          <p:nvPr/>
        </p:nvCxnSpPr>
        <p:spPr>
          <a:xfrm>
            <a:off x="4942417" y="1509185"/>
            <a:ext cx="0" cy="713316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587" name="CuadroTexto 11"/>
          <p:cNvSpPr txBox="1">
            <a:spLocks noChangeArrowheads="1"/>
          </p:cNvSpPr>
          <p:nvPr/>
        </p:nvSpPr>
        <p:spPr bwMode="auto">
          <a:xfrm>
            <a:off x="4423833" y="2074334"/>
            <a:ext cx="287866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L" altLang="es-CL" sz="1600"/>
              <a:t>Seguimiento: Hitos avance</a:t>
            </a:r>
          </a:p>
        </p:txBody>
      </p:sp>
      <p:cxnSp>
        <p:nvCxnSpPr>
          <p:cNvPr id="13" name="Conector recto 12"/>
          <p:cNvCxnSpPr/>
          <p:nvPr/>
        </p:nvCxnSpPr>
        <p:spPr>
          <a:xfrm>
            <a:off x="8106833" y="1504951"/>
            <a:ext cx="0" cy="6604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589" name="CuadroTexto 13"/>
          <p:cNvSpPr txBox="1">
            <a:spLocks noChangeArrowheads="1"/>
          </p:cNvSpPr>
          <p:nvPr/>
        </p:nvSpPr>
        <p:spPr bwMode="auto">
          <a:xfrm>
            <a:off x="6970185" y="2125134"/>
            <a:ext cx="288078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L" altLang="es-CL" sz="1600"/>
              <a:t>Resultados: Término/cierre</a:t>
            </a:r>
          </a:p>
        </p:txBody>
      </p:sp>
      <p:cxnSp>
        <p:nvCxnSpPr>
          <p:cNvPr id="16" name="Conector recto 15"/>
          <p:cNvCxnSpPr/>
          <p:nvPr/>
        </p:nvCxnSpPr>
        <p:spPr>
          <a:xfrm>
            <a:off x="10703984" y="1509185"/>
            <a:ext cx="0" cy="713316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591" name="CuadroTexto 16"/>
          <p:cNvSpPr txBox="1">
            <a:spLocks noChangeArrowheads="1"/>
          </p:cNvSpPr>
          <p:nvPr/>
        </p:nvSpPr>
        <p:spPr bwMode="auto">
          <a:xfrm>
            <a:off x="495300" y="1464734"/>
            <a:ext cx="155998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L" altLang="es-CL" sz="1600"/>
              <a:t>Generación información durante ciclo proyecto</a:t>
            </a:r>
          </a:p>
        </p:txBody>
      </p:sp>
      <p:sp>
        <p:nvSpPr>
          <p:cNvPr id="24592" name="CuadroTexto 17"/>
          <p:cNvSpPr txBox="1">
            <a:spLocks noChangeArrowheads="1"/>
          </p:cNvSpPr>
          <p:nvPr/>
        </p:nvSpPr>
        <p:spPr bwMode="auto">
          <a:xfrm>
            <a:off x="9840384" y="2108201"/>
            <a:ext cx="191981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L" altLang="es-CL" sz="1600"/>
              <a:t>Impacto: Ex post</a:t>
            </a:r>
          </a:p>
        </p:txBody>
      </p:sp>
      <p:sp>
        <p:nvSpPr>
          <p:cNvPr id="4" name="Cerrar llave 3"/>
          <p:cNvSpPr/>
          <p:nvPr/>
        </p:nvSpPr>
        <p:spPr>
          <a:xfrm rot="16200000">
            <a:off x="5169959" y="-1537758"/>
            <a:ext cx="389467" cy="5484283"/>
          </a:xfrm>
          <a:prstGeom prst="rightBrac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CL" sz="2400"/>
          </a:p>
        </p:txBody>
      </p:sp>
      <p:sp>
        <p:nvSpPr>
          <p:cNvPr id="24594" name="CuadroTexto 5"/>
          <p:cNvSpPr txBox="1">
            <a:spLocks noChangeArrowheads="1"/>
          </p:cNvSpPr>
          <p:nvPr/>
        </p:nvSpPr>
        <p:spPr bwMode="auto">
          <a:xfrm>
            <a:off x="4381500" y="729305"/>
            <a:ext cx="27432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L" altLang="es-CL" sz="1600" dirty="0"/>
              <a:t>Vida del proyecto en CORFO</a:t>
            </a:r>
          </a:p>
        </p:txBody>
      </p:sp>
      <p:sp>
        <p:nvSpPr>
          <p:cNvPr id="6" name="Elipse 5"/>
          <p:cNvSpPr/>
          <p:nvPr/>
        </p:nvSpPr>
        <p:spPr>
          <a:xfrm>
            <a:off x="1742018" y="2057401"/>
            <a:ext cx="2118783" cy="1174751"/>
          </a:xfrm>
          <a:prstGeom prst="ellipse">
            <a:avLst/>
          </a:prstGeom>
          <a:noFill/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 sz="2400"/>
          </a:p>
        </p:txBody>
      </p:sp>
      <p:sp>
        <p:nvSpPr>
          <p:cNvPr id="22" name="Elipse 21"/>
          <p:cNvSpPr/>
          <p:nvPr/>
        </p:nvSpPr>
        <p:spPr>
          <a:xfrm>
            <a:off x="6845300" y="2032001"/>
            <a:ext cx="2641600" cy="632884"/>
          </a:xfrm>
          <a:prstGeom prst="ellipse">
            <a:avLst/>
          </a:prstGeom>
          <a:noFill/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 sz="2400"/>
          </a:p>
        </p:txBody>
      </p:sp>
      <p:sp>
        <p:nvSpPr>
          <p:cNvPr id="27" name="Flecha izquierda y derecha 26"/>
          <p:cNvSpPr/>
          <p:nvPr/>
        </p:nvSpPr>
        <p:spPr>
          <a:xfrm>
            <a:off x="2063751" y="3831167"/>
            <a:ext cx="9120716" cy="558800"/>
          </a:xfrm>
          <a:prstGeom prst="leftRightArrow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2400" dirty="0"/>
              <a:t>Plataforma</a:t>
            </a:r>
          </a:p>
        </p:txBody>
      </p:sp>
      <p:sp>
        <p:nvSpPr>
          <p:cNvPr id="24598" name="CuadroTexto 16"/>
          <p:cNvSpPr txBox="1">
            <a:spLocks noChangeArrowheads="1"/>
          </p:cNvSpPr>
          <p:nvPr/>
        </p:nvSpPr>
        <p:spPr bwMode="auto">
          <a:xfrm>
            <a:off x="457200" y="3621618"/>
            <a:ext cx="155998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L" altLang="es-CL" sz="1600"/>
              <a:t>Sistemas información CORFO</a:t>
            </a:r>
          </a:p>
        </p:txBody>
      </p:sp>
      <p:sp>
        <p:nvSpPr>
          <p:cNvPr id="24599" name="CuadroTexto 16"/>
          <p:cNvSpPr txBox="1">
            <a:spLocks noChangeArrowheads="1"/>
          </p:cNvSpPr>
          <p:nvPr/>
        </p:nvSpPr>
        <p:spPr bwMode="auto">
          <a:xfrm>
            <a:off x="429685" y="5226051"/>
            <a:ext cx="155998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L" altLang="es-CL" sz="1600"/>
              <a:t>Fuentes de información</a:t>
            </a:r>
          </a:p>
        </p:txBody>
      </p:sp>
      <p:graphicFrame>
        <p:nvGraphicFramePr>
          <p:cNvPr id="18" name="Diagrama 17"/>
          <p:cNvGraphicFramePr/>
          <p:nvPr/>
        </p:nvGraphicFramePr>
        <p:xfrm>
          <a:off x="1741078" y="4534518"/>
          <a:ext cx="1719527" cy="1821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32" name="Diagrama 31"/>
          <p:cNvGraphicFramePr/>
          <p:nvPr/>
        </p:nvGraphicFramePr>
        <p:xfrm>
          <a:off x="7256122" y="4418556"/>
          <a:ext cx="1719527" cy="1821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cxnSp>
        <p:nvCxnSpPr>
          <p:cNvPr id="33" name="Conector recto 32"/>
          <p:cNvCxnSpPr/>
          <p:nvPr/>
        </p:nvCxnSpPr>
        <p:spPr>
          <a:xfrm>
            <a:off x="2639484" y="3831167"/>
            <a:ext cx="0" cy="713317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/>
          <p:cNvCxnSpPr/>
          <p:nvPr/>
        </p:nvCxnSpPr>
        <p:spPr>
          <a:xfrm>
            <a:off x="8106833" y="3854451"/>
            <a:ext cx="0" cy="713316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Diagrama 35"/>
          <p:cNvGraphicFramePr/>
          <p:nvPr/>
        </p:nvGraphicFramePr>
        <p:xfrm>
          <a:off x="9862874" y="4519393"/>
          <a:ext cx="1719527" cy="1821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cxnSp>
        <p:nvCxnSpPr>
          <p:cNvPr id="38" name="Conector recto 37"/>
          <p:cNvCxnSpPr/>
          <p:nvPr/>
        </p:nvCxnSpPr>
        <p:spPr>
          <a:xfrm>
            <a:off x="10691284" y="3790951"/>
            <a:ext cx="0" cy="713316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606" name="CuadroTexto 9"/>
          <p:cNvSpPr txBox="1">
            <a:spLocks noChangeArrowheads="1"/>
          </p:cNvSpPr>
          <p:nvPr/>
        </p:nvSpPr>
        <p:spPr bwMode="auto">
          <a:xfrm>
            <a:off x="2021417" y="3471334"/>
            <a:ext cx="236008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L" altLang="es-CL" sz="1600"/>
              <a:t>Línea de base</a:t>
            </a:r>
          </a:p>
        </p:txBody>
      </p:sp>
      <p:sp>
        <p:nvSpPr>
          <p:cNvPr id="24607" name="CuadroTexto 9"/>
          <p:cNvSpPr txBox="1">
            <a:spLocks noChangeArrowheads="1"/>
          </p:cNvSpPr>
          <p:nvPr/>
        </p:nvSpPr>
        <p:spPr bwMode="auto">
          <a:xfrm>
            <a:off x="7526868" y="3445934"/>
            <a:ext cx="115781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L" altLang="es-CL" sz="1600"/>
              <a:t>Resultados</a:t>
            </a:r>
          </a:p>
        </p:txBody>
      </p:sp>
      <p:sp>
        <p:nvSpPr>
          <p:cNvPr id="24608" name="CuadroTexto 9"/>
          <p:cNvSpPr txBox="1">
            <a:spLocks noChangeArrowheads="1"/>
          </p:cNvSpPr>
          <p:nvPr/>
        </p:nvSpPr>
        <p:spPr bwMode="auto">
          <a:xfrm>
            <a:off x="10221384" y="3471334"/>
            <a:ext cx="115781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L" altLang="es-CL" sz="1600"/>
              <a:t>Ex post</a:t>
            </a:r>
          </a:p>
        </p:txBody>
      </p:sp>
      <p:cxnSp>
        <p:nvCxnSpPr>
          <p:cNvPr id="42" name="Conector recto 41"/>
          <p:cNvCxnSpPr/>
          <p:nvPr/>
        </p:nvCxnSpPr>
        <p:spPr>
          <a:xfrm>
            <a:off x="5422900" y="3831167"/>
            <a:ext cx="0" cy="713317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610" name="CuadroTexto 9"/>
          <p:cNvSpPr txBox="1">
            <a:spLocks noChangeArrowheads="1"/>
          </p:cNvSpPr>
          <p:nvPr/>
        </p:nvSpPr>
        <p:spPr bwMode="auto">
          <a:xfrm>
            <a:off x="4762500" y="3462867"/>
            <a:ext cx="151765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CL" altLang="es-CL" sz="1600"/>
              <a:t>Seguimiento</a:t>
            </a:r>
          </a:p>
        </p:txBody>
      </p:sp>
      <p:graphicFrame>
        <p:nvGraphicFramePr>
          <p:cNvPr id="44" name="Diagrama 43"/>
          <p:cNvGraphicFramePr/>
          <p:nvPr/>
        </p:nvGraphicFramePr>
        <p:xfrm>
          <a:off x="4576089" y="4592969"/>
          <a:ext cx="1719527" cy="1821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9" r:lo="rId20" r:qs="rId21" r:cs="rId22"/>
          </a:graphicData>
        </a:graphic>
      </p:graphicFrame>
      <p:pic>
        <p:nvPicPr>
          <p:cNvPr id="37" name="Imagen 6" descr="000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8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165101"/>
            <a:ext cx="1458383" cy="51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22269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Imagen 6" descr="000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CuadroTexto 11"/>
          <p:cNvSpPr txBox="1">
            <a:spLocks noChangeArrowheads="1"/>
          </p:cNvSpPr>
          <p:nvPr/>
        </p:nvSpPr>
        <p:spPr bwMode="auto">
          <a:xfrm>
            <a:off x="541867" y="165101"/>
            <a:ext cx="11040533" cy="661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None/>
              <a:defRPr/>
            </a:pPr>
            <a:r>
              <a:rPr lang="es-CL" altLang="es-CL" sz="3700" b="1" dirty="0">
                <a:latin typeface="+mj-lt"/>
                <a:ea typeface="+mj-ea"/>
                <a:cs typeface="+mj-cs"/>
              </a:rPr>
              <a:t>Monitoreo y evaluación – Indicadores </a:t>
            </a:r>
            <a:r>
              <a:rPr lang="es-CL" altLang="es-CL" sz="3700" b="1" dirty="0" err="1">
                <a:latin typeface="+mj-lt"/>
                <a:ea typeface="+mj-ea"/>
                <a:cs typeface="+mj-cs"/>
              </a:rPr>
              <a:t>Corfo</a:t>
            </a:r>
            <a:r>
              <a:rPr lang="es-CL" altLang="es-CL" sz="3700" b="1" dirty="0"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26629" name="1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2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990575" indent="-380990">
              <a:spcBef>
                <a:spcPct val="20000"/>
              </a:spcBef>
              <a:buFont typeface="Arial" panose="020B0604020202020204" pitchFamily="34" charset="0"/>
              <a:buChar char="–"/>
              <a:defRPr sz="3733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523962" indent="-304792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2133547" indent="-304792">
              <a:spcBef>
                <a:spcPct val="20000"/>
              </a:spcBef>
              <a:buFont typeface="Arial" panose="020B0604020202020204" pitchFamily="34" charset="0"/>
              <a:buChar char="–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743131" indent="-304792">
              <a:spcBef>
                <a:spcPct val="20000"/>
              </a:spcBef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3352716" indent="-304792" defTabSz="6095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962301" indent="-304792" defTabSz="6095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4571886" indent="-304792" defTabSz="6095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5181470" indent="-304792" defTabSz="6095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16C814B-17F6-46F5-A09C-F07507C2CE1C}" type="slidenum">
              <a:rPr lang="es-ES" altLang="es-CL" sz="16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s-ES" altLang="es-CL" sz="1600">
              <a:solidFill>
                <a:srgbClr val="898989"/>
              </a:solidFill>
            </a:endParaRPr>
          </a:p>
        </p:txBody>
      </p:sp>
      <p:graphicFrame>
        <p:nvGraphicFramePr>
          <p:cNvPr id="3" name="Marcador de contenido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4804343"/>
              </p:ext>
            </p:extLst>
          </p:nvPr>
        </p:nvGraphicFramePr>
        <p:xfrm>
          <a:off x="723900" y="1352551"/>
          <a:ext cx="5411259" cy="43168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3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8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1554">
                <a:tc gridSpan="2">
                  <a:txBody>
                    <a:bodyPr/>
                    <a:lstStyle/>
                    <a:p>
                      <a:pPr marL="457200" lvl="0" algn="ctr">
                        <a:spcAft>
                          <a:spcPts val="0"/>
                        </a:spcAft>
                      </a:pPr>
                      <a:r>
                        <a:rPr lang="es-C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INDICADORES</a:t>
                      </a:r>
                      <a:r>
                        <a:rPr lang="es-CL" sz="15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PROCESOS</a:t>
                      </a:r>
                      <a:endParaRPr lang="es-C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0" marB="0"/>
                </a:tc>
                <a:tc hMerge="1">
                  <a:txBody>
                    <a:bodyPr/>
                    <a:lstStyle/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endParaRPr lang="es-CL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9" marR="68589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0824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500" dirty="0">
                          <a:effectLst/>
                        </a:rPr>
                        <a:t>1) NÚMERO PROYECTOS POSTULADOS</a:t>
                      </a:r>
                      <a:endParaRPr lang="es-C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0" marB="0" anchor="ctr"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es-CL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Número de proyectos postulados en el año t.</a:t>
                      </a:r>
                    </a:p>
                  </a:txBody>
                  <a:tcPr marL="91460" marR="9146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0824">
                <a:tc>
                  <a:txBody>
                    <a:bodyPr/>
                    <a:lstStyle/>
                    <a:p>
                      <a:pPr marL="0" lvl="0" indent="0" algn="l" defTabSz="457200" rtl="0" eaLnBrk="1" latinLnBrk="0" hangingPunct="1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5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NÚMERO PROYECTOS ADJUDICADOS</a:t>
                      </a:r>
                    </a:p>
                  </a:txBody>
                  <a:tcPr marL="91460" marR="914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effectLst/>
                        </a:rPr>
                        <a:t>N° Proyectos adjudicados en año t.</a:t>
                      </a:r>
                      <a:endParaRPr lang="es-C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3335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500" dirty="0">
                          <a:effectLst/>
                        </a:rPr>
                        <a:t>3) FINANCIAMIENTO PÚBLICO</a:t>
                      </a:r>
                      <a:endParaRPr lang="es-C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effectLst/>
                        </a:rPr>
                        <a:t>Monto financiamiento público otorgado en año t para ejecución de los proyectos adjudicados en año t</a:t>
                      </a:r>
                      <a:endParaRPr lang="es-C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78863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500" dirty="0">
                          <a:effectLst/>
                        </a:rPr>
                        <a:t>4) COFINANCIAMIENTO PRIVADO</a:t>
                      </a:r>
                      <a:endParaRPr lang="es-C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effectLst/>
                        </a:rPr>
                        <a:t>Monto cofinanciamiento privado en año t para ejecución de los proyectos adjudicados en año t</a:t>
                      </a:r>
                      <a:endParaRPr lang="es-C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6073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500" dirty="0">
                          <a:effectLst/>
                        </a:rPr>
                        <a:t>5) NÚMERO DE EMPRESAS POSTULANTES (Beneficiarios finales)</a:t>
                      </a:r>
                      <a:endParaRPr lang="es-C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effectLst/>
                        </a:rPr>
                        <a:t>Número de empresas beneficiarias finales, postulantes en el año t</a:t>
                      </a:r>
                      <a:endParaRPr lang="es-C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8" name="Imagen 6" descr="000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165101"/>
            <a:ext cx="1458383" cy="51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554727"/>
              </p:ext>
            </p:extLst>
          </p:nvPr>
        </p:nvGraphicFramePr>
        <p:xfrm>
          <a:off x="6582177" y="1260775"/>
          <a:ext cx="5410200" cy="49978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933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6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0983">
                <a:tc gridSpan="2">
                  <a:txBody>
                    <a:bodyPr/>
                    <a:lstStyle/>
                    <a:p>
                      <a:pPr marL="457200" lvl="0" algn="ctr">
                        <a:spcAft>
                          <a:spcPts val="0"/>
                        </a:spcAft>
                      </a:pPr>
                      <a:r>
                        <a:rPr lang="es-CL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INDICADORES</a:t>
                      </a:r>
                      <a:r>
                        <a:rPr lang="es-CL" sz="13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PRODUCTO</a:t>
                      </a:r>
                      <a:endParaRPr lang="es-C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43" marR="91443" marT="0" marB="0"/>
                </a:tc>
                <a:tc hMerge="1">
                  <a:txBody>
                    <a:bodyPr/>
                    <a:lstStyle/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endParaRPr lang="es-CL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9" marR="68589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368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300" dirty="0">
                          <a:effectLst/>
                        </a:rPr>
                        <a:t>6) COBERTURA (Beneficiarios finales)</a:t>
                      </a:r>
                      <a:endParaRPr lang="es-C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300" dirty="0">
                          <a:effectLst/>
                        </a:rPr>
                        <a:t>N° Empresas beneficiadas durante año t.</a:t>
                      </a:r>
                      <a:endParaRPr lang="es-C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587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300" dirty="0">
                          <a:effectLst/>
                        </a:rPr>
                        <a:t>7) COBERTURA (Beneficiarios finales)</a:t>
                      </a:r>
                      <a:endParaRPr lang="es-C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300" dirty="0">
                          <a:effectLst/>
                        </a:rPr>
                        <a:t>N° de Personas Naturales beneficiadas durante año t</a:t>
                      </a:r>
                      <a:endParaRPr lang="es-C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0603">
                <a:tc>
                  <a:txBody>
                    <a:bodyPr/>
                    <a:lstStyle/>
                    <a:p>
                      <a:pPr marL="0" lvl="0" indent="0" algn="l" defTabSz="457200" rtl="0" eaLnBrk="1" latinLnBrk="0" hangingPunct="1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3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8) PROYECTOS EJECUTADOS</a:t>
                      </a:r>
                    </a:p>
                  </a:txBody>
                  <a:tcPr marL="91432" marR="9143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300" dirty="0">
                          <a:effectLst/>
                        </a:rPr>
                        <a:t>N° de proyectos ejecutados (en ejecución y terminados) en el año t con recursos presupuestarios del año t.</a:t>
                      </a:r>
                      <a:endParaRPr lang="es-C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7511">
                <a:tc>
                  <a:txBody>
                    <a:bodyPr/>
                    <a:lstStyle/>
                    <a:p>
                      <a:pPr marL="0" lvl="0" indent="0" algn="l" defTabSz="457200" rtl="0" eaLnBrk="1" latinLnBrk="0" hangingPunct="1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3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9) PROYECTOS TERMINADOS</a:t>
                      </a:r>
                    </a:p>
                  </a:txBody>
                  <a:tcPr marL="91432" marR="9143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300" dirty="0">
                          <a:effectLst/>
                        </a:rPr>
                        <a:t>N° de proyectos terminados en el año t con recursos presupuestarios del año t.</a:t>
                      </a:r>
                      <a:endParaRPr lang="es-C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1849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300" dirty="0">
                          <a:effectLst/>
                        </a:rPr>
                        <a:t>10) FINANCIAMIENTO PÚBLICO</a:t>
                      </a:r>
                      <a:endParaRPr lang="es-C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300" dirty="0">
                          <a:effectLst/>
                        </a:rPr>
                        <a:t>Monto financiamiento público otorgado en año t para ejecución de los proyectos terminados u operaciones financiadas en año t</a:t>
                      </a:r>
                      <a:endParaRPr lang="es-C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61849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300" dirty="0">
                          <a:effectLst/>
                        </a:rPr>
                        <a:t>11)</a:t>
                      </a:r>
                      <a:r>
                        <a:rPr lang="es-CL" sz="1300" baseline="0" dirty="0">
                          <a:effectLst/>
                        </a:rPr>
                        <a:t> </a:t>
                      </a:r>
                      <a:r>
                        <a:rPr lang="es-CL" sz="1300" dirty="0">
                          <a:effectLst/>
                        </a:rPr>
                        <a:t>COFINANCIAMIENTO PRIVADO</a:t>
                      </a:r>
                      <a:endParaRPr lang="es-C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300" dirty="0">
                          <a:effectLst/>
                        </a:rPr>
                        <a:t>Monto cofinanciamiento privado en año t para ejecución de los proyectos terminados u operaciones financiadas en año t</a:t>
                      </a:r>
                      <a:endParaRPr lang="es-C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76630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Imagen 6" descr="000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1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2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990575" indent="-380990">
              <a:spcBef>
                <a:spcPct val="20000"/>
              </a:spcBef>
              <a:buFont typeface="Arial" panose="020B0604020202020204" pitchFamily="34" charset="0"/>
              <a:buChar char="–"/>
              <a:defRPr sz="3733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523962" indent="-304792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2133547" indent="-304792">
              <a:spcBef>
                <a:spcPct val="20000"/>
              </a:spcBef>
              <a:buFont typeface="Arial" panose="020B0604020202020204" pitchFamily="34" charset="0"/>
              <a:buChar char="–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743131" indent="-304792">
              <a:spcBef>
                <a:spcPct val="20000"/>
              </a:spcBef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3352716" indent="-304792" defTabSz="6095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962301" indent="-304792" defTabSz="6095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4571886" indent="-304792" defTabSz="6095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5181470" indent="-304792" defTabSz="6095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8A06C08-CE4D-42FD-82A3-FA5F8D8C22F9}" type="slidenum">
              <a:rPr lang="es-ES" altLang="es-CL" sz="16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s-ES" altLang="es-CL" sz="1600">
              <a:solidFill>
                <a:srgbClr val="898989"/>
              </a:solidFill>
            </a:endParaRPr>
          </a:p>
        </p:txBody>
      </p:sp>
      <p:graphicFrame>
        <p:nvGraphicFramePr>
          <p:cNvPr id="3" name="Marcador de contenido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0891308"/>
              </p:ext>
            </p:extLst>
          </p:nvPr>
        </p:nvGraphicFramePr>
        <p:xfrm>
          <a:off x="541867" y="1802439"/>
          <a:ext cx="10532354" cy="33667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8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2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2929">
                <a:tc gridSpan="2">
                  <a:txBody>
                    <a:bodyPr/>
                    <a:lstStyle/>
                    <a:p>
                      <a:pPr marL="457200" lvl="0" algn="ctr">
                        <a:spcAft>
                          <a:spcPts val="0"/>
                        </a:spcAft>
                      </a:pPr>
                      <a:r>
                        <a:rPr lang="es-CL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INDICADORES</a:t>
                      </a:r>
                      <a:r>
                        <a:rPr lang="es-CL" sz="13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RESULTADOS E IMPACTOS (LÍNEAS DE BASE Y RESULTADOS)</a:t>
                      </a:r>
                      <a:endParaRPr lang="es-C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57" marR="91457" marT="0" marB="0"/>
                </a:tc>
                <a:tc hMerge="1">
                  <a:txBody>
                    <a:bodyPr/>
                    <a:lstStyle/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endParaRPr lang="es-CL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9" marR="68589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072">
                <a:tc>
                  <a:txBody>
                    <a:bodyPr/>
                    <a:lstStyle/>
                    <a:p>
                      <a:pPr marL="0" lvl="0" indent="0" algn="l" defTabSz="457200" rtl="0" eaLnBrk="1" latinLnBrk="0" hangingPunct="1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3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12) INNOVACIÓN</a:t>
                      </a:r>
                    </a:p>
                  </a:txBody>
                  <a:tcPr marL="31149" marR="3114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(Número de </a:t>
                      </a:r>
                      <a:r>
                        <a:rPr lang="es-CL" sz="13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empresas postulantes </a:t>
                      </a:r>
                      <a:r>
                        <a:rPr lang="es-C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 </a:t>
                      </a:r>
                      <a:r>
                        <a:rPr lang="es-CL" sz="13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innovan</a:t>
                      </a:r>
                      <a:r>
                        <a:rPr lang="es-C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 producto o proceso en t / Total de empresas postulantes en t)*100</a:t>
                      </a:r>
                    </a:p>
                  </a:txBody>
                  <a:tcPr marL="31149" marR="31149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049">
                <a:tc>
                  <a:txBody>
                    <a:bodyPr/>
                    <a:lstStyle/>
                    <a:p>
                      <a:pPr marL="0" lvl="0" indent="0" algn="l" defTabSz="457200" rtl="0" eaLnBrk="1" latinLnBrk="0" hangingPunct="1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3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13) EXPORTACIONES</a:t>
                      </a:r>
                    </a:p>
                  </a:txBody>
                  <a:tcPr marL="31149" marR="3114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(Número de </a:t>
                      </a:r>
                      <a:r>
                        <a:rPr lang="es-CL" sz="13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empresas postulantes </a:t>
                      </a:r>
                      <a:r>
                        <a:rPr lang="es-C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 </a:t>
                      </a:r>
                      <a:r>
                        <a:rPr lang="es-CL" sz="13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exportan</a:t>
                      </a:r>
                      <a:r>
                        <a:rPr lang="es-C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 t / Total de empresas postulantes en t)*100</a:t>
                      </a:r>
                    </a:p>
                  </a:txBody>
                  <a:tcPr marL="31149" marR="31149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403">
                <a:tc>
                  <a:txBody>
                    <a:bodyPr/>
                    <a:lstStyle/>
                    <a:p>
                      <a:pPr marL="0" lvl="0" indent="0" algn="l" defTabSz="457200" rtl="0" eaLnBrk="1" latinLnBrk="0" hangingPunct="1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3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14) MONTO EXPORTACIONES</a:t>
                      </a:r>
                    </a:p>
                  </a:txBody>
                  <a:tcPr marL="31149" marR="3114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Variación del </a:t>
                      </a:r>
                      <a:r>
                        <a:rPr lang="es-CL" sz="13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monto de las exportaciones </a:t>
                      </a:r>
                      <a:r>
                        <a:rPr lang="es-C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realizadas por la empresa durante los últimos 12 meses anteriores a su </a:t>
                      </a:r>
                      <a:r>
                        <a:rPr lang="es-CL" sz="13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postulación</a:t>
                      </a:r>
                      <a:r>
                        <a:rPr lang="es-C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(Pesos Valor FOB) y al </a:t>
                      </a:r>
                      <a:r>
                        <a:rPr lang="es-CL" sz="13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término </a:t>
                      </a:r>
                      <a:r>
                        <a:rPr lang="es-C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 proyecto (o durante su ejecución)</a:t>
                      </a:r>
                    </a:p>
                  </a:txBody>
                  <a:tcPr marL="31149" marR="31149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680">
                <a:tc>
                  <a:txBody>
                    <a:bodyPr/>
                    <a:lstStyle/>
                    <a:p>
                      <a:pPr marL="0" lvl="0" indent="0" algn="l" defTabSz="457200" rtl="0" eaLnBrk="1" latinLnBrk="0" hangingPunct="1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3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15) NUMERO DE TRABAJADORES DIRECTOS</a:t>
                      </a:r>
                    </a:p>
                  </a:txBody>
                  <a:tcPr marL="31149" marR="3114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Variación del </a:t>
                      </a:r>
                      <a:r>
                        <a:rPr lang="es-CL" sz="13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número de trabajadores directos </a:t>
                      </a:r>
                      <a:r>
                        <a:rPr lang="es-C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 que cuenta la empresa al momento de </a:t>
                      </a:r>
                      <a:r>
                        <a:rPr lang="es-CL" sz="13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postular</a:t>
                      </a:r>
                      <a:r>
                        <a:rPr lang="es-C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 t y al </a:t>
                      </a:r>
                      <a:r>
                        <a:rPr lang="es-CL" sz="13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término</a:t>
                      </a:r>
                      <a:r>
                        <a:rPr lang="es-C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del proyecto (o durante su ejecución).</a:t>
                      </a:r>
                    </a:p>
                  </a:txBody>
                  <a:tcPr marL="31149" marR="31149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7542">
                <a:tc>
                  <a:txBody>
                    <a:bodyPr/>
                    <a:lstStyle/>
                    <a:p>
                      <a:pPr marL="0" lvl="0" indent="0" algn="l" defTabSz="457200" rtl="0" eaLnBrk="1" latinLnBrk="0" hangingPunct="1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3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16) MONTO VENTAS </a:t>
                      </a:r>
                    </a:p>
                  </a:txBody>
                  <a:tcPr marL="31149" marR="3114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Variación </a:t>
                      </a:r>
                      <a:r>
                        <a:rPr lang="es-CL" sz="13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monto de ventas </a:t>
                      </a:r>
                      <a:r>
                        <a:rPr lang="es-C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los últimos 12 meses anteriores a </a:t>
                      </a:r>
                      <a:r>
                        <a:rPr lang="es-CL" sz="13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postulación </a:t>
                      </a:r>
                      <a:r>
                        <a:rPr lang="es-C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la empresa en t y al </a:t>
                      </a:r>
                      <a:r>
                        <a:rPr lang="es-CL" sz="13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término</a:t>
                      </a:r>
                      <a:r>
                        <a:rPr lang="es-C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del proyecto (o durante su ejecución)</a:t>
                      </a:r>
                    </a:p>
                  </a:txBody>
                  <a:tcPr marL="31149" marR="31149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84264">
                <a:tc>
                  <a:txBody>
                    <a:bodyPr/>
                    <a:lstStyle/>
                    <a:p>
                      <a:pPr marL="0" lvl="0" indent="0" algn="l" defTabSz="457200" rtl="0" eaLnBrk="1" latinLnBrk="0" hangingPunct="1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3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17) FORMALIZACIÓN DE PROYECTOS</a:t>
                      </a:r>
                    </a:p>
                  </a:txBody>
                  <a:tcPr marL="31149" marR="3114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Porcentaje de variación del número de postulantes cuya </a:t>
                      </a:r>
                      <a:r>
                        <a:rPr lang="es-CL" sz="13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empresa se encuentra formalizada en SII </a:t>
                      </a:r>
                      <a:r>
                        <a:rPr lang="es-C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 año t y las que se encuentran formalizadas al término del proyecto (o durante su ejecución)</a:t>
                      </a:r>
                    </a:p>
                  </a:txBody>
                  <a:tcPr marL="31149" marR="31149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8" name="Imagen 6" descr="000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165101"/>
            <a:ext cx="1458383" cy="51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uadroTexto 11"/>
          <p:cNvSpPr txBox="1">
            <a:spLocks noChangeArrowheads="1"/>
          </p:cNvSpPr>
          <p:nvPr/>
        </p:nvSpPr>
        <p:spPr bwMode="auto">
          <a:xfrm>
            <a:off x="541867" y="165101"/>
            <a:ext cx="11040533" cy="661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None/>
              <a:defRPr/>
            </a:pPr>
            <a:r>
              <a:rPr lang="es-CL" altLang="es-CL" sz="3700" b="1" dirty="0">
                <a:latin typeface="+mj-lt"/>
                <a:ea typeface="+mj-ea"/>
                <a:cs typeface="+mj-cs"/>
              </a:rPr>
              <a:t>Monitoreo y evaluación – Indicadores </a:t>
            </a:r>
            <a:r>
              <a:rPr lang="es-CL" altLang="es-CL" sz="3700" b="1" dirty="0" err="1">
                <a:latin typeface="+mj-lt"/>
                <a:ea typeface="+mj-ea"/>
                <a:cs typeface="+mj-cs"/>
              </a:rPr>
              <a:t>Corfo</a:t>
            </a:r>
            <a:r>
              <a:rPr lang="es-CL" altLang="es-CL" sz="3700" b="1" dirty="0"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048091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836985" y="26993"/>
            <a:ext cx="9360363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s-ES" sz="3700" b="1" dirty="0">
                <a:latin typeface="+mj-lt"/>
                <a:ea typeface="+mj-ea"/>
                <a:cs typeface="+mj-cs"/>
              </a:rPr>
              <a:t>Evaluaciones: Programas evaluados </a:t>
            </a:r>
            <a:r>
              <a:rPr lang="es-ES" sz="3700" b="1" dirty="0" err="1">
                <a:latin typeface="+mj-lt"/>
                <a:ea typeface="+mj-ea"/>
                <a:cs typeface="+mj-cs"/>
              </a:rPr>
              <a:t>Corfo</a:t>
            </a:r>
            <a:endParaRPr lang="es-ES" sz="3700" b="1" dirty="0">
              <a:latin typeface="+mj-lt"/>
              <a:ea typeface="+mj-ea"/>
              <a:cs typeface="+mj-cs"/>
            </a:endParaRPr>
          </a:p>
        </p:txBody>
      </p:sp>
      <p:pic>
        <p:nvPicPr>
          <p:cNvPr id="6" name="Imagen 6" descr="0005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165101"/>
            <a:ext cx="1458383" cy="51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627527"/>
              </p:ext>
            </p:extLst>
          </p:nvPr>
        </p:nvGraphicFramePr>
        <p:xfrm>
          <a:off x="225839" y="902368"/>
          <a:ext cx="7340600" cy="51900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331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3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41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9319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3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Tipo de Evaluación</a:t>
                      </a:r>
                      <a:endParaRPr lang="es-CL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3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Cantidad</a:t>
                      </a:r>
                      <a:endParaRPr lang="es-CL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3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Programas</a:t>
                      </a:r>
                      <a:endParaRPr lang="es-CL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8325">
                <a:tc>
                  <a:txBody>
                    <a:bodyPr/>
                    <a:lstStyle/>
                    <a:p>
                      <a:pPr algn="l" fontAlgn="ctr"/>
                      <a:r>
                        <a:rPr lang="es-CL" sz="13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Impacto</a:t>
                      </a:r>
                      <a:endParaRPr lang="es-CL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L" sz="1300" u="none" strike="noStrike">
                          <a:effectLst/>
                          <a:latin typeface="+mn-lt"/>
                        </a:rPr>
                        <a:t>10</a:t>
                      </a:r>
                      <a:endParaRPr lang="es-CL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300" u="none" strike="noStrike" dirty="0">
                          <a:effectLst/>
                          <a:latin typeface="+mn-lt"/>
                        </a:rPr>
                        <a:t>Becas CFT Lota Arauco, Becas CFT Lebu, Programa Apoyo al Entorno (Emprendimiento Escolar), </a:t>
                      </a:r>
                      <a:r>
                        <a:rPr lang="es-CL" sz="1300" u="none" strike="noStrike" dirty="0" err="1">
                          <a:effectLst/>
                          <a:latin typeface="+mn-lt"/>
                        </a:rPr>
                        <a:t>Start</a:t>
                      </a:r>
                      <a:r>
                        <a:rPr lang="es-CL" sz="1300" u="none" strike="noStrike" dirty="0">
                          <a:effectLst/>
                          <a:latin typeface="+mn-lt"/>
                        </a:rPr>
                        <a:t> Up Chile, Programa Regional de Apoyo al Emprendimiento, Capital Semilla, Programa de Difusión y Transferencia PDT, </a:t>
                      </a:r>
                      <a:r>
                        <a:rPr lang="es-CL" sz="1300" u="none" strike="noStrike" dirty="0" err="1">
                          <a:effectLst/>
                          <a:latin typeface="+mn-lt"/>
                        </a:rPr>
                        <a:t>Voucher</a:t>
                      </a:r>
                      <a:r>
                        <a:rPr lang="es-CL" sz="1300" u="none" strike="noStrike" dirty="0">
                          <a:effectLst/>
                          <a:latin typeface="+mn-lt"/>
                        </a:rPr>
                        <a:t> de Innovación, </a:t>
                      </a:r>
                      <a:r>
                        <a:rPr lang="es-CL" sz="1300" b="1" u="none" strike="noStrike" dirty="0">
                          <a:effectLst/>
                          <a:latin typeface="+mn-lt"/>
                        </a:rPr>
                        <a:t>FOGAIN, Fondos de Capital de Riesgo</a:t>
                      </a:r>
                      <a:endParaRPr lang="es-CL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4350">
                <a:tc>
                  <a:txBody>
                    <a:bodyPr/>
                    <a:lstStyle/>
                    <a:p>
                      <a:pPr algn="l" fontAlgn="ctr"/>
                      <a:r>
                        <a:rPr lang="es-CL" sz="13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Resultados</a:t>
                      </a:r>
                      <a:endParaRPr lang="es-CL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L" sz="1300" u="none" strike="noStrike" dirty="0">
                          <a:effectLst/>
                          <a:latin typeface="+mn-lt"/>
                        </a:rPr>
                        <a:t>32</a:t>
                      </a:r>
                      <a:endParaRPr lang="es-C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300" u="none" strike="noStrike" dirty="0">
                          <a:effectLst/>
                          <a:latin typeface="+mn-lt"/>
                        </a:rPr>
                        <a:t>Gestión de la Innovación, Consorcios Empresariales, Ley de Incentivo Tributario I+D, Bienes Públicos (3 modalidades), Innovación empresarial individual, Innovación empresarial individual de rápida implementación, Prototipos de innovación empresarial- Prototipos de innovación regional, Programa Innovación tecnológica empresarial, Innovación en productos y procesos (prototipo), Empaquetamiento y transferencia (Innovación empresarial)- Validación y empaquetamiento, Satisfacción de clientes de: Programas de Fomento – PROFO, Programa Desarrollo Proveedores – PDP, Fomento a la Calidad – FOCAL,  Programa de Apoyo a la Reactivación – PAR, PROFO Grupos de transferencia tecnológica - GTT, Nodos para la Competitividad – NODO, Programa Proyectos Asociativos para la Microempresa – PAM, Programa de Apoyo a la Inversión Productiva – IPRO, Programa de Formación para la Competitividad – PFC, </a:t>
                      </a:r>
                      <a:r>
                        <a:rPr lang="es-CL" sz="1300" b="1" u="none" strike="noStrike" dirty="0">
                          <a:effectLst/>
                          <a:latin typeface="+mn-lt"/>
                        </a:rPr>
                        <a:t>Créditos Estudios de Postgrado</a:t>
                      </a:r>
                      <a:endParaRPr lang="es-CL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endParaRPr lang="es-C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7331">
                <a:tc>
                  <a:txBody>
                    <a:bodyPr/>
                    <a:lstStyle/>
                    <a:p>
                      <a:pPr algn="l" fontAlgn="ctr"/>
                      <a:r>
                        <a:rPr lang="es-CL" sz="13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Monitoreo</a:t>
                      </a:r>
                    </a:p>
                    <a:p>
                      <a:pPr algn="l" fontAlgn="ctr"/>
                      <a:r>
                        <a:rPr lang="es-CL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DIPRES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L" sz="1300" u="none" strike="noStrike" dirty="0">
                          <a:effectLst/>
                          <a:latin typeface="+mn-lt"/>
                        </a:rPr>
                        <a:t>12</a:t>
                      </a:r>
                      <a:endParaRPr lang="es-C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300" u="none" strike="noStrike" dirty="0">
                          <a:effectLst/>
                          <a:latin typeface="+mn-lt"/>
                        </a:rPr>
                        <a:t>Capital Humano para la Innovación, Nodos para la Competitividad, SSAF Innovación, Centros de </a:t>
                      </a:r>
                      <a:r>
                        <a:rPr lang="es-CL" sz="1300" u="none" strike="noStrike" dirty="0" err="1">
                          <a:effectLst/>
                          <a:latin typeface="+mn-lt"/>
                        </a:rPr>
                        <a:t>Extensionismo</a:t>
                      </a:r>
                      <a:r>
                        <a:rPr lang="es-CL" sz="1300" u="none" strike="noStrike" dirty="0">
                          <a:effectLst/>
                          <a:latin typeface="+mn-lt"/>
                        </a:rPr>
                        <a:t>, Incubadoras de Negocios, Programas Estratégicos, Programas Tecnológicos Estratégicos, Atracción de Centros de Excelencia Internacional, Fortalecimiento Capacidades Centros para Bienes Públicos e Innovación, </a:t>
                      </a:r>
                      <a:r>
                        <a:rPr lang="es-CL" sz="1300" b="1" u="none" strike="noStrike" dirty="0">
                          <a:effectLst/>
                          <a:latin typeface="+mn-lt"/>
                        </a:rPr>
                        <a:t>Refinanciamiento Créditos, Línea de Liquidez, Créditos Estudios de Postgrado</a:t>
                      </a:r>
                      <a:endParaRPr lang="es-CL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A18D2CBB-0F6B-EE48-94D9-ADD2A930A0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091169"/>
              </p:ext>
            </p:extLst>
          </p:nvPr>
        </p:nvGraphicFramePr>
        <p:xfrm>
          <a:off x="7670800" y="1970640"/>
          <a:ext cx="45212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0043898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5076" y="301980"/>
            <a:ext cx="10515600" cy="716252"/>
          </a:xfrm>
        </p:spPr>
        <p:txBody>
          <a:bodyPr>
            <a:normAutofit/>
          </a:bodyPr>
          <a:lstStyle/>
          <a:p>
            <a:pPr defTabSz="914400">
              <a:spcBef>
                <a:spcPct val="20000"/>
              </a:spcBef>
              <a:defRPr/>
            </a:pPr>
            <a:r>
              <a:rPr lang="es-CL" sz="3700" b="1" dirty="0"/>
              <a:t>Monitoreo, Seguimiento y Evaluación GIF  </a:t>
            </a:r>
          </a:p>
        </p:txBody>
      </p:sp>
      <p:pic>
        <p:nvPicPr>
          <p:cNvPr id="5" name="Imagen 6" descr="0005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upo 8"/>
          <p:cNvGrpSpPr/>
          <p:nvPr/>
        </p:nvGrpSpPr>
        <p:grpSpPr>
          <a:xfrm>
            <a:off x="5544456" y="1465730"/>
            <a:ext cx="6315848" cy="3751713"/>
            <a:chOff x="5217458" y="1707776"/>
            <a:chExt cx="6642848" cy="3751713"/>
          </a:xfrm>
        </p:grpSpPr>
        <p:sp>
          <p:nvSpPr>
            <p:cNvPr id="3" name="Rectángulo 2"/>
            <p:cNvSpPr/>
            <p:nvPr/>
          </p:nvSpPr>
          <p:spPr>
            <a:xfrm>
              <a:off x="5217458" y="1707776"/>
              <a:ext cx="6642848" cy="3695498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CL" sz="2000">
                <a:solidFill>
                  <a:schemeClr val="accent1"/>
                </a:solidFill>
              </a:endParaRPr>
            </a:p>
          </p:txBody>
        </p:sp>
        <p:sp>
          <p:nvSpPr>
            <p:cNvPr id="6" name="CuadroTexto 5"/>
            <p:cNvSpPr txBox="1"/>
            <p:nvPr/>
          </p:nvSpPr>
          <p:spPr>
            <a:xfrm>
              <a:off x="5743442" y="1952417"/>
              <a:ext cx="6116864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2000" b="1" dirty="0">
                  <a:solidFill>
                    <a:schemeClr val="accent1"/>
                  </a:solidFill>
                </a:rPr>
                <a:t>Monitoreo, Seguimiento y Evaluación</a:t>
              </a:r>
            </a:p>
            <a:p>
              <a:pPr marL="342900" indent="-342900">
                <a:buAutoNum type="arabicParenR"/>
              </a:pPr>
              <a:r>
                <a:rPr lang="es-CL" sz="2000" dirty="0">
                  <a:solidFill>
                    <a:schemeClr val="accent1"/>
                  </a:solidFill>
                </a:rPr>
                <a:t>Dirección de Presupuestos </a:t>
              </a:r>
            </a:p>
            <a:p>
              <a:pPr marL="342900" indent="-342900">
                <a:buAutoNum type="arabicParenR"/>
              </a:pPr>
              <a:r>
                <a:rPr lang="es-CL" sz="2000" dirty="0">
                  <a:solidFill>
                    <a:schemeClr val="accent1"/>
                  </a:solidFill>
                </a:rPr>
                <a:t>Auditorías Internas y CGR</a:t>
              </a:r>
            </a:p>
            <a:p>
              <a:pPr marL="342900" indent="-342900">
                <a:buAutoNum type="arabicParenR"/>
              </a:pPr>
              <a:r>
                <a:rPr lang="es-CL" sz="2000" dirty="0">
                  <a:solidFill>
                    <a:schemeClr val="accent1"/>
                  </a:solidFill>
                </a:rPr>
                <a:t>Informes públicos de resultados</a:t>
              </a:r>
            </a:p>
            <a:p>
              <a:pPr marL="342900" indent="-342900">
                <a:buAutoNum type="arabicParenR"/>
              </a:pPr>
              <a:r>
                <a:rPr lang="es-CL" sz="2000" dirty="0">
                  <a:solidFill>
                    <a:schemeClr val="accent1"/>
                  </a:solidFill>
                </a:rPr>
                <a:t>Informes semestrales seguimiento BID/</a:t>
              </a:r>
              <a:r>
                <a:rPr lang="es-CL" sz="2000" dirty="0" err="1">
                  <a:solidFill>
                    <a:schemeClr val="accent1"/>
                  </a:solidFill>
                </a:rPr>
                <a:t>KfW</a:t>
              </a:r>
              <a:endParaRPr lang="es-CL" sz="2000" dirty="0">
                <a:solidFill>
                  <a:schemeClr val="accent1"/>
                </a:solidFill>
              </a:endParaRPr>
            </a:p>
            <a:p>
              <a:pPr marL="342900" indent="-342900">
                <a:buAutoNum type="arabicParenR"/>
              </a:pPr>
              <a:r>
                <a:rPr lang="es-CL" sz="2000" dirty="0">
                  <a:solidFill>
                    <a:schemeClr val="accent1"/>
                  </a:solidFill>
                </a:rPr>
                <a:t>Comité Mejora Continúa (interno GIF)</a:t>
              </a:r>
            </a:p>
          </p:txBody>
        </p:sp>
        <p:sp>
          <p:nvSpPr>
            <p:cNvPr id="7" name="CuadroTexto 6"/>
            <p:cNvSpPr txBox="1"/>
            <p:nvPr/>
          </p:nvSpPr>
          <p:spPr>
            <a:xfrm>
              <a:off x="6826306" y="4136050"/>
              <a:ext cx="4690783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s-CL" sz="2000" dirty="0">
                  <a:solidFill>
                    <a:schemeClr val="accent1"/>
                  </a:solidFill>
                </a:rPr>
                <a:t>Elegibilidad empresas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s-CL" sz="2000" dirty="0">
                  <a:solidFill>
                    <a:schemeClr val="accent1"/>
                  </a:solidFill>
                </a:rPr>
                <a:t>Elegibilidad operaciones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s-CL" sz="2000" dirty="0">
                  <a:solidFill>
                    <a:schemeClr val="accent1"/>
                  </a:solidFill>
                </a:rPr>
                <a:t>Uso de recursos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s-CL" sz="2000" dirty="0">
                  <a:solidFill>
                    <a:schemeClr val="accent1"/>
                  </a:solidFill>
                </a:rPr>
                <a:t>Aspectos medioambientales y sociales</a:t>
              </a:r>
            </a:p>
          </p:txBody>
        </p:sp>
        <p:sp>
          <p:nvSpPr>
            <p:cNvPr id="8" name="Cerrar llave 7"/>
            <p:cNvSpPr/>
            <p:nvPr/>
          </p:nvSpPr>
          <p:spPr>
            <a:xfrm rot="5400000">
              <a:off x="8073498" y="1879823"/>
              <a:ext cx="355600" cy="4381002"/>
            </a:xfrm>
            <a:prstGeom prst="rightBrac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CL" sz="2000">
                <a:solidFill>
                  <a:schemeClr val="accent1"/>
                </a:solidFill>
              </a:endParaRPr>
            </a:p>
          </p:txBody>
        </p:sp>
      </p:grpSp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165101"/>
            <a:ext cx="1458383" cy="51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157100"/>
              </p:ext>
            </p:extLst>
          </p:nvPr>
        </p:nvGraphicFramePr>
        <p:xfrm>
          <a:off x="791939" y="1564237"/>
          <a:ext cx="3512456" cy="3596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2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9398">
                <a:tc>
                  <a:txBody>
                    <a:bodyPr/>
                    <a:lstStyle/>
                    <a:p>
                      <a:pPr algn="ctr"/>
                      <a:r>
                        <a:rPr lang="es-CL" sz="2000" dirty="0"/>
                        <a:t>TIPOS DE</a:t>
                      </a:r>
                      <a:r>
                        <a:rPr lang="es-CL" sz="2000" baseline="0" dirty="0"/>
                        <a:t> PROGRAMAS</a:t>
                      </a:r>
                      <a:endParaRPr lang="es-C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398">
                <a:tc>
                  <a:txBody>
                    <a:bodyPr/>
                    <a:lstStyle/>
                    <a:p>
                      <a:pPr algn="ctr"/>
                      <a:r>
                        <a:rPr lang="es-CL" sz="2000" dirty="0"/>
                        <a:t>Cobertura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9398">
                <a:tc>
                  <a:txBody>
                    <a:bodyPr/>
                    <a:lstStyle/>
                    <a:p>
                      <a:pPr algn="ctr"/>
                      <a:r>
                        <a:rPr lang="es-CL" sz="2000" dirty="0"/>
                        <a:t>Financiamiento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9398">
                <a:tc>
                  <a:txBody>
                    <a:bodyPr/>
                    <a:lstStyle/>
                    <a:p>
                      <a:pPr algn="ctr"/>
                      <a:r>
                        <a:rPr lang="es-CL" sz="2000" dirty="0"/>
                        <a:t>Capital de Riesgo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9398">
                <a:tc>
                  <a:txBody>
                    <a:bodyPr/>
                    <a:lstStyle/>
                    <a:p>
                      <a:pPr algn="ctr"/>
                      <a:r>
                        <a:rPr lang="es-CL" sz="2000" dirty="0"/>
                        <a:t>Asistencia</a:t>
                      </a:r>
                      <a:r>
                        <a:rPr lang="es-CL" sz="2000" baseline="0" dirty="0"/>
                        <a:t> Técnica</a:t>
                      </a:r>
                      <a:endParaRPr lang="es-C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Elipse 11"/>
          <p:cNvSpPr/>
          <p:nvPr/>
        </p:nvSpPr>
        <p:spPr>
          <a:xfrm>
            <a:off x="210354" y="5422681"/>
            <a:ext cx="581585" cy="542239"/>
          </a:xfrm>
          <a:prstGeom prst="ellipse">
            <a:avLst/>
          </a:prstGeom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3" name="Grupo 12"/>
          <p:cNvGrpSpPr/>
          <p:nvPr/>
        </p:nvGrpSpPr>
        <p:grpSpPr>
          <a:xfrm>
            <a:off x="788506" y="5422681"/>
            <a:ext cx="1720524" cy="542239"/>
            <a:chOff x="658386" y="0"/>
            <a:chExt cx="1604124" cy="542239"/>
          </a:xfrm>
        </p:grpSpPr>
        <p:sp>
          <p:nvSpPr>
            <p:cNvPr id="30" name="Rectángulo 29"/>
            <p:cNvSpPr/>
            <p:nvPr/>
          </p:nvSpPr>
          <p:spPr>
            <a:xfrm>
              <a:off x="658386" y="0"/>
              <a:ext cx="1604124" cy="54223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1" name="Rectángulo 30"/>
            <p:cNvSpPr/>
            <p:nvPr/>
          </p:nvSpPr>
          <p:spPr>
            <a:xfrm>
              <a:off x="658386" y="0"/>
              <a:ext cx="1604124" cy="5422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b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/>
                <a:t>Postulación</a:t>
              </a:r>
            </a:p>
          </p:txBody>
        </p:sp>
      </p:grpSp>
      <p:sp>
        <p:nvSpPr>
          <p:cNvPr id="14" name="Acorde 13"/>
          <p:cNvSpPr/>
          <p:nvPr/>
        </p:nvSpPr>
        <p:spPr>
          <a:xfrm>
            <a:off x="2929468" y="5556350"/>
            <a:ext cx="465268" cy="433791"/>
          </a:xfrm>
          <a:prstGeom prst="chord">
            <a:avLst>
              <a:gd name="adj1" fmla="val 692220"/>
              <a:gd name="adj2" fmla="val 10107780"/>
            </a:avLst>
          </a:prstGeom>
        </p:spPr>
        <p:style>
          <a:lnRef idx="2">
            <a:schemeClr val="accent4">
              <a:hueOff val="2598923"/>
              <a:satOff val="-11992"/>
              <a:lumOff val="441"/>
              <a:alphaOff val="0"/>
            </a:schemeClr>
          </a:lnRef>
          <a:fillRef idx="1">
            <a:schemeClr val="accent4">
              <a:hueOff val="2598923"/>
              <a:satOff val="-11992"/>
              <a:lumOff val="441"/>
              <a:alphaOff val="0"/>
            </a:schemeClr>
          </a:fillRef>
          <a:effectRef idx="0">
            <a:schemeClr val="accent4">
              <a:hueOff val="2598923"/>
              <a:satOff val="-11992"/>
              <a:lumOff val="441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5" name="Grupo 14"/>
          <p:cNvGrpSpPr/>
          <p:nvPr/>
        </p:nvGrpSpPr>
        <p:grpSpPr>
          <a:xfrm>
            <a:off x="3445526" y="5502126"/>
            <a:ext cx="1720524" cy="542239"/>
            <a:chOff x="3315406" y="79445"/>
            <a:chExt cx="1604124" cy="542239"/>
          </a:xfrm>
        </p:grpSpPr>
        <p:sp>
          <p:nvSpPr>
            <p:cNvPr id="28" name="Rectángulo 27"/>
            <p:cNvSpPr/>
            <p:nvPr/>
          </p:nvSpPr>
          <p:spPr>
            <a:xfrm>
              <a:off x="3315406" y="79445"/>
              <a:ext cx="1604124" cy="54223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Rectángulo 28"/>
            <p:cNvSpPr/>
            <p:nvPr/>
          </p:nvSpPr>
          <p:spPr>
            <a:xfrm>
              <a:off x="3315406" y="79445"/>
              <a:ext cx="1604124" cy="5422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b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/>
                <a:t>Adjudicación</a:t>
              </a:r>
            </a:p>
          </p:txBody>
        </p:sp>
      </p:grpSp>
      <p:sp>
        <p:nvSpPr>
          <p:cNvPr id="16" name="Acorde 15"/>
          <p:cNvSpPr/>
          <p:nvPr/>
        </p:nvSpPr>
        <p:spPr>
          <a:xfrm>
            <a:off x="5301765" y="5556350"/>
            <a:ext cx="465268" cy="433791"/>
          </a:xfrm>
          <a:prstGeom prst="chord">
            <a:avLst>
              <a:gd name="adj1" fmla="val 20907780"/>
              <a:gd name="adj2" fmla="val 11492220"/>
            </a:avLst>
          </a:prstGeom>
        </p:spPr>
        <p:style>
          <a:lnRef idx="2">
            <a:schemeClr val="accent4">
              <a:hueOff val="5197846"/>
              <a:satOff val="-23984"/>
              <a:lumOff val="883"/>
              <a:alphaOff val="0"/>
            </a:schemeClr>
          </a:lnRef>
          <a:fillRef idx="1">
            <a:schemeClr val="accent4">
              <a:hueOff val="5197846"/>
              <a:satOff val="-23984"/>
              <a:lumOff val="883"/>
              <a:alphaOff val="0"/>
            </a:schemeClr>
          </a:fillRef>
          <a:effectRef idx="0">
            <a:schemeClr val="accent4">
              <a:hueOff val="5197846"/>
              <a:satOff val="-23984"/>
              <a:lumOff val="883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7" name="Grupo 16"/>
          <p:cNvGrpSpPr/>
          <p:nvPr/>
        </p:nvGrpSpPr>
        <p:grpSpPr>
          <a:xfrm>
            <a:off x="5817822" y="5502126"/>
            <a:ext cx="1720524" cy="542239"/>
            <a:chOff x="5687702" y="79445"/>
            <a:chExt cx="1604124" cy="542239"/>
          </a:xfrm>
        </p:grpSpPr>
        <p:sp>
          <p:nvSpPr>
            <p:cNvPr id="26" name="Rectángulo 25"/>
            <p:cNvSpPr/>
            <p:nvPr/>
          </p:nvSpPr>
          <p:spPr>
            <a:xfrm>
              <a:off x="5687702" y="79445"/>
              <a:ext cx="1604124" cy="54223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Rectángulo 26"/>
            <p:cNvSpPr/>
            <p:nvPr/>
          </p:nvSpPr>
          <p:spPr>
            <a:xfrm>
              <a:off x="5687702" y="79445"/>
              <a:ext cx="1604124" cy="5422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b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/>
                <a:t>Ejecución</a:t>
              </a:r>
              <a:endParaRPr lang="es-CL" sz="1800" kern="1200" dirty="0"/>
            </a:p>
          </p:txBody>
        </p:sp>
      </p:grpSp>
      <p:sp>
        <p:nvSpPr>
          <p:cNvPr id="18" name="Elipse 17"/>
          <p:cNvSpPr/>
          <p:nvPr/>
        </p:nvSpPr>
        <p:spPr>
          <a:xfrm>
            <a:off x="7611967" y="5502126"/>
            <a:ext cx="581585" cy="542239"/>
          </a:xfrm>
          <a:prstGeom prst="ellipse">
            <a:avLst/>
          </a:prstGeom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9" name="Grupo 18"/>
          <p:cNvGrpSpPr/>
          <p:nvPr/>
        </p:nvGrpSpPr>
        <p:grpSpPr>
          <a:xfrm>
            <a:off x="8190119" y="5502126"/>
            <a:ext cx="1720524" cy="542239"/>
            <a:chOff x="8059999" y="79445"/>
            <a:chExt cx="1604124" cy="542239"/>
          </a:xfrm>
        </p:grpSpPr>
        <p:sp>
          <p:nvSpPr>
            <p:cNvPr id="24" name="Rectángulo 23"/>
            <p:cNvSpPr/>
            <p:nvPr/>
          </p:nvSpPr>
          <p:spPr>
            <a:xfrm>
              <a:off x="8059999" y="79445"/>
              <a:ext cx="1604124" cy="54223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Rectángulo 24"/>
            <p:cNvSpPr/>
            <p:nvPr/>
          </p:nvSpPr>
          <p:spPr>
            <a:xfrm>
              <a:off x="8059999" y="79445"/>
              <a:ext cx="1604124" cy="5422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b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/>
                <a:t>Cierre (*) </a:t>
              </a:r>
            </a:p>
          </p:txBody>
        </p:sp>
      </p:grpSp>
      <p:sp>
        <p:nvSpPr>
          <p:cNvPr id="20" name="Acorde 19"/>
          <p:cNvSpPr/>
          <p:nvPr/>
        </p:nvSpPr>
        <p:spPr>
          <a:xfrm>
            <a:off x="10046357" y="5556350"/>
            <a:ext cx="465268" cy="433791"/>
          </a:xfrm>
          <a:prstGeom prst="chord">
            <a:avLst>
              <a:gd name="adj1" fmla="val 16200000"/>
              <a:gd name="adj2" fmla="val 16200000"/>
            </a:avLst>
          </a:prstGeom>
        </p:spPr>
        <p:style>
          <a:lnRef idx="2">
            <a:schemeClr val="accent4">
              <a:hueOff val="10395692"/>
              <a:satOff val="-47968"/>
              <a:lumOff val="1765"/>
              <a:alphaOff val="0"/>
            </a:schemeClr>
          </a:lnRef>
          <a:fillRef idx="1">
            <a:schemeClr val="accent4">
              <a:hueOff val="10395692"/>
              <a:satOff val="-47968"/>
              <a:lumOff val="1765"/>
              <a:alphaOff val="0"/>
            </a:schemeClr>
          </a:fillRef>
          <a:effectRef idx="0">
            <a:schemeClr val="accent4">
              <a:hueOff val="10395692"/>
              <a:satOff val="-47968"/>
              <a:lumOff val="1765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21" name="Grupo 20"/>
          <p:cNvGrpSpPr/>
          <p:nvPr/>
        </p:nvGrpSpPr>
        <p:grpSpPr>
          <a:xfrm>
            <a:off x="10562415" y="5502126"/>
            <a:ext cx="1720524" cy="542239"/>
            <a:chOff x="10432295" y="79445"/>
            <a:chExt cx="1604124" cy="542239"/>
          </a:xfrm>
        </p:grpSpPr>
        <p:sp>
          <p:nvSpPr>
            <p:cNvPr id="22" name="Rectángulo 21"/>
            <p:cNvSpPr/>
            <p:nvPr/>
          </p:nvSpPr>
          <p:spPr>
            <a:xfrm>
              <a:off x="10432295" y="79445"/>
              <a:ext cx="1604124" cy="54223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Rectángulo 22"/>
            <p:cNvSpPr/>
            <p:nvPr/>
          </p:nvSpPr>
          <p:spPr>
            <a:xfrm>
              <a:off x="10432295" y="79445"/>
              <a:ext cx="1604124" cy="5422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b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/>
                <a:t>Seguimiento </a:t>
              </a:r>
            </a:p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/>
                <a:t>Ex – post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40831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700" b="1" dirty="0"/>
              <a:t>Dinámica de cambio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6812" y="2515296"/>
            <a:ext cx="5700440" cy="3303282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4015" y="1817523"/>
            <a:ext cx="6514789" cy="570938"/>
          </a:xfrm>
          <a:prstGeom prst="rect">
            <a:avLst/>
          </a:prstGeom>
        </p:spPr>
      </p:pic>
      <p:pic>
        <p:nvPicPr>
          <p:cNvPr id="6" name="Imagen 6" descr="0005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165101"/>
            <a:ext cx="1458383" cy="51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06839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2725" y="301516"/>
            <a:ext cx="11063476" cy="716252"/>
          </a:xfrm>
        </p:spPr>
        <p:txBody>
          <a:bodyPr>
            <a:noAutofit/>
          </a:bodyPr>
          <a:lstStyle/>
          <a:p>
            <a:pPr defTabSz="914400">
              <a:spcBef>
                <a:spcPct val="20000"/>
              </a:spcBef>
              <a:defRPr/>
            </a:pPr>
            <a:r>
              <a:rPr lang="es-CL" sz="3700" b="1" dirty="0"/>
              <a:t>Monitoreo, Seguimiento y Evaluación GIF </a:t>
            </a:r>
          </a:p>
        </p:txBody>
      </p:sp>
      <p:pic>
        <p:nvPicPr>
          <p:cNvPr id="5" name="Imagen 6" descr="0005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150018451"/>
              </p:ext>
            </p:extLst>
          </p:nvPr>
        </p:nvGraphicFramePr>
        <p:xfrm>
          <a:off x="152400" y="910072"/>
          <a:ext cx="12039600" cy="5947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165101"/>
            <a:ext cx="1458383" cy="51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2897745" y="5747823"/>
            <a:ext cx="22474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L" sz="1400" b="1" dirty="0"/>
              <a:t>Informes  de monitoreo:</a:t>
            </a:r>
          </a:p>
          <a:p>
            <a:pPr algn="r"/>
            <a:r>
              <a:rPr lang="es-CL" sz="1400" dirty="0"/>
              <a:t>Uso de recursos</a:t>
            </a:r>
          </a:p>
          <a:p>
            <a:pPr algn="r"/>
            <a:r>
              <a:rPr lang="es-CL" sz="1400" dirty="0"/>
              <a:t>Aspectos medioambientales </a:t>
            </a:r>
          </a:p>
          <a:p>
            <a:pPr algn="r"/>
            <a:r>
              <a:rPr lang="es-CL" sz="1400" dirty="0"/>
              <a:t>y sociales</a:t>
            </a:r>
          </a:p>
        </p:txBody>
      </p:sp>
      <p:sp>
        <p:nvSpPr>
          <p:cNvPr id="7" name="Flecha izquierda 6"/>
          <p:cNvSpPr/>
          <p:nvPr/>
        </p:nvSpPr>
        <p:spPr>
          <a:xfrm>
            <a:off x="5119468" y="5967245"/>
            <a:ext cx="611631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989626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6" descr="0005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Diagrama 11"/>
          <p:cNvGraphicFramePr/>
          <p:nvPr>
            <p:extLst>
              <p:ext uri="{D42A27DB-BD31-4B8C-83A1-F6EECF244321}">
                <p14:modId xmlns:p14="http://schemas.microsoft.com/office/powerpoint/2010/main" val="442855758"/>
              </p:ext>
            </p:extLst>
          </p:nvPr>
        </p:nvGraphicFramePr>
        <p:xfrm>
          <a:off x="152400" y="1027736"/>
          <a:ext cx="12039600" cy="4368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ítulo 1"/>
          <p:cNvSpPr txBox="1">
            <a:spLocks/>
          </p:cNvSpPr>
          <p:nvPr/>
        </p:nvSpPr>
        <p:spPr>
          <a:xfrm>
            <a:off x="595125" y="453916"/>
            <a:ext cx="11063476" cy="7162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ct val="20000"/>
              </a:spcBef>
              <a:defRPr/>
            </a:pPr>
            <a:r>
              <a:rPr lang="es-CL" sz="3700" b="1" dirty="0"/>
              <a:t>Programas GIF: Indicadores</a:t>
            </a:r>
          </a:p>
        </p:txBody>
      </p:sp>
      <p:pic>
        <p:nvPicPr>
          <p:cNvPr id="6" name="Imagen 6" descr="0005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165101"/>
            <a:ext cx="1458383" cy="51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59634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2725" y="301516"/>
            <a:ext cx="11063476" cy="716252"/>
          </a:xfrm>
        </p:spPr>
        <p:txBody>
          <a:bodyPr>
            <a:noAutofit/>
          </a:bodyPr>
          <a:lstStyle/>
          <a:p>
            <a:pPr defTabSz="914400">
              <a:spcBef>
                <a:spcPct val="20000"/>
              </a:spcBef>
              <a:defRPr/>
            </a:pPr>
            <a:r>
              <a:rPr lang="es-CL" sz="3700" b="1" dirty="0"/>
              <a:t>Piloto 2019: Nuevo Crédito Postgrado</a:t>
            </a:r>
          </a:p>
        </p:txBody>
      </p:sp>
      <p:pic>
        <p:nvPicPr>
          <p:cNvPr id="5" name="Imagen 6" descr="0005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368836364"/>
              </p:ext>
            </p:extLst>
          </p:nvPr>
        </p:nvGraphicFramePr>
        <p:xfrm>
          <a:off x="152400" y="910072"/>
          <a:ext cx="12039600" cy="29270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165101"/>
            <a:ext cx="1458383" cy="51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72454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6" descr="0005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Diagrama 11"/>
          <p:cNvGraphicFramePr/>
          <p:nvPr>
            <p:extLst>
              <p:ext uri="{D42A27DB-BD31-4B8C-83A1-F6EECF244321}">
                <p14:modId xmlns:p14="http://schemas.microsoft.com/office/powerpoint/2010/main" val="1850420414"/>
              </p:ext>
            </p:extLst>
          </p:nvPr>
        </p:nvGraphicFramePr>
        <p:xfrm>
          <a:off x="152400" y="1027736"/>
          <a:ext cx="12039600" cy="4368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ítulo 1"/>
          <p:cNvSpPr txBox="1">
            <a:spLocks/>
          </p:cNvSpPr>
          <p:nvPr/>
        </p:nvSpPr>
        <p:spPr>
          <a:xfrm>
            <a:off x="595125" y="453916"/>
            <a:ext cx="11063476" cy="7162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ct val="20000"/>
              </a:spcBef>
              <a:defRPr/>
            </a:pPr>
            <a:r>
              <a:rPr lang="es-CL" sz="3700" b="1" dirty="0"/>
              <a:t>Piloto 2019: Nuevo Crédito Postgrado : Indicadores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3032049" y="2138133"/>
            <a:ext cx="1976815" cy="2147289"/>
            <a:chOff x="2702670" y="1029862"/>
            <a:chExt cx="1976815" cy="2147289"/>
          </a:xfrm>
        </p:grpSpPr>
        <p:sp>
          <p:nvSpPr>
            <p:cNvPr id="7" name="Rectángulo 6"/>
            <p:cNvSpPr/>
            <p:nvPr/>
          </p:nvSpPr>
          <p:spPr>
            <a:xfrm>
              <a:off x="2702670" y="1029862"/>
              <a:ext cx="1976815" cy="214728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Rectángulo 7"/>
            <p:cNvSpPr/>
            <p:nvPr/>
          </p:nvSpPr>
          <p:spPr>
            <a:xfrm>
              <a:off x="2702670" y="1029862"/>
              <a:ext cx="1976815" cy="21472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560" tIns="35560" rIns="35560" bIns="35560" numCol="1" spcCol="1270" anchor="t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400" kern="1200" dirty="0">
                  <a:solidFill>
                    <a:schemeClr val="tx1"/>
                  </a:solidFill>
                </a:rPr>
                <a:t>- N° operaciones entregadas</a:t>
              </a:r>
            </a:p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400" kern="1200" dirty="0">
                  <a:solidFill>
                    <a:schemeClr val="tx1"/>
                  </a:solidFill>
                </a:rPr>
                <a:t>- N° beneficiarios atendidos</a:t>
              </a:r>
            </a:p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400" kern="1200" dirty="0">
                  <a:solidFill>
                    <a:schemeClr val="tx1"/>
                  </a:solidFill>
                </a:rPr>
                <a:t>- Monto de crédito otorgado con cobertura</a:t>
              </a:r>
            </a:p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400" kern="1200" dirty="0">
                  <a:solidFill>
                    <a:schemeClr val="tx1"/>
                  </a:solidFill>
                </a:rPr>
                <a:t>- Monto de cobertura</a:t>
              </a:r>
            </a:p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400" kern="1200" dirty="0">
                  <a:solidFill>
                    <a:schemeClr val="tx1"/>
                  </a:solidFill>
                </a:rPr>
                <a:t>- Todos estos se pueden caracterizar según la información recogida en el origen</a:t>
              </a:r>
            </a:p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14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603817" y="2138132"/>
            <a:ext cx="4557447" cy="2299690"/>
            <a:chOff x="122038" y="877461"/>
            <a:chExt cx="4557447" cy="2299690"/>
          </a:xfrm>
        </p:grpSpPr>
        <p:sp>
          <p:nvSpPr>
            <p:cNvPr id="11" name="Rectángulo 10"/>
            <p:cNvSpPr/>
            <p:nvPr/>
          </p:nvSpPr>
          <p:spPr>
            <a:xfrm>
              <a:off x="2702670" y="1029862"/>
              <a:ext cx="1976815" cy="214728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Rectángulo 12"/>
            <p:cNvSpPr/>
            <p:nvPr/>
          </p:nvSpPr>
          <p:spPr>
            <a:xfrm>
              <a:off x="122038" y="877461"/>
              <a:ext cx="1976815" cy="21472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560" tIns="35560" rIns="35560" bIns="35560" numCol="1" spcCol="1270" anchor="t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400" kern="1200" dirty="0">
                  <a:solidFill>
                    <a:schemeClr val="tx1"/>
                  </a:solidFill>
                </a:rPr>
                <a:t>- N° postulaciones recibidas de beneficiarios</a:t>
              </a:r>
            </a:p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400" kern="1200" dirty="0">
                  <a:solidFill>
                    <a:schemeClr val="tx1"/>
                  </a:solidFill>
                </a:rPr>
                <a:t>- N° IFIS participantes</a:t>
              </a:r>
            </a:p>
            <a:p>
              <a:pPr marL="285750" lvl="0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Tx/>
                <a:buChar char="-"/>
              </a:pPr>
              <a:r>
                <a:rPr lang="es-CL" sz="1400" kern="1200" dirty="0">
                  <a:solidFill>
                    <a:schemeClr val="tx1"/>
                  </a:solidFill>
                </a:rPr>
                <a:t>Se pueden caracterizar según la información recogida en el origen</a:t>
              </a:r>
            </a:p>
            <a:p>
              <a:pPr marL="285750" lvl="0" indent="-28575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Tx/>
                <a:buChar char="-"/>
              </a:pPr>
              <a:r>
                <a:rPr lang="es-CL" sz="1400" dirty="0">
                  <a:solidFill>
                    <a:schemeClr val="tx1"/>
                  </a:solidFill>
                </a:rPr>
                <a:t>Información beneficiarios al origen: ingresos anuales, tipo de empleo, áreas de trabajo y sectores productivos</a:t>
              </a:r>
              <a:endParaRPr lang="es-CL" sz="1400" kern="1200" dirty="0">
                <a:solidFill>
                  <a:schemeClr val="tx1"/>
                </a:solidFill>
              </a:endParaRPr>
            </a:p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1400" kern="1200" dirty="0">
                <a:solidFill>
                  <a:schemeClr val="tx1"/>
                </a:solidFill>
              </a:endParaRPr>
            </a:p>
          </p:txBody>
        </p:sp>
      </p:grpSp>
      <p:pic>
        <p:nvPicPr>
          <p:cNvPr id="14" name="Imagen 6" descr="0005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165101"/>
            <a:ext cx="1458383" cy="51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53291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6" descr="0005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ítulo 1"/>
          <p:cNvSpPr txBox="1">
            <a:spLocks/>
          </p:cNvSpPr>
          <p:nvPr/>
        </p:nvSpPr>
        <p:spPr>
          <a:xfrm>
            <a:off x="595125" y="453916"/>
            <a:ext cx="11063476" cy="7162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ct val="20000"/>
              </a:spcBef>
              <a:defRPr/>
            </a:pPr>
            <a:r>
              <a:rPr lang="es-CL" sz="3700" b="1" dirty="0"/>
              <a:t>Programas evaluados GIF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381797"/>
              </p:ext>
            </p:extLst>
          </p:nvPr>
        </p:nvGraphicFramePr>
        <p:xfrm>
          <a:off x="180473" y="1122375"/>
          <a:ext cx="11610474" cy="50370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3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9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8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83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11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84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2110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6735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Año</a:t>
                      </a:r>
                      <a:endParaRPr lang="es-CL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Tipo</a:t>
                      </a:r>
                      <a:endParaRPr lang="es-CL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Programa</a:t>
                      </a:r>
                      <a:endParaRPr lang="es-CL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Título</a:t>
                      </a:r>
                      <a:endParaRPr lang="es-CL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Mandante</a:t>
                      </a:r>
                      <a:endParaRPr lang="es-CL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Ejecutor </a:t>
                      </a:r>
                      <a:endParaRPr lang="es-CL" sz="14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Resultados </a:t>
                      </a:r>
                      <a:endParaRPr lang="es-CL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77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u="none" strike="noStrike" dirty="0">
                          <a:effectLst/>
                        </a:rPr>
                        <a:t>2015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>
                          <a:effectLst/>
                        </a:rPr>
                        <a:t>Estudio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 dirty="0">
                          <a:effectLst/>
                        </a:rPr>
                        <a:t>FOGAIN y</a:t>
                      </a:r>
                      <a:r>
                        <a:rPr lang="es-CL" sz="1400" u="none" strike="noStrike" baseline="0" dirty="0">
                          <a:effectLst/>
                        </a:rPr>
                        <a:t> refinanciamiento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SME finance in Chile: Enhancing efficiency of support Programs (Banco Mundial)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 dirty="0">
                          <a:effectLst/>
                        </a:rPr>
                        <a:t>Ministerio de Hacienda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 dirty="0">
                          <a:effectLst/>
                        </a:rPr>
                        <a:t>Banco Mundial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 dirty="0">
                          <a:effectLst/>
                        </a:rPr>
                        <a:t>Costo del crédito es alto comparado con otros países (más que haber una brecha en cobertura). </a:t>
                      </a:r>
                    </a:p>
                    <a:p>
                      <a:pPr algn="l" fontAlgn="ctr"/>
                      <a:r>
                        <a:rPr lang="es-CL" sz="1400" u="none" strike="noStrike" dirty="0">
                          <a:effectLst/>
                        </a:rPr>
                        <a:t>Se recomienda fortalecer competencia (IFNB) , unificar FOGAIN con FOGAPE y generar una entidad independiente. 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755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u="none" strike="noStrike">
                          <a:effectLst/>
                        </a:rPr>
                        <a:t>2016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 dirty="0">
                          <a:effectLst/>
                        </a:rPr>
                        <a:t>Impacto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 dirty="0">
                          <a:effectLst/>
                        </a:rPr>
                        <a:t>FOGAIN 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>
                          <a:effectLst/>
                        </a:rPr>
                        <a:t>Evaluación de impacto del programa Fogain de Corfo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>
                          <a:effectLst/>
                        </a:rPr>
                        <a:t>CORFO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 dirty="0">
                          <a:effectLst/>
                        </a:rPr>
                        <a:t>Universidad  Andrés </a:t>
                      </a:r>
                    </a:p>
                    <a:p>
                      <a:pPr algn="l" fontAlgn="ctr"/>
                      <a:r>
                        <a:rPr lang="es-CL" sz="1400" u="none" strike="noStrike" dirty="0">
                          <a:effectLst/>
                        </a:rPr>
                        <a:t>Bello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 dirty="0">
                          <a:effectLst/>
                        </a:rPr>
                        <a:t>Impacto positivo a nivel de ventas e inversión.  </a:t>
                      </a:r>
                    </a:p>
                    <a:p>
                      <a:pPr algn="l" fontAlgn="ctr"/>
                      <a:r>
                        <a:rPr lang="es-CL" sz="1400" u="none" strike="noStrike" dirty="0">
                          <a:effectLst/>
                        </a:rPr>
                        <a:t>Firmas aumentaron su acceso al financiamiento. </a:t>
                      </a:r>
                    </a:p>
                    <a:p>
                      <a:pPr algn="l" fontAlgn="ctr"/>
                      <a:r>
                        <a:rPr lang="es-CL" sz="1400" u="none" strike="noStrike" dirty="0">
                          <a:effectLst/>
                        </a:rPr>
                        <a:t>Análisis costo beneficio &gt;0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823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u="none" strike="noStrike">
                          <a:effectLst/>
                        </a:rPr>
                        <a:t>2016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EPG</a:t>
                      </a:r>
                    </a:p>
                    <a:p>
                      <a:pPr algn="l" fontAlgn="ctr"/>
                      <a:r>
                        <a:rPr lang="es-CL" sz="14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DIPRES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 dirty="0">
                          <a:effectLst/>
                        </a:rPr>
                        <a:t>Créditos para Estudios de Postgrado 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>
                          <a:effectLst/>
                        </a:rPr>
                        <a:t>EPG 2016 Informe final créditos de postgrado Corfo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>
                          <a:effectLst/>
                        </a:rPr>
                        <a:t>Ministerio de Hacienda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>
                          <a:effectLst/>
                        </a:rPr>
                        <a:t>DIPRES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 dirty="0">
                          <a:effectLst/>
                        </a:rPr>
                        <a:t>Programa no contribuye a resolver el problema asociado a la falta de capital humano específico para aumentar la productividad del país pues adolece de focalización. </a:t>
                      </a:r>
                    </a:p>
                    <a:p>
                      <a:pPr algn="l" fontAlgn="ctr"/>
                      <a:r>
                        <a:rPr lang="es-CL" sz="1400" u="none" strike="noStrike" dirty="0">
                          <a:effectLst/>
                        </a:rPr>
                        <a:t>Se observa espacio de acción para coordinación interinstitucional y financiamiento de estudios en el exterior que Banca no financia. 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4485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u="none" strike="noStrike">
                          <a:effectLst/>
                        </a:rPr>
                        <a:t>2017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 dirty="0">
                          <a:effectLst/>
                        </a:rPr>
                        <a:t>Estudio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u="none" strike="noStrike" dirty="0">
                          <a:effectLst/>
                        </a:rPr>
                        <a:t> Créditos para Estudios de Postgrado 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ctr"/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 dirty="0">
                          <a:effectLst/>
                        </a:rPr>
                        <a:t>Identificación y caracterización necesidades de capital humano avanzado que afectarían positivamente </a:t>
                      </a:r>
                      <a:r>
                        <a:rPr lang="es-CL" sz="1400" u="none" strike="noStrike" dirty="0" err="1">
                          <a:effectLst/>
                        </a:rPr>
                        <a:t>econ.</a:t>
                      </a:r>
                      <a:r>
                        <a:rPr lang="es-CL" sz="1400" u="none" strike="noStrike" dirty="0">
                          <a:effectLst/>
                        </a:rPr>
                        <a:t> nacional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>
                          <a:effectLst/>
                        </a:rPr>
                        <a:t>CORFO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>
                          <a:effectLst/>
                        </a:rPr>
                        <a:t>Cameron Partners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 dirty="0">
                          <a:effectLst/>
                        </a:rPr>
                        <a:t> Insumos</a:t>
                      </a:r>
                      <a:r>
                        <a:rPr lang="es-CL" sz="1400" u="none" strike="noStrike" baseline="0" dirty="0">
                          <a:effectLst/>
                        </a:rPr>
                        <a:t> para establecimiento de áreas prioritarias que debiera priorizar rediseño de programa.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170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u="none" strike="noStrike">
                          <a:effectLst/>
                        </a:rPr>
                        <a:t>2017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 dirty="0">
                          <a:effectLst/>
                        </a:rPr>
                        <a:t>Impacto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>
                          <a:effectLst/>
                        </a:rPr>
                        <a:t>Fondos de Capital de Riesgo 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>
                          <a:effectLst/>
                        </a:rPr>
                        <a:t>Estimación del impacto de la política pública de apoyo al capital de riesgo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>
                          <a:effectLst/>
                        </a:rPr>
                        <a:t>Consejo Nacional de Innovación y Desarrollo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>
                          <a:effectLst/>
                        </a:rPr>
                        <a:t>GE Consult SPA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 dirty="0">
                          <a:effectLst/>
                        </a:rPr>
                        <a:t>Impacto (leve) en ventas y evolución de las firmas.</a:t>
                      </a:r>
                    </a:p>
                    <a:p>
                      <a:pPr algn="l" fontAlgn="ctr"/>
                      <a:r>
                        <a:rPr lang="es-CL" sz="1400" u="none" strike="noStrike" dirty="0">
                          <a:effectLst/>
                        </a:rPr>
                        <a:t>No muestra impacto sobre empleo. 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79" marR="5279" marT="5279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4" name="Imagen 6" descr="000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165101"/>
            <a:ext cx="1458383" cy="51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35952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/>
          <p:cNvSpPr/>
          <p:nvPr/>
        </p:nvSpPr>
        <p:spPr>
          <a:xfrm>
            <a:off x="288758" y="2123905"/>
            <a:ext cx="1093670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5400" dirty="0">
                <a:solidFill>
                  <a:schemeClr val="bg1"/>
                </a:solidFill>
              </a:rPr>
              <a:t>Mejorando sistemas de medición del desempeño y evaluación en la banca pública de América Latina</a:t>
            </a:r>
            <a:endParaRPr lang="es-CL" sz="5400" b="1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635" y="4242742"/>
            <a:ext cx="400050" cy="40005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0624" y="4373815"/>
            <a:ext cx="400050" cy="40005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7043" y="1109779"/>
            <a:ext cx="400050" cy="40005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472" y="717431"/>
            <a:ext cx="400050" cy="40005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963" y="1799641"/>
            <a:ext cx="400050" cy="40005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2779" y="2199691"/>
            <a:ext cx="400050" cy="40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276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836985" y="26993"/>
            <a:ext cx="9360363" cy="13561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s-ES" sz="3700" b="1" dirty="0">
                <a:latin typeface="+mj-lt"/>
                <a:ea typeface="+mj-ea"/>
                <a:cs typeface="+mj-cs"/>
              </a:rPr>
              <a:t>Evaluaciones: Variables, efectos, instrumentos, </a:t>
            </a:r>
          </a:p>
          <a:p>
            <a:pPr>
              <a:spcBef>
                <a:spcPct val="20000"/>
              </a:spcBef>
              <a:defRPr/>
            </a:pPr>
            <a:r>
              <a:rPr lang="es-ES" sz="3700" b="1" dirty="0">
                <a:latin typeface="+mj-lt"/>
                <a:ea typeface="+mj-ea"/>
                <a:cs typeface="+mj-cs"/>
              </a:rPr>
              <a:t>indicadores</a:t>
            </a:r>
          </a:p>
        </p:txBody>
      </p:sp>
      <p:pic>
        <p:nvPicPr>
          <p:cNvPr id="6" name="Imagen 6" descr="0005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165101"/>
            <a:ext cx="1458383" cy="51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366897"/>
              </p:ext>
            </p:extLst>
          </p:nvPr>
        </p:nvGraphicFramePr>
        <p:xfrm>
          <a:off x="512667" y="1295223"/>
          <a:ext cx="1043817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2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5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5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51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751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751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6959">
                <a:tc>
                  <a:txBody>
                    <a:bodyPr/>
                    <a:lstStyle/>
                    <a:p>
                      <a:r>
                        <a:rPr lang="es-CL" sz="1500" dirty="0"/>
                        <a:t>Tipo</a:t>
                      </a:r>
                      <a:r>
                        <a:rPr lang="es-CL" sz="1500" baseline="0" dirty="0"/>
                        <a:t> de Variables</a:t>
                      </a:r>
                      <a:endParaRPr lang="es-CL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CL" sz="150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L" sz="1500" dirty="0"/>
                        <a:t>Relación de Efectos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500" dirty="0"/>
                        <a:t>Instrumentos</a:t>
                      </a:r>
                      <a:r>
                        <a:rPr lang="es-CL" sz="1500" baseline="0" dirty="0"/>
                        <a:t> Operativos</a:t>
                      </a:r>
                      <a:endParaRPr lang="es-CL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500" dirty="0"/>
                        <a:t>Indicadores típicos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sz="1500" b="1" dirty="0"/>
                        <a:t>Variables</a:t>
                      </a:r>
                      <a:r>
                        <a:rPr lang="es-CL" sz="1500" b="1" baseline="0" dirty="0"/>
                        <a:t> independientes exógenas</a:t>
                      </a:r>
                      <a:endParaRPr lang="es-CL" sz="15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CL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500" b="1" dirty="0"/>
                        <a:t>Empresario:</a:t>
                      </a:r>
                    </a:p>
                    <a:p>
                      <a:pPr algn="ctr"/>
                      <a:r>
                        <a:rPr lang="es-CL" sz="1500" dirty="0"/>
                        <a:t>Nivel educativos / Edad /</a:t>
                      </a:r>
                    </a:p>
                    <a:p>
                      <a:pPr algn="ctr"/>
                      <a:r>
                        <a:rPr lang="es-CL" sz="1500" dirty="0"/>
                        <a:t>Género / Actitud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500" b="1" dirty="0"/>
                        <a:t>Empresa:</a:t>
                      </a:r>
                    </a:p>
                    <a:p>
                      <a:pPr algn="ctr"/>
                      <a:r>
                        <a:rPr lang="es-CL" sz="1500" dirty="0"/>
                        <a:t>N° trabajadores / Ubicación / Sector</a:t>
                      </a:r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s-CL" sz="1500" dirty="0"/>
                        <a:t>Base datos</a:t>
                      </a:r>
                      <a:r>
                        <a:rPr lang="es-CL" sz="1500" baseline="0" dirty="0"/>
                        <a:t> inicial</a:t>
                      </a:r>
                    </a:p>
                    <a:p>
                      <a:pPr algn="ctr"/>
                      <a:r>
                        <a:rPr lang="es-CL" sz="1500" baseline="0" dirty="0"/>
                        <a:t>Definición Indicadores</a:t>
                      </a:r>
                    </a:p>
                    <a:p>
                      <a:pPr algn="ctr"/>
                      <a:r>
                        <a:rPr lang="es-CL" sz="1500" baseline="0" dirty="0"/>
                        <a:t>Cuestionarios y guías </a:t>
                      </a:r>
                    </a:p>
                    <a:p>
                      <a:pPr algn="ctr"/>
                      <a:r>
                        <a:rPr lang="es-CL" sz="1500" baseline="0" dirty="0"/>
                        <a:t>Encuestas y guías</a:t>
                      </a:r>
                    </a:p>
                    <a:p>
                      <a:pPr algn="ctr"/>
                      <a:r>
                        <a:rPr lang="es-CL" sz="1500" baseline="0" dirty="0"/>
                        <a:t>Universo </a:t>
                      </a:r>
                      <a:r>
                        <a:rPr lang="es-CL" sz="1500" baseline="0" dirty="0" err="1"/>
                        <a:t>muestral</a:t>
                      </a:r>
                      <a:r>
                        <a:rPr lang="es-CL" sz="1500" baseline="0" dirty="0"/>
                        <a:t> y </a:t>
                      </a:r>
                      <a:r>
                        <a:rPr lang="es-CL" sz="1500" b="1" baseline="0" dirty="0"/>
                        <a:t>grupo control</a:t>
                      </a:r>
                    </a:p>
                    <a:p>
                      <a:pPr algn="ctr"/>
                      <a:r>
                        <a:rPr lang="es-CL" sz="1500" baseline="0" dirty="0"/>
                        <a:t>Sistema información</a:t>
                      </a:r>
                    </a:p>
                    <a:p>
                      <a:pPr algn="ctr"/>
                      <a:r>
                        <a:rPr lang="es-CL" sz="1500" b="1" baseline="0" dirty="0"/>
                        <a:t>Metodología análisis cambios</a:t>
                      </a:r>
                    </a:p>
                    <a:p>
                      <a:pPr algn="ctr"/>
                      <a:r>
                        <a:rPr lang="es-CL" sz="1500" baseline="0" dirty="0"/>
                        <a:t>Resultados, conclusiones y recomendaciones</a:t>
                      </a:r>
                      <a:endParaRPr lang="es-CL" sz="1500" dirty="0"/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s-CL" sz="1500" dirty="0"/>
                        <a:t>% empresas que han aumentado: ventas, eficiencia, productividad, </a:t>
                      </a:r>
                      <a:r>
                        <a:rPr lang="es-CL" sz="1500" b="1" dirty="0"/>
                        <a:t>acceso a financiamiento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L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CL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L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L" sz="15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1" dirty="0"/>
                        <a:t>Variables</a:t>
                      </a:r>
                      <a:r>
                        <a:rPr lang="es-CL" sz="1500" b="1" baseline="0" dirty="0"/>
                        <a:t> macroeconómicas endógenas y exógenas</a:t>
                      </a:r>
                      <a:endParaRPr lang="es-CL" sz="15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CL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500" b="1" baseline="0" dirty="0"/>
                        <a:t>Macroeconómicas:</a:t>
                      </a:r>
                    </a:p>
                    <a:p>
                      <a:pPr algn="ctr"/>
                      <a:r>
                        <a:rPr lang="es-CL" sz="1500" baseline="0" dirty="0"/>
                        <a:t>Laboral / Monetaria /</a:t>
                      </a:r>
                    </a:p>
                    <a:p>
                      <a:pPr algn="ctr"/>
                      <a:r>
                        <a:rPr lang="es-CL" sz="1500" baseline="0" dirty="0"/>
                        <a:t>Fiscal / Precios / </a:t>
                      </a:r>
                    </a:p>
                    <a:p>
                      <a:pPr algn="ctr"/>
                      <a:r>
                        <a:rPr lang="es-CL" sz="1500" baseline="0" dirty="0"/>
                        <a:t>Comercial</a:t>
                      </a:r>
                      <a:endParaRPr lang="es-CL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500" b="1" dirty="0"/>
                        <a:t>Sectoriales:</a:t>
                      </a:r>
                    </a:p>
                    <a:p>
                      <a:pPr algn="ctr"/>
                      <a:r>
                        <a:rPr lang="es-CL" sz="1500" dirty="0"/>
                        <a:t>Demanda / Incentivos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L" sz="15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CL" sz="15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L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L" sz="15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sz="1500" b="1" dirty="0"/>
                        <a:t>Variables Dependientes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CL" sz="15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L" sz="1500" b="1" dirty="0"/>
                        <a:t>Impacto</a:t>
                      </a:r>
                      <a:r>
                        <a:rPr lang="es-CL" sz="1500" b="1" baseline="0" dirty="0"/>
                        <a:t> en:</a:t>
                      </a:r>
                    </a:p>
                    <a:p>
                      <a:pPr algn="ctr"/>
                      <a:r>
                        <a:rPr lang="es-CL" sz="1500" baseline="0" dirty="0"/>
                        <a:t>Empleo / Ventas / Productividad / </a:t>
                      </a:r>
                    </a:p>
                    <a:p>
                      <a:pPr algn="ctr"/>
                      <a:r>
                        <a:rPr lang="es-CL" sz="1500" baseline="0" dirty="0"/>
                        <a:t>Competitividad / Gestión / Nivel de Vida</a:t>
                      </a:r>
                      <a:endParaRPr lang="es-CL" sz="15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Flecha derecha 3"/>
          <p:cNvSpPr/>
          <p:nvPr/>
        </p:nvSpPr>
        <p:spPr>
          <a:xfrm>
            <a:off x="2518956" y="221948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Flecha derecha 9"/>
          <p:cNvSpPr/>
          <p:nvPr/>
        </p:nvSpPr>
        <p:spPr>
          <a:xfrm>
            <a:off x="2518956" y="34531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Flecha derecha 10"/>
          <p:cNvSpPr/>
          <p:nvPr/>
        </p:nvSpPr>
        <p:spPr>
          <a:xfrm>
            <a:off x="2518956" y="468677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CuadroTexto 11"/>
          <p:cNvSpPr txBox="1"/>
          <p:nvPr/>
        </p:nvSpPr>
        <p:spPr>
          <a:xfrm>
            <a:off x="669248" y="5431913"/>
            <a:ext cx="1028158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solidFill>
                  <a:schemeClr val="dk1"/>
                </a:solidFill>
                <a:hlinkClick r:id="rId5"/>
              </a:rPr>
              <a:t>Adaptado de “Propuesta Metodológica de Evaluación de Impacto de los Programas o proyectos de Fomento Productivo”, disponible en: </a:t>
            </a:r>
            <a:r>
              <a:rPr lang="es-CL" sz="1300" dirty="0">
                <a:hlinkClick r:id="rId5"/>
              </a:rPr>
              <a:t>http://repositoriodigital.corfo.cl/bitstream/handle/11373/1333/PM_EIA.pdf?sequence=11</a:t>
            </a:r>
            <a:endParaRPr lang="es-CL" sz="1300" dirty="0"/>
          </a:p>
        </p:txBody>
      </p:sp>
    </p:spTree>
    <p:extLst>
      <p:ext uri="{BB962C8B-B14F-4D97-AF65-F5344CB8AC3E}">
        <p14:creationId xmlns:p14="http://schemas.microsoft.com/office/powerpoint/2010/main" val="1666707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2" y="1836367"/>
            <a:ext cx="10118556" cy="4131295"/>
          </a:xfrm>
          <a:prstGeom prst="rect">
            <a:avLst/>
          </a:prstGeom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990602" y="30897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78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3700" b="1" dirty="0"/>
              <a:t>Dinámica de cambio</a:t>
            </a:r>
          </a:p>
        </p:txBody>
      </p:sp>
      <p:pic>
        <p:nvPicPr>
          <p:cNvPr id="9" name="Imagen 6" descr="000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165101"/>
            <a:ext cx="1458383" cy="51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2969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CL" sz="3700" b="1" dirty="0"/>
              <a:t>La </a:t>
            </a:r>
            <a:r>
              <a:rPr lang="es-CL" sz="3700" b="1" dirty="0" err="1"/>
              <a:t>Corfo</a:t>
            </a:r>
            <a:r>
              <a:rPr lang="es-CL" sz="3700" b="1" dirty="0"/>
              <a:t> que queremos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2013890"/>
            <a:ext cx="10134602" cy="4082110"/>
          </a:xfrm>
          <a:prstGeom prst="rect">
            <a:avLst/>
          </a:prstGeom>
        </p:spPr>
      </p:pic>
      <p:pic>
        <p:nvPicPr>
          <p:cNvPr id="8" name="Imagen 6" descr="000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165101"/>
            <a:ext cx="1458383" cy="51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2299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981" y="2296655"/>
            <a:ext cx="4648198" cy="2585531"/>
          </a:xfrm>
          <a:prstGeom prst="rect">
            <a:avLst/>
          </a:prstGeom>
        </p:spPr>
      </p:pic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838202" y="365125"/>
            <a:ext cx="2338135" cy="1325563"/>
          </a:xfrm>
        </p:spPr>
        <p:txBody>
          <a:bodyPr>
            <a:normAutofit/>
          </a:bodyPr>
          <a:lstStyle/>
          <a:p>
            <a:r>
              <a:rPr lang="es-CL" sz="3700" b="1" dirty="0"/>
              <a:t>Desafíos</a:t>
            </a: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6238840" y="365125"/>
            <a:ext cx="517912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78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3700" b="1" dirty="0"/>
              <a:t>Desafíos transversales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6665" y="2027499"/>
            <a:ext cx="6268451" cy="3123844"/>
          </a:xfrm>
          <a:prstGeom prst="rect">
            <a:avLst/>
          </a:prstGeom>
        </p:spPr>
      </p:pic>
      <p:pic>
        <p:nvPicPr>
          <p:cNvPr id="11" name="Imagen 6" descr="0005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165101"/>
            <a:ext cx="1458383" cy="51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6837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CL" sz="3700" b="1" dirty="0"/>
              <a:t>Líneas Estratégicas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851" y="1284288"/>
            <a:ext cx="10635917" cy="4964111"/>
          </a:xfrm>
          <a:prstGeom prst="rect">
            <a:avLst/>
          </a:prstGeom>
        </p:spPr>
      </p:pic>
      <p:pic>
        <p:nvPicPr>
          <p:cNvPr id="5" name="Imagen 6" descr="000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165101"/>
            <a:ext cx="1458383" cy="51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8737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Conector recto de flecha 4">
            <a:extLst>
              <a:ext uri="{FF2B5EF4-FFF2-40B4-BE49-F238E27FC236}">
                <a16:creationId xmlns:a16="http://schemas.microsoft.com/office/drawing/2014/main" id="{3E63DAE4-D8B9-D04D-914E-828FA70E6C6D}"/>
              </a:ext>
            </a:extLst>
          </p:cNvPr>
          <p:cNvCxnSpPr>
            <a:cxnSpLocks/>
          </p:cNvCxnSpPr>
          <p:nvPr/>
        </p:nvCxnSpPr>
        <p:spPr>
          <a:xfrm flipH="1" flipV="1">
            <a:off x="763266" y="205540"/>
            <a:ext cx="1" cy="6167516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4">
            <a:extLst>
              <a:ext uri="{FF2B5EF4-FFF2-40B4-BE49-F238E27FC236}">
                <a16:creationId xmlns:a16="http://schemas.microsoft.com/office/drawing/2014/main" id="{DD9530E9-B4C6-AB4C-8A4A-BBF9BEB8D9FF}"/>
              </a:ext>
            </a:extLst>
          </p:cNvPr>
          <p:cNvCxnSpPr>
            <a:cxnSpLocks/>
          </p:cNvCxnSpPr>
          <p:nvPr/>
        </p:nvCxnSpPr>
        <p:spPr>
          <a:xfrm>
            <a:off x="777601" y="6355034"/>
            <a:ext cx="10963936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bject 8">
            <a:extLst>
              <a:ext uri="{FF2B5EF4-FFF2-40B4-BE49-F238E27FC236}">
                <a16:creationId xmlns:a16="http://schemas.microsoft.com/office/drawing/2014/main" id="{94899B64-32BE-2C49-A8F5-5684F576468A}"/>
              </a:ext>
            </a:extLst>
          </p:cNvPr>
          <p:cNvSpPr txBox="1">
            <a:spLocks/>
          </p:cNvSpPr>
          <p:nvPr/>
        </p:nvSpPr>
        <p:spPr>
          <a:xfrm>
            <a:off x="3066601" y="6392905"/>
            <a:ext cx="1137029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4200" b="0" i="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5159">
              <a:defRPr>
                <a:latin typeface="+mn-lt"/>
                <a:ea typeface="+mn-ea"/>
                <a:cs typeface="+mn-cs"/>
              </a:defRPr>
            </a:lvl2pPr>
            <a:lvl3pPr marL="910322">
              <a:defRPr>
                <a:latin typeface="+mn-lt"/>
                <a:ea typeface="+mn-ea"/>
                <a:cs typeface="+mn-cs"/>
              </a:defRPr>
            </a:lvl3pPr>
            <a:lvl4pPr marL="1365484">
              <a:defRPr>
                <a:latin typeface="+mn-lt"/>
                <a:ea typeface="+mn-ea"/>
                <a:cs typeface="+mn-cs"/>
              </a:defRPr>
            </a:lvl4pPr>
            <a:lvl5pPr marL="1820646">
              <a:defRPr>
                <a:latin typeface="+mn-lt"/>
                <a:ea typeface="+mn-ea"/>
                <a:cs typeface="+mn-cs"/>
              </a:defRPr>
            </a:lvl5pPr>
            <a:lvl6pPr marL="2275807">
              <a:defRPr>
                <a:latin typeface="+mn-lt"/>
                <a:ea typeface="+mn-ea"/>
                <a:cs typeface="+mn-cs"/>
              </a:defRPr>
            </a:lvl6pPr>
            <a:lvl7pPr marL="2730966">
              <a:defRPr>
                <a:latin typeface="+mn-lt"/>
                <a:ea typeface="+mn-ea"/>
                <a:cs typeface="+mn-cs"/>
              </a:defRPr>
            </a:lvl7pPr>
            <a:lvl8pPr marL="3186130">
              <a:defRPr>
                <a:latin typeface="+mn-lt"/>
                <a:ea typeface="+mn-ea"/>
                <a:cs typeface="+mn-cs"/>
              </a:defRPr>
            </a:lvl8pPr>
            <a:lvl9pPr marL="3641290">
              <a:defRPr>
                <a:latin typeface="+mn-lt"/>
                <a:ea typeface="+mn-ea"/>
                <a:cs typeface="+mn-cs"/>
              </a:defRPr>
            </a:lvl9pPr>
          </a:lstStyle>
          <a:p>
            <a:pPr marL="16930" algn="ctr">
              <a:defRPr/>
            </a:pPr>
            <a:r>
              <a:rPr lang="es-ES" sz="800" b="1" kern="0" spc="-7" dirty="0">
                <a:solidFill>
                  <a:prstClr val="black"/>
                </a:solidFill>
                <a:latin typeface="+mn-lt"/>
                <a:cs typeface="Calibri" panose="020F0502020204030204" pitchFamily="34" charset="0"/>
                <a:sym typeface="Arial"/>
                <a:rtl val="0"/>
              </a:rPr>
              <a:t>Gestación</a:t>
            </a:r>
            <a:endParaRPr lang="es-ES_tradnl" sz="800" b="1" kern="0" spc="-7" dirty="0">
              <a:solidFill>
                <a:prstClr val="black"/>
              </a:solidFill>
              <a:latin typeface="+mn-lt"/>
              <a:cs typeface="Calibri" panose="020F0502020204030204" pitchFamily="34" charset="0"/>
              <a:sym typeface="Arial"/>
              <a:rtl val="0"/>
            </a:endParaRPr>
          </a:p>
        </p:txBody>
      </p:sp>
      <p:sp>
        <p:nvSpPr>
          <p:cNvPr id="31" name="object 8">
            <a:extLst>
              <a:ext uri="{FF2B5EF4-FFF2-40B4-BE49-F238E27FC236}">
                <a16:creationId xmlns:a16="http://schemas.microsoft.com/office/drawing/2014/main" id="{94899B64-32BE-2C49-A8F5-5684F576468A}"/>
              </a:ext>
            </a:extLst>
          </p:cNvPr>
          <p:cNvSpPr txBox="1">
            <a:spLocks/>
          </p:cNvSpPr>
          <p:nvPr/>
        </p:nvSpPr>
        <p:spPr>
          <a:xfrm>
            <a:off x="5340821" y="6384517"/>
            <a:ext cx="1137029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4200" b="0" i="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5159">
              <a:defRPr>
                <a:latin typeface="+mn-lt"/>
                <a:ea typeface="+mn-ea"/>
                <a:cs typeface="+mn-cs"/>
              </a:defRPr>
            </a:lvl2pPr>
            <a:lvl3pPr marL="910322">
              <a:defRPr>
                <a:latin typeface="+mn-lt"/>
                <a:ea typeface="+mn-ea"/>
                <a:cs typeface="+mn-cs"/>
              </a:defRPr>
            </a:lvl3pPr>
            <a:lvl4pPr marL="1365484">
              <a:defRPr>
                <a:latin typeface="+mn-lt"/>
                <a:ea typeface="+mn-ea"/>
                <a:cs typeface="+mn-cs"/>
              </a:defRPr>
            </a:lvl4pPr>
            <a:lvl5pPr marL="1820646">
              <a:defRPr>
                <a:latin typeface="+mn-lt"/>
                <a:ea typeface="+mn-ea"/>
                <a:cs typeface="+mn-cs"/>
              </a:defRPr>
            </a:lvl5pPr>
            <a:lvl6pPr marL="2275807">
              <a:defRPr>
                <a:latin typeface="+mn-lt"/>
                <a:ea typeface="+mn-ea"/>
                <a:cs typeface="+mn-cs"/>
              </a:defRPr>
            </a:lvl6pPr>
            <a:lvl7pPr marL="2730966">
              <a:defRPr>
                <a:latin typeface="+mn-lt"/>
                <a:ea typeface="+mn-ea"/>
                <a:cs typeface="+mn-cs"/>
              </a:defRPr>
            </a:lvl7pPr>
            <a:lvl8pPr marL="3186130">
              <a:defRPr>
                <a:latin typeface="+mn-lt"/>
                <a:ea typeface="+mn-ea"/>
                <a:cs typeface="+mn-cs"/>
              </a:defRPr>
            </a:lvl8pPr>
            <a:lvl9pPr marL="3641290">
              <a:defRPr>
                <a:latin typeface="+mn-lt"/>
                <a:ea typeface="+mn-ea"/>
                <a:cs typeface="+mn-cs"/>
              </a:defRPr>
            </a:lvl9pPr>
          </a:lstStyle>
          <a:p>
            <a:pPr marL="16930" algn="ctr">
              <a:defRPr/>
            </a:pPr>
            <a:r>
              <a:rPr lang="es-ES" sz="800" b="1" kern="0" spc="-7" dirty="0">
                <a:solidFill>
                  <a:prstClr val="black"/>
                </a:solidFill>
                <a:latin typeface="+mn-lt"/>
                <a:cs typeface="Calibri" panose="020F0502020204030204" pitchFamily="34" charset="0"/>
                <a:sym typeface="Arial"/>
                <a:rtl val="0"/>
              </a:rPr>
              <a:t>Inicio</a:t>
            </a:r>
          </a:p>
        </p:txBody>
      </p:sp>
      <p:sp>
        <p:nvSpPr>
          <p:cNvPr id="36" name="object 8">
            <a:extLst>
              <a:ext uri="{FF2B5EF4-FFF2-40B4-BE49-F238E27FC236}">
                <a16:creationId xmlns:a16="http://schemas.microsoft.com/office/drawing/2014/main" id="{94899B64-32BE-2C49-A8F5-5684F576468A}"/>
              </a:ext>
            </a:extLst>
          </p:cNvPr>
          <p:cNvSpPr txBox="1">
            <a:spLocks/>
          </p:cNvSpPr>
          <p:nvPr/>
        </p:nvSpPr>
        <p:spPr>
          <a:xfrm>
            <a:off x="7706871" y="6388095"/>
            <a:ext cx="1137029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4200" b="0" i="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5159">
              <a:defRPr>
                <a:latin typeface="+mn-lt"/>
                <a:ea typeface="+mn-ea"/>
                <a:cs typeface="+mn-cs"/>
              </a:defRPr>
            </a:lvl2pPr>
            <a:lvl3pPr marL="910322">
              <a:defRPr>
                <a:latin typeface="+mn-lt"/>
                <a:ea typeface="+mn-ea"/>
                <a:cs typeface="+mn-cs"/>
              </a:defRPr>
            </a:lvl3pPr>
            <a:lvl4pPr marL="1365484">
              <a:defRPr>
                <a:latin typeface="+mn-lt"/>
                <a:ea typeface="+mn-ea"/>
                <a:cs typeface="+mn-cs"/>
              </a:defRPr>
            </a:lvl4pPr>
            <a:lvl5pPr marL="1820646">
              <a:defRPr>
                <a:latin typeface="+mn-lt"/>
                <a:ea typeface="+mn-ea"/>
                <a:cs typeface="+mn-cs"/>
              </a:defRPr>
            </a:lvl5pPr>
            <a:lvl6pPr marL="2275807">
              <a:defRPr>
                <a:latin typeface="+mn-lt"/>
                <a:ea typeface="+mn-ea"/>
                <a:cs typeface="+mn-cs"/>
              </a:defRPr>
            </a:lvl6pPr>
            <a:lvl7pPr marL="2730966">
              <a:defRPr>
                <a:latin typeface="+mn-lt"/>
                <a:ea typeface="+mn-ea"/>
                <a:cs typeface="+mn-cs"/>
              </a:defRPr>
            </a:lvl7pPr>
            <a:lvl8pPr marL="3186130">
              <a:defRPr>
                <a:latin typeface="+mn-lt"/>
                <a:ea typeface="+mn-ea"/>
                <a:cs typeface="+mn-cs"/>
              </a:defRPr>
            </a:lvl8pPr>
            <a:lvl9pPr marL="3641290">
              <a:defRPr>
                <a:latin typeface="+mn-lt"/>
                <a:ea typeface="+mn-ea"/>
                <a:cs typeface="+mn-cs"/>
              </a:defRPr>
            </a:lvl9pPr>
          </a:lstStyle>
          <a:p>
            <a:pPr marL="16930" algn="ctr">
              <a:defRPr/>
            </a:pPr>
            <a:r>
              <a:rPr lang="es-ES" sz="800" b="1" kern="0" spc="-7" dirty="0">
                <a:solidFill>
                  <a:prstClr val="black"/>
                </a:solidFill>
                <a:latin typeface="+mn-lt"/>
                <a:cs typeface="Calibri" panose="020F0502020204030204" pitchFamily="34" charset="0"/>
                <a:sym typeface="Arial"/>
                <a:rtl val="0"/>
              </a:rPr>
              <a:t>Crecimiento</a:t>
            </a:r>
            <a:endParaRPr lang="es-ES_tradnl" sz="800" b="1" kern="0" spc="-7" dirty="0">
              <a:solidFill>
                <a:prstClr val="black"/>
              </a:solidFill>
              <a:latin typeface="+mn-lt"/>
              <a:cs typeface="Calibri" panose="020F0502020204030204" pitchFamily="34" charset="0"/>
              <a:sym typeface="Arial"/>
              <a:rtl val="0"/>
            </a:endParaRPr>
          </a:p>
        </p:txBody>
      </p:sp>
      <p:sp>
        <p:nvSpPr>
          <p:cNvPr id="37" name="object 8">
            <a:extLst>
              <a:ext uri="{FF2B5EF4-FFF2-40B4-BE49-F238E27FC236}">
                <a16:creationId xmlns:a16="http://schemas.microsoft.com/office/drawing/2014/main" id="{94899B64-32BE-2C49-A8F5-5684F576468A}"/>
              </a:ext>
            </a:extLst>
          </p:cNvPr>
          <p:cNvSpPr txBox="1">
            <a:spLocks/>
          </p:cNvSpPr>
          <p:nvPr/>
        </p:nvSpPr>
        <p:spPr>
          <a:xfrm>
            <a:off x="9992339" y="6333740"/>
            <a:ext cx="1137029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4200" b="0" i="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5159">
              <a:defRPr>
                <a:latin typeface="+mn-lt"/>
                <a:ea typeface="+mn-ea"/>
                <a:cs typeface="+mn-cs"/>
              </a:defRPr>
            </a:lvl2pPr>
            <a:lvl3pPr marL="910322">
              <a:defRPr>
                <a:latin typeface="+mn-lt"/>
                <a:ea typeface="+mn-ea"/>
                <a:cs typeface="+mn-cs"/>
              </a:defRPr>
            </a:lvl3pPr>
            <a:lvl4pPr marL="1365484">
              <a:defRPr>
                <a:latin typeface="+mn-lt"/>
                <a:ea typeface="+mn-ea"/>
                <a:cs typeface="+mn-cs"/>
              </a:defRPr>
            </a:lvl4pPr>
            <a:lvl5pPr marL="1820646">
              <a:defRPr>
                <a:latin typeface="+mn-lt"/>
                <a:ea typeface="+mn-ea"/>
                <a:cs typeface="+mn-cs"/>
              </a:defRPr>
            </a:lvl5pPr>
            <a:lvl6pPr marL="2275807">
              <a:defRPr>
                <a:latin typeface="+mn-lt"/>
                <a:ea typeface="+mn-ea"/>
                <a:cs typeface="+mn-cs"/>
              </a:defRPr>
            </a:lvl6pPr>
            <a:lvl7pPr marL="2730966">
              <a:defRPr>
                <a:latin typeface="+mn-lt"/>
                <a:ea typeface="+mn-ea"/>
                <a:cs typeface="+mn-cs"/>
              </a:defRPr>
            </a:lvl7pPr>
            <a:lvl8pPr marL="3186130">
              <a:defRPr>
                <a:latin typeface="+mn-lt"/>
                <a:ea typeface="+mn-ea"/>
                <a:cs typeface="+mn-cs"/>
              </a:defRPr>
            </a:lvl8pPr>
            <a:lvl9pPr marL="3641290">
              <a:defRPr>
                <a:latin typeface="+mn-lt"/>
                <a:ea typeface="+mn-ea"/>
                <a:cs typeface="+mn-cs"/>
              </a:defRPr>
            </a:lvl9pPr>
          </a:lstStyle>
          <a:p>
            <a:pPr marL="16930" algn="ctr">
              <a:defRPr/>
            </a:pPr>
            <a:r>
              <a:rPr lang="es-ES" sz="800" b="1" kern="0" spc="-7" dirty="0">
                <a:solidFill>
                  <a:prstClr val="black"/>
                </a:solidFill>
                <a:latin typeface="+mn-lt"/>
                <a:cs typeface="Calibri" panose="020F0502020204030204" pitchFamily="34" charset="0"/>
                <a:sym typeface="Arial"/>
                <a:rtl val="0"/>
              </a:rPr>
              <a:t>Consolidación</a:t>
            </a:r>
            <a:endParaRPr lang="es-ES_tradnl" sz="800" b="1" kern="0" spc="-7" dirty="0">
              <a:solidFill>
                <a:prstClr val="black"/>
              </a:solidFill>
              <a:latin typeface="+mn-lt"/>
              <a:cs typeface="Calibri" panose="020F0502020204030204" pitchFamily="34" charset="0"/>
              <a:sym typeface="Arial"/>
              <a:rtl val="0"/>
            </a:endParaRPr>
          </a:p>
        </p:txBody>
      </p:sp>
      <p:sp>
        <p:nvSpPr>
          <p:cNvPr id="42" name="object 8">
            <a:extLst>
              <a:ext uri="{FF2B5EF4-FFF2-40B4-BE49-F238E27FC236}">
                <a16:creationId xmlns:a16="http://schemas.microsoft.com/office/drawing/2014/main" id="{94899B64-32BE-2C49-A8F5-5684F576468A}"/>
              </a:ext>
            </a:extLst>
          </p:cNvPr>
          <p:cNvSpPr txBox="1">
            <a:spLocks/>
          </p:cNvSpPr>
          <p:nvPr/>
        </p:nvSpPr>
        <p:spPr>
          <a:xfrm rot="16200000">
            <a:off x="-269130" y="5430569"/>
            <a:ext cx="141616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4200" b="0" i="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5159">
              <a:defRPr>
                <a:latin typeface="+mn-lt"/>
                <a:ea typeface="+mn-ea"/>
                <a:cs typeface="+mn-cs"/>
              </a:defRPr>
            </a:lvl2pPr>
            <a:lvl3pPr marL="910322">
              <a:defRPr>
                <a:latin typeface="+mn-lt"/>
                <a:ea typeface="+mn-ea"/>
                <a:cs typeface="+mn-cs"/>
              </a:defRPr>
            </a:lvl3pPr>
            <a:lvl4pPr marL="1365484">
              <a:defRPr>
                <a:latin typeface="+mn-lt"/>
                <a:ea typeface="+mn-ea"/>
                <a:cs typeface="+mn-cs"/>
              </a:defRPr>
            </a:lvl4pPr>
            <a:lvl5pPr marL="1820646">
              <a:defRPr>
                <a:latin typeface="+mn-lt"/>
                <a:ea typeface="+mn-ea"/>
                <a:cs typeface="+mn-cs"/>
              </a:defRPr>
            </a:lvl5pPr>
            <a:lvl6pPr marL="2275807">
              <a:defRPr>
                <a:latin typeface="+mn-lt"/>
                <a:ea typeface="+mn-ea"/>
                <a:cs typeface="+mn-cs"/>
              </a:defRPr>
            </a:lvl6pPr>
            <a:lvl7pPr marL="2730966">
              <a:defRPr>
                <a:latin typeface="+mn-lt"/>
                <a:ea typeface="+mn-ea"/>
                <a:cs typeface="+mn-cs"/>
              </a:defRPr>
            </a:lvl7pPr>
            <a:lvl8pPr marL="3186130">
              <a:defRPr>
                <a:latin typeface="+mn-lt"/>
                <a:ea typeface="+mn-ea"/>
                <a:cs typeface="+mn-cs"/>
              </a:defRPr>
            </a:lvl8pPr>
            <a:lvl9pPr marL="3641290">
              <a:defRPr>
                <a:latin typeface="+mn-lt"/>
                <a:ea typeface="+mn-ea"/>
                <a:cs typeface="+mn-cs"/>
              </a:defRPr>
            </a:lvl9pPr>
          </a:lstStyle>
          <a:p>
            <a:pPr marL="16930" algn="ctr">
              <a:defRPr/>
            </a:pPr>
            <a:r>
              <a:rPr lang="es-ES_tradnl" sz="900" b="1" kern="0" spc="-7" dirty="0">
                <a:solidFill>
                  <a:prstClr val="black"/>
                </a:solidFill>
                <a:latin typeface="+mn-lt"/>
                <a:cs typeface="Calibri" panose="020F0502020204030204" pitchFamily="34" charset="0"/>
                <a:sym typeface="Arial"/>
                <a:rtl val="0"/>
              </a:rPr>
              <a:t>Infraestructura, Servicios y Vinculación</a:t>
            </a:r>
          </a:p>
        </p:txBody>
      </p:sp>
      <p:sp>
        <p:nvSpPr>
          <p:cNvPr id="24" name="object 8">
            <a:extLst>
              <a:ext uri="{FF2B5EF4-FFF2-40B4-BE49-F238E27FC236}">
                <a16:creationId xmlns:a16="http://schemas.microsoft.com/office/drawing/2014/main" id="{94899B64-32BE-2C49-A8F5-5684F576468A}"/>
              </a:ext>
            </a:extLst>
          </p:cNvPr>
          <p:cNvSpPr txBox="1">
            <a:spLocks/>
          </p:cNvSpPr>
          <p:nvPr/>
        </p:nvSpPr>
        <p:spPr>
          <a:xfrm rot="16200000">
            <a:off x="-326928" y="3797551"/>
            <a:ext cx="1652412" cy="415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4200" b="0" i="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5159">
              <a:defRPr>
                <a:latin typeface="+mn-lt"/>
                <a:ea typeface="+mn-ea"/>
                <a:cs typeface="+mn-cs"/>
              </a:defRPr>
            </a:lvl2pPr>
            <a:lvl3pPr marL="910322">
              <a:defRPr>
                <a:latin typeface="+mn-lt"/>
                <a:ea typeface="+mn-ea"/>
                <a:cs typeface="+mn-cs"/>
              </a:defRPr>
            </a:lvl3pPr>
            <a:lvl4pPr marL="1365484">
              <a:defRPr>
                <a:latin typeface="+mn-lt"/>
                <a:ea typeface="+mn-ea"/>
                <a:cs typeface="+mn-cs"/>
              </a:defRPr>
            </a:lvl4pPr>
            <a:lvl5pPr marL="1820646">
              <a:defRPr>
                <a:latin typeface="+mn-lt"/>
                <a:ea typeface="+mn-ea"/>
                <a:cs typeface="+mn-cs"/>
              </a:defRPr>
            </a:lvl5pPr>
            <a:lvl6pPr marL="2275807">
              <a:defRPr>
                <a:latin typeface="+mn-lt"/>
                <a:ea typeface="+mn-ea"/>
                <a:cs typeface="+mn-cs"/>
              </a:defRPr>
            </a:lvl6pPr>
            <a:lvl7pPr marL="2730966">
              <a:defRPr>
                <a:latin typeface="+mn-lt"/>
                <a:ea typeface="+mn-ea"/>
                <a:cs typeface="+mn-cs"/>
              </a:defRPr>
            </a:lvl7pPr>
            <a:lvl8pPr marL="3186130">
              <a:defRPr>
                <a:latin typeface="+mn-lt"/>
                <a:ea typeface="+mn-ea"/>
                <a:cs typeface="+mn-cs"/>
              </a:defRPr>
            </a:lvl8pPr>
            <a:lvl9pPr marL="3641290">
              <a:defRPr>
                <a:latin typeface="+mn-lt"/>
                <a:ea typeface="+mn-ea"/>
                <a:cs typeface="+mn-cs"/>
              </a:defRPr>
            </a:lvl9pPr>
          </a:lstStyle>
          <a:p>
            <a:pPr marL="16930" algn="ctr">
              <a:defRPr/>
            </a:pPr>
            <a:r>
              <a:rPr lang="es-ES_tradnl" sz="900" b="1" kern="0" spc="-7" dirty="0">
                <a:solidFill>
                  <a:prstClr val="black"/>
                </a:solidFill>
                <a:latin typeface="+mn-lt"/>
                <a:cs typeface="Calibri" panose="020F0502020204030204" pitchFamily="34" charset="0"/>
                <a:sym typeface="Arial"/>
                <a:rtl val="0"/>
              </a:rPr>
              <a:t>Capacidades y Competencias </a:t>
            </a:r>
            <a:r>
              <a:rPr lang="es-ES_tradnl" sz="900" kern="0" spc="-7" dirty="0">
                <a:solidFill>
                  <a:prstClr val="black"/>
                </a:solidFill>
                <a:latin typeface="+mn-lt"/>
                <a:cs typeface="Calibri" panose="020F0502020204030204" pitchFamily="34" charset="0"/>
                <a:sym typeface="Arial"/>
                <a:rtl val="0"/>
              </a:rPr>
              <a:t>(Educación, Capital Humano, Modernización)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803290" y="5957646"/>
            <a:ext cx="643893" cy="3385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 err="1"/>
              <a:t>Bn</a:t>
            </a:r>
            <a:r>
              <a:rPr lang="es-CL" sz="800" dirty="0"/>
              <a:t> Publico </a:t>
            </a:r>
            <a:r>
              <a:rPr lang="es-CL" sz="800" dirty="0" err="1"/>
              <a:t>Nac</a:t>
            </a:r>
            <a:r>
              <a:rPr lang="es-CL" sz="800" dirty="0"/>
              <a:t>. 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7990004" y="4173489"/>
            <a:ext cx="716175" cy="3385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Prospección Tecnológica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8748938" y="4188877"/>
            <a:ext cx="414945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PDT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844411" y="2733944"/>
            <a:ext cx="863906" cy="3385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C. </a:t>
            </a:r>
            <a:r>
              <a:rPr lang="es-CL" sz="800" dirty="0" err="1"/>
              <a:t>Extensionismo</a:t>
            </a:r>
            <a:endParaRPr lang="es-CL" sz="800" dirty="0"/>
          </a:p>
        </p:txBody>
      </p:sp>
      <p:sp>
        <p:nvSpPr>
          <p:cNvPr id="27" name="CuadroTexto 26"/>
          <p:cNvSpPr txBox="1"/>
          <p:nvPr/>
        </p:nvSpPr>
        <p:spPr>
          <a:xfrm>
            <a:off x="6952814" y="4585189"/>
            <a:ext cx="729170" cy="3385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Gestión Innovación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1775295" y="2845800"/>
            <a:ext cx="825835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 err="1"/>
              <a:t>PymeLab</a:t>
            </a:r>
            <a:endParaRPr lang="es-CL" sz="800" dirty="0"/>
          </a:p>
        </p:txBody>
      </p:sp>
      <p:sp>
        <p:nvSpPr>
          <p:cNvPr id="32" name="CuadroTexto 31"/>
          <p:cNvSpPr txBox="1"/>
          <p:nvPr/>
        </p:nvSpPr>
        <p:spPr>
          <a:xfrm>
            <a:off x="6867048" y="965982"/>
            <a:ext cx="1374762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Portafolio Innovación </a:t>
            </a:r>
            <a:r>
              <a:rPr lang="es-CL" sz="800" dirty="0" err="1"/>
              <a:t>I+D+i</a:t>
            </a:r>
            <a:endParaRPr lang="es-CL" sz="800" dirty="0"/>
          </a:p>
        </p:txBody>
      </p:sp>
      <p:sp>
        <p:nvSpPr>
          <p:cNvPr id="34" name="CuadroTexto 33"/>
          <p:cNvSpPr txBox="1"/>
          <p:nvPr/>
        </p:nvSpPr>
        <p:spPr>
          <a:xfrm>
            <a:off x="10102735" y="900115"/>
            <a:ext cx="687518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I. E Alta </a:t>
            </a:r>
            <a:r>
              <a:rPr lang="es-CL" sz="800" dirty="0" err="1"/>
              <a:t>Tec</a:t>
            </a:r>
            <a:endParaRPr lang="es-CL" sz="800" dirty="0"/>
          </a:p>
        </p:txBody>
      </p:sp>
      <p:sp>
        <p:nvSpPr>
          <p:cNvPr id="38" name="CuadroTexto 37"/>
          <p:cNvSpPr txBox="1"/>
          <p:nvPr/>
        </p:nvSpPr>
        <p:spPr>
          <a:xfrm>
            <a:off x="10079458" y="1481044"/>
            <a:ext cx="897606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Contratos </a:t>
            </a:r>
            <a:r>
              <a:rPr lang="es-CL" sz="800" dirty="0" err="1"/>
              <a:t>Tec</a:t>
            </a:r>
            <a:endParaRPr lang="es-CL" sz="800" dirty="0"/>
          </a:p>
        </p:txBody>
      </p:sp>
      <p:sp>
        <p:nvSpPr>
          <p:cNvPr id="43" name="CuadroTexto 42"/>
          <p:cNvSpPr txBox="1"/>
          <p:nvPr/>
        </p:nvSpPr>
        <p:spPr>
          <a:xfrm>
            <a:off x="4750168" y="1779431"/>
            <a:ext cx="946252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 err="1"/>
              <a:t>Proto</a:t>
            </a:r>
            <a:r>
              <a:rPr lang="es-CL" sz="800" dirty="0"/>
              <a:t> I. Social </a:t>
            </a:r>
          </a:p>
        </p:txBody>
      </p:sp>
      <p:sp>
        <p:nvSpPr>
          <p:cNvPr id="44" name="CuadroTexto 43"/>
          <p:cNvSpPr txBox="1"/>
          <p:nvPr/>
        </p:nvSpPr>
        <p:spPr>
          <a:xfrm>
            <a:off x="10089057" y="1805375"/>
            <a:ext cx="714874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I+D </a:t>
            </a:r>
            <a:r>
              <a:rPr lang="es-CL" sz="800" dirty="0" err="1"/>
              <a:t>Aplic</a:t>
            </a:r>
            <a:r>
              <a:rPr lang="es-CL" sz="800" dirty="0"/>
              <a:t>.</a:t>
            </a:r>
          </a:p>
        </p:txBody>
      </p:sp>
      <p:sp>
        <p:nvSpPr>
          <p:cNvPr id="45" name="CuadroTexto 44"/>
          <p:cNvSpPr txBox="1"/>
          <p:nvPr/>
        </p:nvSpPr>
        <p:spPr>
          <a:xfrm>
            <a:off x="7718499" y="2566224"/>
            <a:ext cx="773766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Voucher de  I </a:t>
            </a:r>
          </a:p>
        </p:txBody>
      </p:sp>
      <p:cxnSp>
        <p:nvCxnSpPr>
          <p:cNvPr id="46" name="Conector recto de flecha 4">
            <a:extLst>
              <a:ext uri="{FF2B5EF4-FFF2-40B4-BE49-F238E27FC236}">
                <a16:creationId xmlns:a16="http://schemas.microsoft.com/office/drawing/2014/main" id="{3E63DAE4-D8B9-D04D-914E-828FA70E6C6D}"/>
              </a:ext>
            </a:extLst>
          </p:cNvPr>
          <p:cNvCxnSpPr>
            <a:cxnSpLocks/>
          </p:cNvCxnSpPr>
          <p:nvPr/>
        </p:nvCxnSpPr>
        <p:spPr>
          <a:xfrm flipH="1" flipV="1">
            <a:off x="4694565" y="148576"/>
            <a:ext cx="1" cy="6167516"/>
          </a:xfrm>
          <a:prstGeom prst="straightConnector1">
            <a:avLst/>
          </a:prstGeom>
          <a:ln w="6350" cmpd="sng">
            <a:solidFill>
              <a:schemeClr val="tx1"/>
            </a:solidFill>
            <a:prstDash val="dash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">
            <a:extLst>
              <a:ext uri="{FF2B5EF4-FFF2-40B4-BE49-F238E27FC236}">
                <a16:creationId xmlns:a16="http://schemas.microsoft.com/office/drawing/2014/main" id="{3E63DAE4-D8B9-D04D-914E-828FA70E6C6D}"/>
              </a:ext>
            </a:extLst>
          </p:cNvPr>
          <p:cNvCxnSpPr>
            <a:cxnSpLocks/>
          </p:cNvCxnSpPr>
          <p:nvPr/>
        </p:nvCxnSpPr>
        <p:spPr>
          <a:xfrm flipH="1" flipV="1">
            <a:off x="6873975" y="208735"/>
            <a:ext cx="1" cy="6167516"/>
          </a:xfrm>
          <a:prstGeom prst="straightConnector1">
            <a:avLst/>
          </a:prstGeom>
          <a:ln w="6350" cmpd="sng">
            <a:solidFill>
              <a:schemeClr val="tx1"/>
            </a:solidFill>
            <a:prstDash val="dash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CuadroTexto 48"/>
          <p:cNvSpPr txBox="1"/>
          <p:nvPr/>
        </p:nvSpPr>
        <p:spPr>
          <a:xfrm>
            <a:off x="7833128" y="2154993"/>
            <a:ext cx="873051" cy="3385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Voucher Aceleración</a:t>
            </a:r>
          </a:p>
        </p:txBody>
      </p:sp>
      <p:sp>
        <p:nvSpPr>
          <p:cNvPr id="50" name="CuadroTexto 49"/>
          <p:cNvSpPr txBox="1"/>
          <p:nvPr/>
        </p:nvSpPr>
        <p:spPr>
          <a:xfrm>
            <a:off x="10091392" y="78868"/>
            <a:ext cx="873051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Catapulta</a:t>
            </a:r>
          </a:p>
        </p:txBody>
      </p:sp>
      <p:cxnSp>
        <p:nvCxnSpPr>
          <p:cNvPr id="51" name="Conector recto de flecha 4">
            <a:extLst>
              <a:ext uri="{FF2B5EF4-FFF2-40B4-BE49-F238E27FC236}">
                <a16:creationId xmlns:a16="http://schemas.microsoft.com/office/drawing/2014/main" id="{3E63DAE4-D8B9-D04D-914E-828FA70E6C6D}"/>
              </a:ext>
            </a:extLst>
          </p:cNvPr>
          <p:cNvCxnSpPr>
            <a:cxnSpLocks/>
          </p:cNvCxnSpPr>
          <p:nvPr/>
        </p:nvCxnSpPr>
        <p:spPr>
          <a:xfrm flipH="1" flipV="1">
            <a:off x="10035352" y="216"/>
            <a:ext cx="1" cy="6167516"/>
          </a:xfrm>
          <a:prstGeom prst="straightConnector1">
            <a:avLst/>
          </a:prstGeom>
          <a:ln w="6350" cmpd="sng">
            <a:solidFill>
              <a:schemeClr val="tx1"/>
            </a:solidFill>
            <a:prstDash val="dash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CuadroTexto 52"/>
          <p:cNvSpPr txBox="1"/>
          <p:nvPr/>
        </p:nvSpPr>
        <p:spPr>
          <a:xfrm>
            <a:off x="10091232" y="630147"/>
            <a:ext cx="873051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 err="1"/>
              <a:t>Patentamiento</a:t>
            </a:r>
            <a:endParaRPr lang="es-CL" sz="800" dirty="0"/>
          </a:p>
        </p:txBody>
      </p:sp>
      <p:sp>
        <p:nvSpPr>
          <p:cNvPr id="54" name="CuadroTexto 53"/>
          <p:cNvSpPr txBox="1"/>
          <p:nvPr/>
        </p:nvSpPr>
        <p:spPr>
          <a:xfrm>
            <a:off x="10091232" y="353146"/>
            <a:ext cx="887380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Prototipo Eureka</a:t>
            </a:r>
          </a:p>
        </p:txBody>
      </p:sp>
      <p:sp>
        <p:nvSpPr>
          <p:cNvPr id="56" name="object 8">
            <a:extLst>
              <a:ext uri="{FF2B5EF4-FFF2-40B4-BE49-F238E27FC236}">
                <a16:creationId xmlns:a16="http://schemas.microsoft.com/office/drawing/2014/main" id="{94899B64-32BE-2C49-A8F5-5684F576468A}"/>
              </a:ext>
            </a:extLst>
          </p:cNvPr>
          <p:cNvSpPr txBox="1">
            <a:spLocks/>
          </p:cNvSpPr>
          <p:nvPr/>
        </p:nvSpPr>
        <p:spPr>
          <a:xfrm rot="16200000">
            <a:off x="-46499" y="483454"/>
            <a:ext cx="1016662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4200" b="0" i="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5159">
              <a:defRPr>
                <a:latin typeface="+mn-lt"/>
                <a:ea typeface="+mn-ea"/>
                <a:cs typeface="+mn-cs"/>
              </a:defRPr>
            </a:lvl2pPr>
            <a:lvl3pPr marL="910322">
              <a:defRPr>
                <a:latin typeface="+mn-lt"/>
                <a:ea typeface="+mn-ea"/>
                <a:cs typeface="+mn-cs"/>
              </a:defRPr>
            </a:lvl3pPr>
            <a:lvl4pPr marL="1365484">
              <a:defRPr>
                <a:latin typeface="+mn-lt"/>
                <a:ea typeface="+mn-ea"/>
                <a:cs typeface="+mn-cs"/>
              </a:defRPr>
            </a:lvl4pPr>
            <a:lvl5pPr marL="1820646">
              <a:defRPr>
                <a:latin typeface="+mn-lt"/>
                <a:ea typeface="+mn-ea"/>
                <a:cs typeface="+mn-cs"/>
              </a:defRPr>
            </a:lvl5pPr>
            <a:lvl6pPr marL="2275807">
              <a:defRPr>
                <a:latin typeface="+mn-lt"/>
                <a:ea typeface="+mn-ea"/>
                <a:cs typeface="+mn-cs"/>
              </a:defRPr>
            </a:lvl6pPr>
            <a:lvl7pPr marL="2730966">
              <a:defRPr>
                <a:latin typeface="+mn-lt"/>
                <a:ea typeface="+mn-ea"/>
                <a:cs typeface="+mn-cs"/>
              </a:defRPr>
            </a:lvl7pPr>
            <a:lvl8pPr marL="3186130">
              <a:defRPr>
                <a:latin typeface="+mn-lt"/>
                <a:ea typeface="+mn-ea"/>
                <a:cs typeface="+mn-cs"/>
              </a:defRPr>
            </a:lvl8pPr>
            <a:lvl9pPr marL="3641290">
              <a:defRPr>
                <a:latin typeface="+mn-lt"/>
                <a:ea typeface="+mn-ea"/>
                <a:cs typeface="+mn-cs"/>
              </a:defRPr>
            </a:lvl9pPr>
          </a:lstStyle>
          <a:p>
            <a:pPr marL="16930" algn="ctr" defTabSz="914377">
              <a:defRPr/>
            </a:pPr>
            <a:r>
              <a:rPr lang="es-ES" sz="900" b="1" kern="0" spc="-7" dirty="0">
                <a:solidFill>
                  <a:prstClr val="black"/>
                </a:solidFill>
                <a:latin typeface="+mn-lt"/>
                <a:cs typeface="Calibri" panose="020F0502020204030204" pitchFamily="34" charset="0"/>
                <a:sym typeface="Arial"/>
                <a:rtl val="0"/>
              </a:rPr>
              <a:t>Internacionalización</a:t>
            </a:r>
            <a:endParaRPr lang="es-ES_tradnl" sz="900" b="1" kern="0" spc="-7" dirty="0">
              <a:solidFill>
                <a:prstClr val="black"/>
              </a:solidFill>
              <a:latin typeface="+mn-lt"/>
              <a:cs typeface="Calibri" panose="020F0502020204030204" pitchFamily="34" charset="0"/>
              <a:sym typeface="Arial"/>
              <a:rtl val="0"/>
            </a:endParaRPr>
          </a:p>
        </p:txBody>
      </p:sp>
      <p:sp>
        <p:nvSpPr>
          <p:cNvPr id="58" name="CuadroTexto 57"/>
          <p:cNvSpPr txBox="1"/>
          <p:nvPr/>
        </p:nvSpPr>
        <p:spPr>
          <a:xfrm>
            <a:off x="3114307" y="1514192"/>
            <a:ext cx="415917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PRAP </a:t>
            </a:r>
          </a:p>
        </p:txBody>
      </p:sp>
      <p:sp>
        <p:nvSpPr>
          <p:cNvPr id="59" name="CuadroTexto 58"/>
          <p:cNvSpPr txBox="1"/>
          <p:nvPr/>
        </p:nvSpPr>
        <p:spPr>
          <a:xfrm>
            <a:off x="11655565" y="956901"/>
            <a:ext cx="411316" cy="33855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IFI TEC</a:t>
            </a:r>
          </a:p>
        </p:txBody>
      </p:sp>
      <p:sp>
        <p:nvSpPr>
          <p:cNvPr id="60" name="CuadroTexto 59"/>
          <p:cNvSpPr txBox="1"/>
          <p:nvPr/>
        </p:nvSpPr>
        <p:spPr>
          <a:xfrm>
            <a:off x="845491" y="5374049"/>
            <a:ext cx="470337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IFI </a:t>
            </a:r>
            <a:r>
              <a:rPr lang="es-CL" sz="800" dirty="0" err="1"/>
              <a:t>Est</a:t>
            </a:r>
            <a:r>
              <a:rPr lang="es-CL" sz="800" dirty="0"/>
              <a:t>. </a:t>
            </a:r>
          </a:p>
        </p:txBody>
      </p:sp>
      <p:sp>
        <p:nvSpPr>
          <p:cNvPr id="61" name="CuadroTexto 60"/>
          <p:cNvSpPr txBox="1"/>
          <p:nvPr/>
        </p:nvSpPr>
        <p:spPr>
          <a:xfrm>
            <a:off x="4068672" y="1796057"/>
            <a:ext cx="589619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PI. CINE</a:t>
            </a:r>
          </a:p>
        </p:txBody>
      </p:sp>
      <p:sp>
        <p:nvSpPr>
          <p:cNvPr id="62" name="CuadroTexto 61"/>
          <p:cNvSpPr txBox="1"/>
          <p:nvPr/>
        </p:nvSpPr>
        <p:spPr>
          <a:xfrm>
            <a:off x="7476847" y="222657"/>
            <a:ext cx="683543" cy="33855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Distribución </a:t>
            </a:r>
            <a:r>
              <a:rPr lang="es-CL" sz="800" dirty="0" err="1"/>
              <a:t>AudioV</a:t>
            </a:r>
            <a:r>
              <a:rPr lang="es-CL" sz="800" dirty="0"/>
              <a:t> </a:t>
            </a:r>
          </a:p>
        </p:txBody>
      </p:sp>
      <p:sp>
        <p:nvSpPr>
          <p:cNvPr id="63" name="CuadroTexto 62"/>
          <p:cNvSpPr txBox="1"/>
          <p:nvPr/>
        </p:nvSpPr>
        <p:spPr>
          <a:xfrm>
            <a:off x="6919919" y="225302"/>
            <a:ext cx="473367" cy="33855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Nodos Ex</a:t>
            </a:r>
          </a:p>
        </p:txBody>
      </p:sp>
      <p:sp>
        <p:nvSpPr>
          <p:cNvPr id="65" name="CuadroTexto 64"/>
          <p:cNvSpPr txBox="1"/>
          <p:nvPr/>
        </p:nvSpPr>
        <p:spPr>
          <a:xfrm>
            <a:off x="7428400" y="3310636"/>
            <a:ext cx="428642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PDP </a:t>
            </a:r>
          </a:p>
        </p:txBody>
      </p:sp>
      <p:sp>
        <p:nvSpPr>
          <p:cNvPr id="67" name="CuadroTexto 66"/>
          <p:cNvSpPr txBox="1"/>
          <p:nvPr/>
        </p:nvSpPr>
        <p:spPr>
          <a:xfrm>
            <a:off x="6943997" y="1345833"/>
            <a:ext cx="559270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PROFO </a:t>
            </a:r>
          </a:p>
        </p:txBody>
      </p:sp>
      <p:cxnSp>
        <p:nvCxnSpPr>
          <p:cNvPr id="68" name="Conector recto de flecha 4">
            <a:extLst>
              <a:ext uri="{FF2B5EF4-FFF2-40B4-BE49-F238E27FC236}">
                <a16:creationId xmlns:a16="http://schemas.microsoft.com/office/drawing/2014/main" id="{3E63DAE4-D8B9-D04D-914E-828FA70E6C6D}"/>
              </a:ext>
            </a:extLst>
          </p:cNvPr>
          <p:cNvCxnSpPr>
            <a:cxnSpLocks/>
          </p:cNvCxnSpPr>
          <p:nvPr/>
        </p:nvCxnSpPr>
        <p:spPr>
          <a:xfrm flipH="1" flipV="1">
            <a:off x="3069095" y="69850"/>
            <a:ext cx="1" cy="6167516"/>
          </a:xfrm>
          <a:prstGeom prst="straightConnector1">
            <a:avLst/>
          </a:prstGeom>
          <a:ln w="25400" cmpd="sng">
            <a:solidFill>
              <a:srgbClr val="FF0000"/>
            </a:solidFill>
            <a:prstDash val="dash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object 8">
            <a:extLst>
              <a:ext uri="{FF2B5EF4-FFF2-40B4-BE49-F238E27FC236}">
                <a16:creationId xmlns:a16="http://schemas.microsoft.com/office/drawing/2014/main" id="{94899B64-32BE-2C49-A8F5-5684F576468A}"/>
              </a:ext>
            </a:extLst>
          </p:cNvPr>
          <p:cNvSpPr txBox="1">
            <a:spLocks/>
          </p:cNvSpPr>
          <p:nvPr/>
        </p:nvSpPr>
        <p:spPr>
          <a:xfrm>
            <a:off x="1061661" y="6362079"/>
            <a:ext cx="1137029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4200" b="0" i="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5159">
              <a:defRPr>
                <a:latin typeface="+mn-lt"/>
                <a:ea typeface="+mn-ea"/>
                <a:cs typeface="+mn-cs"/>
              </a:defRPr>
            </a:lvl2pPr>
            <a:lvl3pPr marL="910322">
              <a:defRPr>
                <a:latin typeface="+mn-lt"/>
                <a:ea typeface="+mn-ea"/>
                <a:cs typeface="+mn-cs"/>
              </a:defRPr>
            </a:lvl3pPr>
            <a:lvl4pPr marL="1365484">
              <a:defRPr>
                <a:latin typeface="+mn-lt"/>
                <a:ea typeface="+mn-ea"/>
                <a:cs typeface="+mn-cs"/>
              </a:defRPr>
            </a:lvl4pPr>
            <a:lvl5pPr marL="1820646">
              <a:defRPr>
                <a:latin typeface="+mn-lt"/>
                <a:ea typeface="+mn-ea"/>
                <a:cs typeface="+mn-cs"/>
              </a:defRPr>
            </a:lvl5pPr>
            <a:lvl6pPr marL="2275807">
              <a:defRPr>
                <a:latin typeface="+mn-lt"/>
                <a:ea typeface="+mn-ea"/>
                <a:cs typeface="+mn-cs"/>
              </a:defRPr>
            </a:lvl6pPr>
            <a:lvl7pPr marL="2730966">
              <a:defRPr>
                <a:latin typeface="+mn-lt"/>
                <a:ea typeface="+mn-ea"/>
                <a:cs typeface="+mn-cs"/>
              </a:defRPr>
            </a:lvl7pPr>
            <a:lvl8pPr marL="3186130">
              <a:defRPr>
                <a:latin typeface="+mn-lt"/>
                <a:ea typeface="+mn-ea"/>
                <a:cs typeface="+mn-cs"/>
              </a:defRPr>
            </a:lvl8pPr>
            <a:lvl9pPr marL="3641290">
              <a:defRPr>
                <a:latin typeface="+mn-lt"/>
                <a:ea typeface="+mn-ea"/>
                <a:cs typeface="+mn-cs"/>
              </a:defRPr>
            </a:lvl9pPr>
          </a:lstStyle>
          <a:p>
            <a:pPr marL="16930" algn="ctr">
              <a:defRPr/>
            </a:pPr>
            <a:r>
              <a:rPr lang="es-ES" sz="800" b="1" kern="0" spc="-7" dirty="0">
                <a:solidFill>
                  <a:prstClr val="black"/>
                </a:solidFill>
                <a:latin typeface="+mn-lt"/>
                <a:cs typeface="Calibri" panose="020F0502020204030204" pitchFamily="34" charset="0"/>
                <a:sym typeface="Arial"/>
                <a:rtl val="0"/>
              </a:rPr>
              <a:t>Transversales </a:t>
            </a:r>
            <a:endParaRPr lang="es-ES_tradnl" sz="800" b="1" kern="0" spc="-7" dirty="0">
              <a:solidFill>
                <a:prstClr val="black"/>
              </a:solidFill>
              <a:latin typeface="+mn-lt"/>
              <a:cs typeface="Calibri" panose="020F0502020204030204" pitchFamily="34" charset="0"/>
              <a:sym typeface="Arial"/>
              <a:rtl val="0"/>
            </a:endParaRPr>
          </a:p>
        </p:txBody>
      </p:sp>
      <p:sp>
        <p:nvSpPr>
          <p:cNvPr id="72" name="CuadroTexto 71"/>
          <p:cNvSpPr txBox="1"/>
          <p:nvPr/>
        </p:nvSpPr>
        <p:spPr>
          <a:xfrm>
            <a:off x="6941089" y="1594846"/>
            <a:ext cx="562178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IPRO </a:t>
            </a:r>
          </a:p>
        </p:txBody>
      </p:sp>
      <p:sp>
        <p:nvSpPr>
          <p:cNvPr id="73" name="CuadroTexto 72"/>
          <p:cNvSpPr txBox="1"/>
          <p:nvPr/>
        </p:nvSpPr>
        <p:spPr>
          <a:xfrm>
            <a:off x="844411" y="5088949"/>
            <a:ext cx="362299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PTI </a:t>
            </a:r>
          </a:p>
        </p:txBody>
      </p:sp>
      <p:sp>
        <p:nvSpPr>
          <p:cNvPr id="74" name="CuadroTexto 73"/>
          <p:cNvSpPr txBox="1"/>
          <p:nvPr/>
        </p:nvSpPr>
        <p:spPr>
          <a:xfrm>
            <a:off x="832452" y="5672546"/>
            <a:ext cx="800384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Programas </a:t>
            </a:r>
            <a:r>
              <a:rPr lang="es-CL" sz="800" dirty="0" err="1"/>
              <a:t>Est</a:t>
            </a:r>
            <a:r>
              <a:rPr lang="es-CL" sz="800" dirty="0"/>
              <a:t>. </a:t>
            </a:r>
          </a:p>
        </p:txBody>
      </p:sp>
      <p:sp>
        <p:nvSpPr>
          <p:cNvPr id="77" name="object 8">
            <a:extLst>
              <a:ext uri="{FF2B5EF4-FFF2-40B4-BE49-F238E27FC236}">
                <a16:creationId xmlns:a16="http://schemas.microsoft.com/office/drawing/2014/main" id="{94899B64-32BE-2C49-A8F5-5684F576468A}"/>
              </a:ext>
            </a:extLst>
          </p:cNvPr>
          <p:cNvSpPr txBox="1">
            <a:spLocks/>
          </p:cNvSpPr>
          <p:nvPr/>
        </p:nvSpPr>
        <p:spPr>
          <a:xfrm rot="16200000">
            <a:off x="-376986" y="2156830"/>
            <a:ext cx="1767528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4200" b="0" i="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5159">
              <a:defRPr>
                <a:latin typeface="+mn-lt"/>
                <a:ea typeface="+mn-ea"/>
                <a:cs typeface="+mn-cs"/>
              </a:defRPr>
            </a:lvl2pPr>
            <a:lvl3pPr marL="910322">
              <a:defRPr>
                <a:latin typeface="+mn-lt"/>
                <a:ea typeface="+mn-ea"/>
                <a:cs typeface="+mn-cs"/>
              </a:defRPr>
            </a:lvl3pPr>
            <a:lvl4pPr marL="1365484">
              <a:defRPr>
                <a:latin typeface="+mn-lt"/>
                <a:ea typeface="+mn-ea"/>
                <a:cs typeface="+mn-cs"/>
              </a:defRPr>
            </a:lvl4pPr>
            <a:lvl5pPr marL="1820646">
              <a:defRPr>
                <a:latin typeface="+mn-lt"/>
                <a:ea typeface="+mn-ea"/>
                <a:cs typeface="+mn-cs"/>
              </a:defRPr>
            </a:lvl5pPr>
            <a:lvl6pPr marL="2275807">
              <a:defRPr>
                <a:latin typeface="+mn-lt"/>
                <a:ea typeface="+mn-ea"/>
                <a:cs typeface="+mn-cs"/>
              </a:defRPr>
            </a:lvl6pPr>
            <a:lvl7pPr marL="2730966">
              <a:defRPr>
                <a:latin typeface="+mn-lt"/>
                <a:ea typeface="+mn-ea"/>
                <a:cs typeface="+mn-cs"/>
              </a:defRPr>
            </a:lvl7pPr>
            <a:lvl8pPr marL="3186130">
              <a:defRPr>
                <a:latin typeface="+mn-lt"/>
                <a:ea typeface="+mn-ea"/>
                <a:cs typeface="+mn-cs"/>
              </a:defRPr>
            </a:lvl8pPr>
            <a:lvl9pPr marL="3641290">
              <a:defRPr>
                <a:latin typeface="+mn-lt"/>
                <a:ea typeface="+mn-ea"/>
                <a:cs typeface="+mn-cs"/>
              </a:defRPr>
            </a:lvl9pPr>
          </a:lstStyle>
          <a:p>
            <a:pPr marL="16930" algn="ctr" defTabSz="914377">
              <a:defRPr/>
            </a:pPr>
            <a:r>
              <a:rPr lang="es-ES_tradnl" sz="900" b="1" kern="0" spc="-7" dirty="0">
                <a:solidFill>
                  <a:prstClr val="black"/>
                </a:solidFill>
                <a:latin typeface="+mn-lt"/>
                <a:cs typeface="Calibri" panose="020F0502020204030204" pitchFamily="34" charset="0"/>
                <a:sym typeface="Arial"/>
                <a:rtl val="0"/>
              </a:rPr>
              <a:t>Financiamiento Para </a:t>
            </a:r>
            <a:r>
              <a:rPr lang="es-ES_tradnl" sz="900" kern="0" spc="-7" dirty="0">
                <a:solidFill>
                  <a:prstClr val="black"/>
                </a:solidFill>
                <a:latin typeface="+mn-lt"/>
                <a:cs typeface="Calibri" panose="020F0502020204030204" pitchFamily="34" charset="0"/>
                <a:sym typeface="Arial"/>
                <a:rtl val="0"/>
              </a:rPr>
              <a:t>(Subsidio, Incentivo Tributario y Crédito)</a:t>
            </a:r>
          </a:p>
        </p:txBody>
      </p:sp>
      <p:sp>
        <p:nvSpPr>
          <p:cNvPr id="78" name="CuadroTexto 77"/>
          <p:cNvSpPr txBox="1"/>
          <p:nvPr/>
        </p:nvSpPr>
        <p:spPr>
          <a:xfrm>
            <a:off x="6924288" y="3319757"/>
            <a:ext cx="456396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FOCAL </a:t>
            </a:r>
          </a:p>
        </p:txBody>
      </p:sp>
      <p:sp>
        <p:nvSpPr>
          <p:cNvPr id="79" name="CuadroTexto 78"/>
          <p:cNvSpPr txBox="1"/>
          <p:nvPr/>
        </p:nvSpPr>
        <p:spPr>
          <a:xfrm>
            <a:off x="7917637" y="3592807"/>
            <a:ext cx="407910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PIAM </a:t>
            </a:r>
          </a:p>
        </p:txBody>
      </p:sp>
      <p:sp>
        <p:nvSpPr>
          <p:cNvPr id="80" name="CuadroTexto 79"/>
          <p:cNvSpPr txBox="1"/>
          <p:nvPr/>
        </p:nvSpPr>
        <p:spPr>
          <a:xfrm>
            <a:off x="7935108" y="3316936"/>
            <a:ext cx="355080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PIR</a:t>
            </a:r>
          </a:p>
        </p:txBody>
      </p:sp>
      <p:sp>
        <p:nvSpPr>
          <p:cNvPr id="81" name="CuadroTexto 80"/>
          <p:cNvSpPr txBox="1"/>
          <p:nvPr/>
        </p:nvSpPr>
        <p:spPr>
          <a:xfrm>
            <a:off x="11086819" y="88052"/>
            <a:ext cx="435934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CIDEA </a:t>
            </a:r>
          </a:p>
        </p:txBody>
      </p:sp>
      <p:sp>
        <p:nvSpPr>
          <p:cNvPr id="82" name="CuadroTexto 81"/>
          <p:cNvSpPr txBox="1"/>
          <p:nvPr/>
        </p:nvSpPr>
        <p:spPr>
          <a:xfrm>
            <a:off x="9278096" y="1521065"/>
            <a:ext cx="682649" cy="21544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 err="1">
                <a:solidFill>
                  <a:schemeClr val="bg1"/>
                </a:solidFill>
              </a:rPr>
              <a:t>Prog</a:t>
            </a:r>
            <a:r>
              <a:rPr lang="es-CL" sz="800" dirty="0">
                <a:solidFill>
                  <a:schemeClr val="bg1"/>
                </a:solidFill>
              </a:rPr>
              <a:t> Tecno. </a:t>
            </a:r>
          </a:p>
        </p:txBody>
      </p:sp>
      <p:sp>
        <p:nvSpPr>
          <p:cNvPr id="83" name="CuadroTexto 82"/>
          <p:cNvSpPr txBox="1"/>
          <p:nvPr/>
        </p:nvSpPr>
        <p:spPr>
          <a:xfrm>
            <a:off x="9308803" y="1266679"/>
            <a:ext cx="640363" cy="21544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Consorcios</a:t>
            </a:r>
          </a:p>
        </p:txBody>
      </p:sp>
      <p:sp>
        <p:nvSpPr>
          <p:cNvPr id="84" name="CuadroTexto 83"/>
          <p:cNvSpPr txBox="1"/>
          <p:nvPr/>
        </p:nvSpPr>
        <p:spPr>
          <a:xfrm>
            <a:off x="824660" y="4637122"/>
            <a:ext cx="597450" cy="33855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Ingeniería 2030 </a:t>
            </a:r>
          </a:p>
        </p:txBody>
      </p:sp>
      <p:sp>
        <p:nvSpPr>
          <p:cNvPr id="85" name="CuadroTexto 84"/>
          <p:cNvSpPr txBox="1"/>
          <p:nvPr/>
        </p:nvSpPr>
        <p:spPr>
          <a:xfrm>
            <a:off x="832894" y="4263678"/>
            <a:ext cx="538357" cy="33855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Ciencia 2030</a:t>
            </a:r>
          </a:p>
        </p:txBody>
      </p:sp>
      <p:sp>
        <p:nvSpPr>
          <p:cNvPr id="86" name="CuadroTexto 85"/>
          <p:cNvSpPr txBox="1"/>
          <p:nvPr/>
        </p:nvSpPr>
        <p:spPr>
          <a:xfrm>
            <a:off x="5626782" y="5850178"/>
            <a:ext cx="457536" cy="21544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OTL </a:t>
            </a:r>
          </a:p>
        </p:txBody>
      </p:sp>
      <p:sp>
        <p:nvSpPr>
          <p:cNvPr id="87" name="CuadroTexto 86"/>
          <p:cNvSpPr txBox="1"/>
          <p:nvPr/>
        </p:nvSpPr>
        <p:spPr>
          <a:xfrm>
            <a:off x="9333009" y="118815"/>
            <a:ext cx="555171" cy="21544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HUB TT </a:t>
            </a:r>
          </a:p>
        </p:txBody>
      </p:sp>
      <p:sp>
        <p:nvSpPr>
          <p:cNvPr id="88" name="CuadroTexto 87"/>
          <p:cNvSpPr txBox="1"/>
          <p:nvPr/>
        </p:nvSpPr>
        <p:spPr>
          <a:xfrm>
            <a:off x="5393795" y="2983972"/>
            <a:ext cx="465974" cy="21544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SSAF S </a:t>
            </a:r>
          </a:p>
        </p:txBody>
      </p:sp>
      <p:sp>
        <p:nvSpPr>
          <p:cNvPr id="89" name="CuadroTexto 88"/>
          <p:cNvSpPr txBox="1"/>
          <p:nvPr/>
        </p:nvSpPr>
        <p:spPr>
          <a:xfrm>
            <a:off x="4729263" y="2725081"/>
            <a:ext cx="466758" cy="21544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SSAF D</a:t>
            </a:r>
          </a:p>
        </p:txBody>
      </p:sp>
      <p:sp>
        <p:nvSpPr>
          <p:cNvPr id="90" name="CuadroTexto 89"/>
          <p:cNvSpPr txBox="1"/>
          <p:nvPr/>
        </p:nvSpPr>
        <p:spPr>
          <a:xfrm>
            <a:off x="4727350" y="2453500"/>
            <a:ext cx="403796" cy="21544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PRAE</a:t>
            </a:r>
          </a:p>
        </p:txBody>
      </p:sp>
      <p:sp>
        <p:nvSpPr>
          <p:cNvPr id="91" name="CuadroTexto 90"/>
          <p:cNvSpPr txBox="1"/>
          <p:nvPr/>
        </p:nvSpPr>
        <p:spPr>
          <a:xfrm>
            <a:off x="5169746" y="2350800"/>
            <a:ext cx="499506" cy="3385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Capital Semilla </a:t>
            </a:r>
          </a:p>
        </p:txBody>
      </p:sp>
      <p:sp>
        <p:nvSpPr>
          <p:cNvPr id="93" name="CuadroTexto 92"/>
          <p:cNvSpPr txBox="1"/>
          <p:nvPr/>
        </p:nvSpPr>
        <p:spPr>
          <a:xfrm>
            <a:off x="5212671" y="2715149"/>
            <a:ext cx="472358" cy="21544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SSAF I</a:t>
            </a:r>
          </a:p>
        </p:txBody>
      </p:sp>
      <p:sp>
        <p:nvSpPr>
          <p:cNvPr id="94" name="CuadroTexto 93"/>
          <p:cNvSpPr txBox="1"/>
          <p:nvPr/>
        </p:nvSpPr>
        <p:spPr>
          <a:xfrm>
            <a:off x="5853175" y="5188484"/>
            <a:ext cx="874916" cy="3385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Apoyo Incubadoras </a:t>
            </a:r>
          </a:p>
        </p:txBody>
      </p:sp>
      <p:sp>
        <p:nvSpPr>
          <p:cNvPr id="96" name="CuadroTexto 95"/>
          <p:cNvSpPr txBox="1"/>
          <p:nvPr/>
        </p:nvSpPr>
        <p:spPr>
          <a:xfrm>
            <a:off x="5996792" y="4076670"/>
            <a:ext cx="391750" cy="33855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FATGTT </a:t>
            </a:r>
          </a:p>
        </p:txBody>
      </p:sp>
      <p:sp>
        <p:nvSpPr>
          <p:cNvPr id="97" name="CuadroTexto 96"/>
          <p:cNvSpPr txBox="1"/>
          <p:nvPr/>
        </p:nvSpPr>
        <p:spPr>
          <a:xfrm>
            <a:off x="4797635" y="5243943"/>
            <a:ext cx="671572" cy="33855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Centros de Excelencia  </a:t>
            </a:r>
          </a:p>
        </p:txBody>
      </p:sp>
      <p:sp>
        <p:nvSpPr>
          <p:cNvPr id="98" name="CuadroTexto 97"/>
          <p:cNvSpPr txBox="1"/>
          <p:nvPr/>
        </p:nvSpPr>
        <p:spPr>
          <a:xfrm>
            <a:off x="4719624" y="5727068"/>
            <a:ext cx="800384" cy="33855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Centros de Innovación</a:t>
            </a:r>
          </a:p>
        </p:txBody>
      </p:sp>
      <p:sp>
        <p:nvSpPr>
          <p:cNvPr id="99" name="CuadroTexto 98"/>
          <p:cNvSpPr txBox="1"/>
          <p:nvPr/>
        </p:nvSpPr>
        <p:spPr>
          <a:xfrm>
            <a:off x="7854462" y="5896345"/>
            <a:ext cx="813056" cy="21544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A.ITP BP </a:t>
            </a:r>
          </a:p>
        </p:txBody>
      </p:sp>
      <p:sp>
        <p:nvSpPr>
          <p:cNvPr id="100" name="CuadroTexto 99"/>
          <p:cNvSpPr txBox="1"/>
          <p:nvPr/>
        </p:nvSpPr>
        <p:spPr>
          <a:xfrm>
            <a:off x="794505" y="3409373"/>
            <a:ext cx="554393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CFT  2</a:t>
            </a:r>
          </a:p>
        </p:txBody>
      </p:sp>
      <p:sp>
        <p:nvSpPr>
          <p:cNvPr id="101" name="CuadroTexto 100"/>
          <p:cNvSpPr txBox="1"/>
          <p:nvPr/>
        </p:nvSpPr>
        <p:spPr>
          <a:xfrm>
            <a:off x="1419956" y="4145551"/>
            <a:ext cx="614589" cy="33855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Crédito Postgrado </a:t>
            </a:r>
          </a:p>
        </p:txBody>
      </p:sp>
      <p:sp>
        <p:nvSpPr>
          <p:cNvPr id="102" name="CuadroTexto 101"/>
          <p:cNvSpPr txBox="1"/>
          <p:nvPr/>
        </p:nvSpPr>
        <p:spPr>
          <a:xfrm>
            <a:off x="2651330" y="3422376"/>
            <a:ext cx="420776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PFC </a:t>
            </a:r>
          </a:p>
        </p:txBody>
      </p:sp>
      <p:sp>
        <p:nvSpPr>
          <p:cNvPr id="103" name="CuadroTexto 102"/>
          <p:cNvSpPr txBox="1"/>
          <p:nvPr/>
        </p:nvSpPr>
        <p:spPr>
          <a:xfrm>
            <a:off x="5677033" y="3673871"/>
            <a:ext cx="493335" cy="3385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Red </a:t>
            </a:r>
            <a:r>
              <a:rPr lang="es-CL" sz="800" dirty="0" err="1"/>
              <a:t>Angel</a:t>
            </a:r>
            <a:endParaRPr lang="es-CL" sz="800" dirty="0"/>
          </a:p>
        </p:txBody>
      </p:sp>
      <p:sp>
        <p:nvSpPr>
          <p:cNvPr id="104" name="CuadroTexto 103"/>
          <p:cNvSpPr txBox="1"/>
          <p:nvPr/>
        </p:nvSpPr>
        <p:spPr>
          <a:xfrm>
            <a:off x="2198812" y="5957646"/>
            <a:ext cx="662906" cy="3385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Proyectos Especiales </a:t>
            </a:r>
          </a:p>
        </p:txBody>
      </p:sp>
      <p:sp>
        <p:nvSpPr>
          <p:cNvPr id="105" name="CuadroTexto 104"/>
          <p:cNvSpPr txBox="1"/>
          <p:nvPr/>
        </p:nvSpPr>
        <p:spPr>
          <a:xfrm>
            <a:off x="3580193" y="2556996"/>
            <a:ext cx="982957" cy="3385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Torneos de Emprendimiento </a:t>
            </a:r>
          </a:p>
        </p:txBody>
      </p:sp>
      <p:sp>
        <p:nvSpPr>
          <p:cNvPr id="107" name="CuadroTexto 106"/>
          <p:cNvSpPr txBox="1"/>
          <p:nvPr/>
        </p:nvSpPr>
        <p:spPr>
          <a:xfrm>
            <a:off x="5718516" y="2717579"/>
            <a:ext cx="525541" cy="21544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SSAF De</a:t>
            </a:r>
          </a:p>
        </p:txBody>
      </p:sp>
      <p:sp>
        <p:nvSpPr>
          <p:cNvPr id="108" name="CuadroTexto 107"/>
          <p:cNvSpPr txBox="1"/>
          <p:nvPr/>
        </p:nvSpPr>
        <p:spPr>
          <a:xfrm>
            <a:off x="4746585" y="3665677"/>
            <a:ext cx="872565" cy="3385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A Fondos Tempranos  </a:t>
            </a:r>
          </a:p>
        </p:txBody>
      </p:sp>
      <p:sp>
        <p:nvSpPr>
          <p:cNvPr id="109" name="CuadroTexto 108"/>
          <p:cNvSpPr txBox="1"/>
          <p:nvPr/>
        </p:nvSpPr>
        <p:spPr>
          <a:xfrm>
            <a:off x="3170387" y="3844714"/>
            <a:ext cx="411138" cy="21544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TSF </a:t>
            </a:r>
          </a:p>
        </p:txBody>
      </p:sp>
      <p:sp>
        <p:nvSpPr>
          <p:cNvPr id="110" name="CuadroTexto 109"/>
          <p:cNvSpPr txBox="1"/>
          <p:nvPr/>
        </p:nvSpPr>
        <p:spPr>
          <a:xfrm>
            <a:off x="1906642" y="5382443"/>
            <a:ext cx="1001315" cy="21544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Apoyo </a:t>
            </a:r>
            <a:r>
              <a:rPr lang="es-CL" sz="800" dirty="0" err="1"/>
              <a:t>Cowork</a:t>
            </a:r>
            <a:endParaRPr lang="es-CL" sz="800" dirty="0"/>
          </a:p>
        </p:txBody>
      </p:sp>
      <p:sp>
        <p:nvSpPr>
          <p:cNvPr id="111" name="CuadroTexto 110"/>
          <p:cNvSpPr txBox="1"/>
          <p:nvPr/>
        </p:nvSpPr>
        <p:spPr>
          <a:xfrm>
            <a:off x="2255583" y="3110773"/>
            <a:ext cx="784515" cy="21544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Red mentores </a:t>
            </a:r>
          </a:p>
        </p:txBody>
      </p:sp>
      <p:sp>
        <p:nvSpPr>
          <p:cNvPr id="112" name="CuadroTexto 111"/>
          <p:cNvSpPr txBox="1"/>
          <p:nvPr/>
        </p:nvSpPr>
        <p:spPr>
          <a:xfrm>
            <a:off x="6943380" y="1906330"/>
            <a:ext cx="559887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 err="1">
                <a:solidFill>
                  <a:schemeClr val="bg1"/>
                </a:solidFill>
              </a:rPr>
              <a:t>Fogain</a:t>
            </a:r>
            <a:r>
              <a:rPr lang="es-CL" sz="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13" name="CuadroTexto 112"/>
          <p:cNvSpPr txBox="1"/>
          <p:nvPr/>
        </p:nvSpPr>
        <p:spPr>
          <a:xfrm>
            <a:off x="8679700" y="117684"/>
            <a:ext cx="542917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 err="1">
                <a:solidFill>
                  <a:schemeClr val="bg1"/>
                </a:solidFill>
              </a:rPr>
              <a:t>Cobex</a:t>
            </a:r>
            <a:endParaRPr lang="es-CL" sz="800" dirty="0">
              <a:solidFill>
                <a:schemeClr val="bg1"/>
              </a:solidFill>
            </a:endParaRPr>
          </a:p>
        </p:txBody>
      </p:sp>
      <p:sp>
        <p:nvSpPr>
          <p:cNvPr id="114" name="CuadroTexto 113"/>
          <p:cNvSpPr txBox="1"/>
          <p:nvPr/>
        </p:nvSpPr>
        <p:spPr>
          <a:xfrm>
            <a:off x="6941089" y="2172880"/>
            <a:ext cx="786003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Pro-</a:t>
            </a:r>
            <a:r>
              <a:rPr lang="es-CL" sz="800" dirty="0" err="1">
                <a:solidFill>
                  <a:schemeClr val="bg1"/>
                </a:solidFill>
              </a:rPr>
              <a:t>inversion</a:t>
            </a:r>
            <a:r>
              <a:rPr lang="es-CL" sz="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15" name="CuadroTexto 114"/>
          <p:cNvSpPr txBox="1"/>
          <p:nvPr/>
        </p:nvSpPr>
        <p:spPr>
          <a:xfrm>
            <a:off x="11127365" y="2683841"/>
            <a:ext cx="715075" cy="33855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Crédito Solar </a:t>
            </a:r>
          </a:p>
        </p:txBody>
      </p:sp>
      <p:sp>
        <p:nvSpPr>
          <p:cNvPr id="116" name="CuadroTexto 115"/>
          <p:cNvSpPr txBox="1"/>
          <p:nvPr/>
        </p:nvSpPr>
        <p:spPr>
          <a:xfrm>
            <a:off x="6271104" y="2539621"/>
            <a:ext cx="468179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F.FET </a:t>
            </a:r>
          </a:p>
        </p:txBody>
      </p:sp>
      <p:sp>
        <p:nvSpPr>
          <p:cNvPr id="117" name="CuadroTexto 116"/>
          <p:cNvSpPr txBox="1"/>
          <p:nvPr/>
        </p:nvSpPr>
        <p:spPr>
          <a:xfrm>
            <a:off x="6214313" y="3149730"/>
            <a:ext cx="521875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F.FT </a:t>
            </a:r>
          </a:p>
        </p:txBody>
      </p:sp>
      <p:sp>
        <p:nvSpPr>
          <p:cNvPr id="118" name="CuadroTexto 117"/>
          <p:cNvSpPr txBox="1"/>
          <p:nvPr/>
        </p:nvSpPr>
        <p:spPr>
          <a:xfrm>
            <a:off x="7816936" y="1906330"/>
            <a:ext cx="499066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F.C </a:t>
            </a:r>
          </a:p>
        </p:txBody>
      </p:sp>
      <p:sp>
        <p:nvSpPr>
          <p:cNvPr id="119" name="CuadroTexto 118"/>
          <p:cNvSpPr txBox="1"/>
          <p:nvPr/>
        </p:nvSpPr>
        <p:spPr>
          <a:xfrm>
            <a:off x="6933011" y="5318950"/>
            <a:ext cx="992860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Línea Liquidez IGR</a:t>
            </a:r>
          </a:p>
        </p:txBody>
      </p:sp>
      <p:sp>
        <p:nvSpPr>
          <p:cNvPr id="120" name="CuadroTexto 119"/>
          <p:cNvSpPr txBox="1"/>
          <p:nvPr/>
        </p:nvSpPr>
        <p:spPr>
          <a:xfrm>
            <a:off x="6900801" y="2796426"/>
            <a:ext cx="602466" cy="33855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Crédito </a:t>
            </a:r>
            <a:r>
              <a:rPr lang="es-CL" sz="800" dirty="0" err="1">
                <a:solidFill>
                  <a:schemeClr val="bg1"/>
                </a:solidFill>
              </a:rPr>
              <a:t>Mipyme</a:t>
            </a:r>
            <a:r>
              <a:rPr lang="es-CL" sz="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21" name="CuadroTexto 120"/>
          <p:cNvSpPr txBox="1"/>
          <p:nvPr/>
        </p:nvSpPr>
        <p:spPr>
          <a:xfrm>
            <a:off x="6943663" y="5624111"/>
            <a:ext cx="800384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Cobertura IGR </a:t>
            </a:r>
          </a:p>
        </p:txBody>
      </p:sp>
      <p:sp>
        <p:nvSpPr>
          <p:cNvPr id="122" name="CuadroTexto 121"/>
          <p:cNvSpPr txBox="1"/>
          <p:nvPr/>
        </p:nvSpPr>
        <p:spPr>
          <a:xfrm>
            <a:off x="4750081" y="4528357"/>
            <a:ext cx="1122040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Fortalecimiento  IFNB</a:t>
            </a:r>
          </a:p>
        </p:txBody>
      </p:sp>
      <p:sp>
        <p:nvSpPr>
          <p:cNvPr id="123" name="CuadroTexto 122"/>
          <p:cNvSpPr txBox="1"/>
          <p:nvPr/>
        </p:nvSpPr>
        <p:spPr>
          <a:xfrm>
            <a:off x="6277357" y="2793389"/>
            <a:ext cx="474237" cy="33855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 err="1">
                <a:solidFill>
                  <a:schemeClr val="bg1"/>
                </a:solidFill>
              </a:rPr>
              <a:t>Cob</a:t>
            </a:r>
            <a:r>
              <a:rPr lang="es-CL" sz="800" dirty="0">
                <a:solidFill>
                  <a:schemeClr val="bg1"/>
                </a:solidFill>
              </a:rPr>
              <a:t> FET </a:t>
            </a:r>
          </a:p>
        </p:txBody>
      </p:sp>
      <p:sp>
        <p:nvSpPr>
          <p:cNvPr id="124" name="CuadroTexto 123"/>
          <p:cNvSpPr txBox="1"/>
          <p:nvPr/>
        </p:nvSpPr>
        <p:spPr>
          <a:xfrm>
            <a:off x="6925442" y="2431633"/>
            <a:ext cx="551115" cy="33855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Fondo Forestal </a:t>
            </a:r>
          </a:p>
        </p:txBody>
      </p:sp>
      <p:sp>
        <p:nvSpPr>
          <p:cNvPr id="125" name="CuadroTexto 124"/>
          <p:cNvSpPr txBox="1"/>
          <p:nvPr/>
        </p:nvSpPr>
        <p:spPr>
          <a:xfrm>
            <a:off x="844411" y="3755809"/>
            <a:ext cx="550259" cy="46166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Rebaja Pre Grado </a:t>
            </a:r>
          </a:p>
        </p:txBody>
      </p:sp>
      <p:sp>
        <p:nvSpPr>
          <p:cNvPr id="127" name="CuadroTexto 126"/>
          <p:cNvSpPr txBox="1"/>
          <p:nvPr/>
        </p:nvSpPr>
        <p:spPr>
          <a:xfrm>
            <a:off x="7813165" y="1582947"/>
            <a:ext cx="596717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Zona O. </a:t>
            </a:r>
          </a:p>
        </p:txBody>
      </p:sp>
      <p:sp>
        <p:nvSpPr>
          <p:cNvPr id="128" name="CuadroTexto 127"/>
          <p:cNvSpPr txBox="1"/>
          <p:nvPr/>
        </p:nvSpPr>
        <p:spPr>
          <a:xfrm>
            <a:off x="10096701" y="2117450"/>
            <a:ext cx="683132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700" dirty="0"/>
              <a:t>Ley Incentivo  I+D</a:t>
            </a:r>
          </a:p>
        </p:txBody>
      </p:sp>
      <p:sp>
        <p:nvSpPr>
          <p:cNvPr id="129" name="CuadroTexto 128"/>
          <p:cNvSpPr txBox="1"/>
          <p:nvPr/>
        </p:nvSpPr>
        <p:spPr>
          <a:xfrm>
            <a:off x="5757584" y="1786767"/>
            <a:ext cx="678181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V&amp; E Social </a:t>
            </a:r>
          </a:p>
        </p:txBody>
      </p:sp>
      <p:sp>
        <p:nvSpPr>
          <p:cNvPr id="130" name="CuadroTexto 129"/>
          <p:cNvSpPr txBox="1"/>
          <p:nvPr/>
        </p:nvSpPr>
        <p:spPr>
          <a:xfrm>
            <a:off x="4756533" y="1517787"/>
            <a:ext cx="741485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 err="1"/>
              <a:t>Proto</a:t>
            </a:r>
            <a:r>
              <a:rPr lang="es-CL" sz="800" dirty="0"/>
              <a:t> IE </a:t>
            </a:r>
          </a:p>
        </p:txBody>
      </p:sp>
      <p:sp>
        <p:nvSpPr>
          <p:cNvPr id="132" name="CuadroTexto 131"/>
          <p:cNvSpPr txBox="1"/>
          <p:nvPr/>
        </p:nvSpPr>
        <p:spPr>
          <a:xfrm>
            <a:off x="4745721" y="3253540"/>
            <a:ext cx="786379" cy="3385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 err="1"/>
              <a:t>Aceleracion</a:t>
            </a:r>
            <a:r>
              <a:rPr lang="es-CL" sz="800" dirty="0"/>
              <a:t> Sectores </a:t>
            </a:r>
            <a:r>
              <a:rPr lang="es-CL" sz="800" dirty="0" err="1"/>
              <a:t>Est</a:t>
            </a:r>
            <a:r>
              <a:rPr lang="es-CL" sz="800" dirty="0"/>
              <a:t> </a:t>
            </a:r>
          </a:p>
        </p:txBody>
      </p:sp>
      <p:sp>
        <p:nvSpPr>
          <p:cNvPr id="133" name="CuadroTexto 132"/>
          <p:cNvSpPr txBox="1"/>
          <p:nvPr/>
        </p:nvSpPr>
        <p:spPr>
          <a:xfrm>
            <a:off x="4750156" y="2976252"/>
            <a:ext cx="633604" cy="21544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SSAF </a:t>
            </a:r>
            <a:r>
              <a:rPr lang="es-CL" sz="800" dirty="0" err="1"/>
              <a:t>Esca</a:t>
            </a:r>
            <a:endParaRPr lang="es-CL" sz="800" dirty="0"/>
          </a:p>
        </p:txBody>
      </p:sp>
      <p:sp>
        <p:nvSpPr>
          <p:cNvPr id="134" name="CuadroTexto 133"/>
          <p:cNvSpPr txBox="1"/>
          <p:nvPr/>
        </p:nvSpPr>
        <p:spPr>
          <a:xfrm>
            <a:off x="11118636" y="3133862"/>
            <a:ext cx="724849" cy="33855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Crédito ENRC </a:t>
            </a:r>
          </a:p>
        </p:txBody>
      </p:sp>
      <p:sp>
        <p:nvSpPr>
          <p:cNvPr id="135" name="CuadroTexto 134"/>
          <p:cNvSpPr txBox="1"/>
          <p:nvPr/>
        </p:nvSpPr>
        <p:spPr>
          <a:xfrm>
            <a:off x="9320382" y="1011556"/>
            <a:ext cx="640363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Consorcios</a:t>
            </a:r>
          </a:p>
        </p:txBody>
      </p:sp>
      <p:sp>
        <p:nvSpPr>
          <p:cNvPr id="136" name="CuadroTexto 135"/>
          <p:cNvSpPr txBox="1"/>
          <p:nvPr/>
        </p:nvSpPr>
        <p:spPr>
          <a:xfrm>
            <a:off x="6923228" y="3571151"/>
            <a:ext cx="439446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PAR</a:t>
            </a:r>
          </a:p>
        </p:txBody>
      </p:sp>
      <p:sp>
        <p:nvSpPr>
          <p:cNvPr id="137" name="CuadroTexto 136"/>
          <p:cNvSpPr txBox="1"/>
          <p:nvPr/>
        </p:nvSpPr>
        <p:spPr>
          <a:xfrm>
            <a:off x="3596826" y="3861226"/>
            <a:ext cx="584878" cy="21544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Start Up </a:t>
            </a:r>
          </a:p>
        </p:txBody>
      </p:sp>
      <p:sp>
        <p:nvSpPr>
          <p:cNvPr id="138" name="CuadroTexto 137"/>
          <p:cNvSpPr txBox="1"/>
          <p:nvPr/>
        </p:nvSpPr>
        <p:spPr>
          <a:xfrm>
            <a:off x="4739602" y="4036423"/>
            <a:ext cx="861579" cy="21544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Start Up Scale  </a:t>
            </a:r>
          </a:p>
        </p:txBody>
      </p:sp>
      <p:sp>
        <p:nvSpPr>
          <p:cNvPr id="139" name="CuadroTexto 138"/>
          <p:cNvSpPr txBox="1"/>
          <p:nvPr/>
        </p:nvSpPr>
        <p:spPr>
          <a:xfrm>
            <a:off x="5729206" y="2073482"/>
            <a:ext cx="633195" cy="3385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Scale o Expansión </a:t>
            </a:r>
          </a:p>
        </p:txBody>
      </p:sp>
      <p:sp>
        <p:nvSpPr>
          <p:cNvPr id="140" name="CuadroTexto 139"/>
          <p:cNvSpPr txBox="1"/>
          <p:nvPr/>
        </p:nvSpPr>
        <p:spPr>
          <a:xfrm>
            <a:off x="11127364" y="2286453"/>
            <a:ext cx="747413" cy="33855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Crédito Solar CSP </a:t>
            </a:r>
          </a:p>
        </p:txBody>
      </p:sp>
      <p:sp>
        <p:nvSpPr>
          <p:cNvPr id="126" name="CuadroTexto 125"/>
          <p:cNvSpPr txBox="1"/>
          <p:nvPr/>
        </p:nvSpPr>
        <p:spPr>
          <a:xfrm>
            <a:off x="1500618" y="5952801"/>
            <a:ext cx="643893" cy="3385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 err="1"/>
              <a:t>Bn</a:t>
            </a:r>
            <a:r>
              <a:rPr lang="es-CL" sz="800" dirty="0"/>
              <a:t> Publico </a:t>
            </a:r>
            <a:r>
              <a:rPr lang="es-CL" sz="800" dirty="0" err="1"/>
              <a:t>Reg</a:t>
            </a:r>
            <a:endParaRPr lang="es-CL" sz="800" dirty="0"/>
          </a:p>
        </p:txBody>
      </p:sp>
      <p:sp>
        <p:nvSpPr>
          <p:cNvPr id="141" name="CuadroTexto 140"/>
          <p:cNvSpPr txBox="1"/>
          <p:nvPr/>
        </p:nvSpPr>
        <p:spPr>
          <a:xfrm>
            <a:off x="2159160" y="5694331"/>
            <a:ext cx="441281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PAE</a:t>
            </a:r>
          </a:p>
        </p:txBody>
      </p:sp>
      <p:sp>
        <p:nvSpPr>
          <p:cNvPr id="142" name="CuadroTexto 141"/>
          <p:cNvSpPr txBox="1"/>
          <p:nvPr/>
        </p:nvSpPr>
        <p:spPr>
          <a:xfrm>
            <a:off x="1654092" y="5691848"/>
            <a:ext cx="441281" cy="21544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PAEI</a:t>
            </a:r>
          </a:p>
        </p:txBody>
      </p:sp>
      <p:sp>
        <p:nvSpPr>
          <p:cNvPr id="143" name="CuadroTexto 142"/>
          <p:cNvSpPr txBox="1"/>
          <p:nvPr/>
        </p:nvSpPr>
        <p:spPr>
          <a:xfrm>
            <a:off x="1361032" y="3396225"/>
            <a:ext cx="539522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B. Ingles </a:t>
            </a:r>
          </a:p>
        </p:txBody>
      </p:sp>
      <p:sp>
        <p:nvSpPr>
          <p:cNvPr id="144" name="CuadroTexto 143"/>
          <p:cNvSpPr txBox="1"/>
          <p:nvPr/>
        </p:nvSpPr>
        <p:spPr>
          <a:xfrm>
            <a:off x="1417417" y="3777606"/>
            <a:ext cx="797669" cy="33855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Re Programación </a:t>
            </a:r>
          </a:p>
        </p:txBody>
      </p:sp>
      <p:sp>
        <p:nvSpPr>
          <p:cNvPr id="145" name="CuadroTexto 144"/>
          <p:cNvSpPr txBox="1"/>
          <p:nvPr/>
        </p:nvSpPr>
        <p:spPr>
          <a:xfrm>
            <a:off x="2280283" y="3773950"/>
            <a:ext cx="614589" cy="33855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1000 Créditos </a:t>
            </a:r>
          </a:p>
        </p:txBody>
      </p:sp>
      <p:sp>
        <p:nvSpPr>
          <p:cNvPr id="146" name="CuadroTexto 145"/>
          <p:cNvSpPr txBox="1"/>
          <p:nvPr/>
        </p:nvSpPr>
        <p:spPr>
          <a:xfrm>
            <a:off x="5963495" y="215727"/>
            <a:ext cx="800384" cy="21544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Go To Market </a:t>
            </a:r>
          </a:p>
        </p:txBody>
      </p:sp>
      <p:sp>
        <p:nvSpPr>
          <p:cNvPr id="147" name="CuadroTexto 146"/>
          <p:cNvSpPr txBox="1"/>
          <p:nvPr/>
        </p:nvSpPr>
        <p:spPr>
          <a:xfrm>
            <a:off x="8753023" y="1521065"/>
            <a:ext cx="478877" cy="21544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PDACH </a:t>
            </a:r>
          </a:p>
        </p:txBody>
      </p:sp>
      <p:sp>
        <p:nvSpPr>
          <p:cNvPr id="148" name="CuadroTexto 147"/>
          <p:cNvSpPr txBox="1"/>
          <p:nvPr/>
        </p:nvSpPr>
        <p:spPr>
          <a:xfrm>
            <a:off x="11310967" y="1371326"/>
            <a:ext cx="609447" cy="461665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Atracción Inversión Alta </a:t>
            </a:r>
            <a:r>
              <a:rPr lang="es-CL" sz="800" dirty="0" err="1"/>
              <a:t>Tecn</a:t>
            </a:r>
            <a:endParaRPr lang="es-CL" sz="800" dirty="0"/>
          </a:p>
        </p:txBody>
      </p:sp>
      <p:sp>
        <p:nvSpPr>
          <p:cNvPr id="149" name="CuadroTexto 148"/>
          <p:cNvSpPr txBox="1"/>
          <p:nvPr/>
        </p:nvSpPr>
        <p:spPr>
          <a:xfrm>
            <a:off x="6440008" y="4081155"/>
            <a:ext cx="349599" cy="33855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FAT p</a:t>
            </a:r>
          </a:p>
        </p:txBody>
      </p:sp>
      <p:sp>
        <p:nvSpPr>
          <p:cNvPr id="151" name="CuadroTexto 150"/>
          <p:cNvSpPr txBox="1"/>
          <p:nvPr/>
        </p:nvSpPr>
        <p:spPr>
          <a:xfrm>
            <a:off x="8765919" y="1801075"/>
            <a:ext cx="478877" cy="21544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PMG </a:t>
            </a:r>
          </a:p>
        </p:txBody>
      </p:sp>
      <p:sp>
        <p:nvSpPr>
          <p:cNvPr id="154" name="CuadroTexto 153"/>
          <p:cNvSpPr txBox="1"/>
          <p:nvPr/>
        </p:nvSpPr>
        <p:spPr>
          <a:xfrm>
            <a:off x="5634683" y="5576316"/>
            <a:ext cx="362873" cy="21544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IGR </a:t>
            </a:r>
          </a:p>
        </p:txBody>
      </p:sp>
      <p:sp>
        <p:nvSpPr>
          <p:cNvPr id="155" name="CuadroTexto 154"/>
          <p:cNvSpPr txBox="1"/>
          <p:nvPr/>
        </p:nvSpPr>
        <p:spPr>
          <a:xfrm>
            <a:off x="6077869" y="5579716"/>
            <a:ext cx="422909" cy="21544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IGR 2 </a:t>
            </a:r>
          </a:p>
        </p:txBody>
      </p:sp>
      <p:sp>
        <p:nvSpPr>
          <p:cNvPr id="156" name="CuadroTexto 155"/>
          <p:cNvSpPr txBox="1"/>
          <p:nvPr/>
        </p:nvSpPr>
        <p:spPr>
          <a:xfrm>
            <a:off x="8727874" y="5597849"/>
            <a:ext cx="462955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IGR 3 </a:t>
            </a:r>
          </a:p>
        </p:txBody>
      </p:sp>
      <p:sp>
        <p:nvSpPr>
          <p:cNvPr id="157" name="CuadroTexto 156"/>
          <p:cNvSpPr txBox="1"/>
          <p:nvPr/>
        </p:nvSpPr>
        <p:spPr>
          <a:xfrm>
            <a:off x="9319403" y="1798526"/>
            <a:ext cx="682649" cy="33855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 err="1">
                <a:solidFill>
                  <a:schemeClr val="bg1"/>
                </a:solidFill>
              </a:rPr>
              <a:t>Prog</a:t>
            </a:r>
            <a:r>
              <a:rPr lang="es-CL" sz="800" dirty="0">
                <a:solidFill>
                  <a:schemeClr val="bg1"/>
                </a:solidFill>
              </a:rPr>
              <a:t> Innovación</a:t>
            </a:r>
          </a:p>
        </p:txBody>
      </p:sp>
      <p:sp>
        <p:nvSpPr>
          <p:cNvPr id="158" name="CuadroTexto 157"/>
          <p:cNvSpPr txBox="1"/>
          <p:nvPr/>
        </p:nvSpPr>
        <p:spPr>
          <a:xfrm>
            <a:off x="3194438" y="4505417"/>
            <a:ext cx="993926" cy="33855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Fortalecimiento Ch TT  </a:t>
            </a:r>
          </a:p>
        </p:txBody>
      </p:sp>
      <p:sp>
        <p:nvSpPr>
          <p:cNvPr id="159" name="CuadroTexto 158"/>
          <p:cNvSpPr txBox="1"/>
          <p:nvPr/>
        </p:nvSpPr>
        <p:spPr>
          <a:xfrm>
            <a:off x="6933011" y="5862197"/>
            <a:ext cx="457536" cy="21544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OTL 2 </a:t>
            </a:r>
          </a:p>
        </p:txBody>
      </p:sp>
      <p:sp>
        <p:nvSpPr>
          <p:cNvPr id="160" name="CuadroTexto 159"/>
          <p:cNvSpPr txBox="1"/>
          <p:nvPr/>
        </p:nvSpPr>
        <p:spPr>
          <a:xfrm>
            <a:off x="10109960" y="5846344"/>
            <a:ext cx="457536" cy="21544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OTL 3 </a:t>
            </a:r>
          </a:p>
        </p:txBody>
      </p:sp>
      <p:sp>
        <p:nvSpPr>
          <p:cNvPr id="161" name="CuadroTexto 160"/>
          <p:cNvSpPr txBox="1"/>
          <p:nvPr/>
        </p:nvSpPr>
        <p:spPr>
          <a:xfrm>
            <a:off x="3127029" y="986060"/>
            <a:ext cx="547566" cy="21544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L1 Perfil</a:t>
            </a:r>
          </a:p>
        </p:txBody>
      </p:sp>
      <p:sp>
        <p:nvSpPr>
          <p:cNvPr id="162" name="CuadroTexto 161"/>
          <p:cNvSpPr txBox="1"/>
          <p:nvPr/>
        </p:nvSpPr>
        <p:spPr>
          <a:xfrm>
            <a:off x="6257034" y="1008712"/>
            <a:ext cx="559873" cy="21544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L 3: V&amp; P </a:t>
            </a:r>
          </a:p>
        </p:txBody>
      </p:sp>
      <p:sp>
        <p:nvSpPr>
          <p:cNvPr id="163" name="CuadroTexto 162"/>
          <p:cNvSpPr txBox="1"/>
          <p:nvPr/>
        </p:nvSpPr>
        <p:spPr>
          <a:xfrm>
            <a:off x="4743521" y="204564"/>
            <a:ext cx="519764" cy="21544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L 2 I+D </a:t>
            </a:r>
          </a:p>
        </p:txBody>
      </p:sp>
      <p:sp>
        <p:nvSpPr>
          <p:cNvPr id="164" name="CuadroTexto 163"/>
          <p:cNvSpPr txBox="1"/>
          <p:nvPr/>
        </p:nvSpPr>
        <p:spPr>
          <a:xfrm>
            <a:off x="1924850" y="3414013"/>
            <a:ext cx="708344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Pinguinos</a:t>
            </a:r>
          </a:p>
        </p:txBody>
      </p:sp>
      <p:sp>
        <p:nvSpPr>
          <p:cNvPr id="167" name="CuadroTexto 166"/>
          <p:cNvSpPr txBox="1"/>
          <p:nvPr/>
        </p:nvSpPr>
        <p:spPr>
          <a:xfrm>
            <a:off x="3870465" y="2064572"/>
            <a:ext cx="651729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PROCIVE </a:t>
            </a:r>
          </a:p>
        </p:txBody>
      </p:sp>
      <p:sp>
        <p:nvSpPr>
          <p:cNvPr id="168" name="CuadroTexto 167"/>
          <p:cNvSpPr txBox="1"/>
          <p:nvPr/>
        </p:nvSpPr>
        <p:spPr>
          <a:xfrm>
            <a:off x="1279820" y="5093317"/>
            <a:ext cx="461971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PRUPS </a:t>
            </a:r>
          </a:p>
        </p:txBody>
      </p:sp>
      <p:sp>
        <p:nvSpPr>
          <p:cNvPr id="169" name="CuadroTexto 168"/>
          <p:cNvSpPr txBox="1"/>
          <p:nvPr/>
        </p:nvSpPr>
        <p:spPr>
          <a:xfrm>
            <a:off x="2439546" y="5071911"/>
            <a:ext cx="528258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Nodos C</a:t>
            </a:r>
          </a:p>
        </p:txBody>
      </p:sp>
      <p:sp>
        <p:nvSpPr>
          <p:cNvPr id="170" name="CuadroTexto 169"/>
          <p:cNvSpPr txBox="1"/>
          <p:nvPr/>
        </p:nvSpPr>
        <p:spPr>
          <a:xfrm>
            <a:off x="1795882" y="5085855"/>
            <a:ext cx="556326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Nodos G</a:t>
            </a:r>
          </a:p>
        </p:txBody>
      </p:sp>
      <p:sp>
        <p:nvSpPr>
          <p:cNvPr id="171" name="CuadroTexto 170"/>
          <p:cNvSpPr txBox="1"/>
          <p:nvPr/>
        </p:nvSpPr>
        <p:spPr>
          <a:xfrm>
            <a:off x="7486496" y="597589"/>
            <a:ext cx="683543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PAID </a:t>
            </a:r>
          </a:p>
        </p:txBody>
      </p:sp>
      <p:sp>
        <p:nvSpPr>
          <p:cNvPr id="172" name="CuadroTexto 171"/>
          <p:cNvSpPr txBox="1"/>
          <p:nvPr/>
        </p:nvSpPr>
        <p:spPr>
          <a:xfrm>
            <a:off x="3178905" y="3530439"/>
            <a:ext cx="1193176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PI. Audio Empresarial  </a:t>
            </a:r>
          </a:p>
        </p:txBody>
      </p:sp>
      <p:sp>
        <p:nvSpPr>
          <p:cNvPr id="153" name="CuadroTexto 152"/>
          <p:cNvSpPr txBox="1"/>
          <p:nvPr/>
        </p:nvSpPr>
        <p:spPr>
          <a:xfrm>
            <a:off x="10989609" y="962211"/>
            <a:ext cx="590999" cy="33855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Inversión </a:t>
            </a:r>
            <a:r>
              <a:rPr lang="es-CL" sz="800" dirty="0" err="1"/>
              <a:t>Tec</a:t>
            </a:r>
            <a:r>
              <a:rPr lang="es-CL" sz="800" dirty="0"/>
              <a:t> </a:t>
            </a:r>
          </a:p>
        </p:txBody>
      </p:sp>
      <p:sp>
        <p:nvSpPr>
          <p:cNvPr id="165" name="CuadroTexto 164"/>
          <p:cNvSpPr txBox="1"/>
          <p:nvPr/>
        </p:nvSpPr>
        <p:spPr>
          <a:xfrm>
            <a:off x="6229173" y="3386822"/>
            <a:ext cx="522421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F.F3</a:t>
            </a:r>
          </a:p>
        </p:txBody>
      </p:sp>
      <p:sp>
        <p:nvSpPr>
          <p:cNvPr id="174" name="CuadroTexto 173"/>
          <p:cNvSpPr txBox="1"/>
          <p:nvPr/>
        </p:nvSpPr>
        <p:spPr>
          <a:xfrm>
            <a:off x="4744304" y="4763093"/>
            <a:ext cx="1130094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Fortalecimiento IGR</a:t>
            </a:r>
          </a:p>
        </p:txBody>
      </p:sp>
      <p:sp>
        <p:nvSpPr>
          <p:cNvPr id="175" name="CuadroTexto 174"/>
          <p:cNvSpPr txBox="1"/>
          <p:nvPr/>
        </p:nvSpPr>
        <p:spPr>
          <a:xfrm>
            <a:off x="6247814" y="3636030"/>
            <a:ext cx="522421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 err="1">
                <a:solidFill>
                  <a:schemeClr val="bg1"/>
                </a:solidFill>
              </a:rPr>
              <a:t>F.Fenix</a:t>
            </a:r>
            <a:endParaRPr lang="es-CL" sz="800" dirty="0">
              <a:solidFill>
                <a:schemeClr val="bg1"/>
              </a:solidFill>
            </a:endParaRPr>
          </a:p>
        </p:txBody>
      </p:sp>
      <p:sp>
        <p:nvSpPr>
          <p:cNvPr id="176" name="CuadroTexto 175"/>
          <p:cNvSpPr txBox="1"/>
          <p:nvPr/>
        </p:nvSpPr>
        <p:spPr>
          <a:xfrm>
            <a:off x="3196771" y="4241848"/>
            <a:ext cx="1147803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Gestión Innovación SP </a:t>
            </a:r>
          </a:p>
        </p:txBody>
      </p:sp>
      <p:sp>
        <p:nvSpPr>
          <p:cNvPr id="177" name="CuadroTexto 176"/>
          <p:cNvSpPr txBox="1"/>
          <p:nvPr/>
        </p:nvSpPr>
        <p:spPr>
          <a:xfrm>
            <a:off x="8532825" y="2571129"/>
            <a:ext cx="1025966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Voucher Mujeres </a:t>
            </a:r>
          </a:p>
        </p:txBody>
      </p:sp>
      <p:sp>
        <p:nvSpPr>
          <p:cNvPr id="178" name="CuadroTexto 177"/>
          <p:cNvSpPr txBox="1"/>
          <p:nvPr/>
        </p:nvSpPr>
        <p:spPr>
          <a:xfrm>
            <a:off x="6947183" y="4184346"/>
            <a:ext cx="968987" cy="3385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CH Innovación Mujeres </a:t>
            </a:r>
          </a:p>
        </p:txBody>
      </p:sp>
      <p:sp>
        <p:nvSpPr>
          <p:cNvPr id="179" name="CuadroTexto 178"/>
          <p:cNvSpPr txBox="1"/>
          <p:nvPr/>
        </p:nvSpPr>
        <p:spPr>
          <a:xfrm>
            <a:off x="6943380" y="3917017"/>
            <a:ext cx="974257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CH Innovación</a:t>
            </a:r>
          </a:p>
        </p:txBody>
      </p:sp>
      <p:sp>
        <p:nvSpPr>
          <p:cNvPr id="180" name="CuadroTexto 179"/>
          <p:cNvSpPr txBox="1"/>
          <p:nvPr/>
        </p:nvSpPr>
        <p:spPr>
          <a:xfrm>
            <a:off x="7730606" y="4589625"/>
            <a:ext cx="1035313" cy="3385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P. Gestión Innovación Pymes</a:t>
            </a:r>
          </a:p>
        </p:txBody>
      </p:sp>
      <p:sp>
        <p:nvSpPr>
          <p:cNvPr id="181" name="CuadroTexto 180"/>
          <p:cNvSpPr txBox="1"/>
          <p:nvPr/>
        </p:nvSpPr>
        <p:spPr>
          <a:xfrm>
            <a:off x="8782569" y="4602823"/>
            <a:ext cx="407265" cy="3385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P. GI</a:t>
            </a:r>
          </a:p>
          <a:p>
            <a:pPr algn="ctr"/>
            <a:r>
              <a:rPr lang="es-CL" sz="800" dirty="0"/>
              <a:t>D</a:t>
            </a:r>
          </a:p>
        </p:txBody>
      </p:sp>
      <p:sp>
        <p:nvSpPr>
          <p:cNvPr id="182" name="CuadroTexto 181"/>
          <p:cNvSpPr txBox="1"/>
          <p:nvPr/>
        </p:nvSpPr>
        <p:spPr>
          <a:xfrm>
            <a:off x="9208370" y="4615733"/>
            <a:ext cx="407265" cy="3385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P. GI</a:t>
            </a:r>
          </a:p>
          <a:p>
            <a:pPr algn="ctr"/>
            <a:r>
              <a:rPr lang="es-CL" sz="800" dirty="0"/>
              <a:t>GP</a:t>
            </a:r>
          </a:p>
        </p:txBody>
      </p:sp>
      <p:sp>
        <p:nvSpPr>
          <p:cNvPr id="183" name="CuadroTexto 182"/>
          <p:cNvSpPr txBox="1"/>
          <p:nvPr/>
        </p:nvSpPr>
        <p:spPr>
          <a:xfrm>
            <a:off x="9619420" y="4618277"/>
            <a:ext cx="407265" cy="3385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P. GI</a:t>
            </a:r>
          </a:p>
          <a:p>
            <a:pPr algn="ctr"/>
            <a:r>
              <a:rPr lang="es-CL" sz="800" dirty="0"/>
              <a:t>ID</a:t>
            </a:r>
          </a:p>
        </p:txBody>
      </p:sp>
      <p:sp>
        <p:nvSpPr>
          <p:cNvPr id="184" name="CuadroTexto 183"/>
          <p:cNvSpPr txBox="1"/>
          <p:nvPr/>
        </p:nvSpPr>
        <p:spPr>
          <a:xfrm>
            <a:off x="10096701" y="2459952"/>
            <a:ext cx="709304" cy="3385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I. E Individual</a:t>
            </a:r>
          </a:p>
        </p:txBody>
      </p:sp>
      <p:sp>
        <p:nvSpPr>
          <p:cNvPr id="185" name="CuadroTexto 184"/>
          <p:cNvSpPr txBox="1"/>
          <p:nvPr/>
        </p:nvSpPr>
        <p:spPr>
          <a:xfrm>
            <a:off x="10082436" y="2862751"/>
            <a:ext cx="779008" cy="3385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 err="1"/>
              <a:t>Asoc</a:t>
            </a:r>
            <a:r>
              <a:rPr lang="es-CL" sz="800" dirty="0"/>
              <a:t> Tecnológica . </a:t>
            </a:r>
          </a:p>
        </p:txBody>
      </p:sp>
      <p:sp>
        <p:nvSpPr>
          <p:cNvPr id="186" name="CuadroTexto 185"/>
          <p:cNvSpPr txBox="1"/>
          <p:nvPr/>
        </p:nvSpPr>
        <p:spPr>
          <a:xfrm>
            <a:off x="9181743" y="4159511"/>
            <a:ext cx="836959" cy="3385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Absorción Tecnológica  I</a:t>
            </a:r>
          </a:p>
        </p:txBody>
      </p:sp>
      <p:sp>
        <p:nvSpPr>
          <p:cNvPr id="187" name="CuadroTexto 186"/>
          <p:cNvSpPr txBox="1"/>
          <p:nvPr/>
        </p:nvSpPr>
        <p:spPr>
          <a:xfrm>
            <a:off x="10082436" y="3257533"/>
            <a:ext cx="943533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A P. Industrial  </a:t>
            </a:r>
          </a:p>
        </p:txBody>
      </p:sp>
      <p:sp>
        <p:nvSpPr>
          <p:cNvPr id="188" name="CuadroTexto 187"/>
          <p:cNvSpPr txBox="1"/>
          <p:nvPr/>
        </p:nvSpPr>
        <p:spPr>
          <a:xfrm>
            <a:off x="8290188" y="438615"/>
            <a:ext cx="660758" cy="2000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700" dirty="0"/>
              <a:t>Empaque</a:t>
            </a:r>
          </a:p>
        </p:txBody>
      </p:sp>
      <p:sp>
        <p:nvSpPr>
          <p:cNvPr id="189" name="CuadroTexto 188"/>
          <p:cNvSpPr txBox="1"/>
          <p:nvPr/>
        </p:nvSpPr>
        <p:spPr>
          <a:xfrm>
            <a:off x="4753973" y="481340"/>
            <a:ext cx="619339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L1: </a:t>
            </a:r>
            <a:r>
              <a:rPr lang="es-CL" sz="800" dirty="0" err="1"/>
              <a:t>Proto</a:t>
            </a:r>
            <a:endParaRPr lang="es-CL" sz="800" dirty="0"/>
          </a:p>
        </p:txBody>
      </p:sp>
      <p:sp>
        <p:nvSpPr>
          <p:cNvPr id="190" name="CuadroTexto 189"/>
          <p:cNvSpPr txBox="1"/>
          <p:nvPr/>
        </p:nvSpPr>
        <p:spPr>
          <a:xfrm>
            <a:off x="4769054" y="733985"/>
            <a:ext cx="792983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L1: </a:t>
            </a:r>
            <a:r>
              <a:rPr lang="es-CL" sz="800" dirty="0" err="1"/>
              <a:t>Proto</a:t>
            </a:r>
            <a:r>
              <a:rPr lang="es-CL" sz="800" dirty="0"/>
              <a:t>  I+D</a:t>
            </a:r>
          </a:p>
        </p:txBody>
      </p:sp>
      <p:sp>
        <p:nvSpPr>
          <p:cNvPr id="191" name="CuadroTexto 190"/>
          <p:cNvSpPr txBox="1"/>
          <p:nvPr/>
        </p:nvSpPr>
        <p:spPr>
          <a:xfrm>
            <a:off x="4766832" y="991837"/>
            <a:ext cx="795205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L1: </a:t>
            </a:r>
            <a:r>
              <a:rPr lang="es-CL" sz="800" dirty="0" err="1"/>
              <a:t>Proto</a:t>
            </a:r>
            <a:r>
              <a:rPr lang="es-CL" sz="800" dirty="0"/>
              <a:t>  UK</a:t>
            </a:r>
          </a:p>
        </p:txBody>
      </p:sp>
      <p:sp>
        <p:nvSpPr>
          <p:cNvPr id="192" name="CuadroTexto 191"/>
          <p:cNvSpPr txBox="1"/>
          <p:nvPr/>
        </p:nvSpPr>
        <p:spPr>
          <a:xfrm>
            <a:off x="5445304" y="484705"/>
            <a:ext cx="795205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L1: </a:t>
            </a:r>
            <a:r>
              <a:rPr lang="es-CL" sz="800" dirty="0" err="1"/>
              <a:t>Proto</a:t>
            </a:r>
            <a:r>
              <a:rPr lang="es-CL" sz="800" dirty="0"/>
              <a:t>  R</a:t>
            </a:r>
          </a:p>
        </p:txBody>
      </p:sp>
      <p:sp>
        <p:nvSpPr>
          <p:cNvPr id="193" name="CuadroTexto 192"/>
          <p:cNvSpPr txBox="1"/>
          <p:nvPr/>
        </p:nvSpPr>
        <p:spPr>
          <a:xfrm>
            <a:off x="8290188" y="725285"/>
            <a:ext cx="653152" cy="2000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700" dirty="0"/>
              <a:t>L2: Empaque</a:t>
            </a:r>
          </a:p>
        </p:txBody>
      </p:sp>
      <p:sp>
        <p:nvSpPr>
          <p:cNvPr id="194" name="CuadroTexto 193"/>
          <p:cNvSpPr txBox="1"/>
          <p:nvPr/>
        </p:nvSpPr>
        <p:spPr>
          <a:xfrm>
            <a:off x="8279060" y="984599"/>
            <a:ext cx="67301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700" dirty="0"/>
              <a:t>L2: Empaque I+D</a:t>
            </a:r>
          </a:p>
        </p:txBody>
      </p:sp>
      <p:sp>
        <p:nvSpPr>
          <p:cNvPr id="195" name="CuadroTexto 194"/>
          <p:cNvSpPr txBox="1"/>
          <p:nvPr/>
        </p:nvSpPr>
        <p:spPr>
          <a:xfrm>
            <a:off x="10089085" y="1182596"/>
            <a:ext cx="919300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L3: Contratos </a:t>
            </a:r>
            <a:r>
              <a:rPr lang="es-CL" sz="800" dirty="0" err="1"/>
              <a:t>Tec</a:t>
            </a:r>
            <a:endParaRPr lang="es-CL" sz="800" dirty="0"/>
          </a:p>
        </p:txBody>
      </p:sp>
      <p:sp>
        <p:nvSpPr>
          <p:cNvPr id="196" name="CuadroTexto 195"/>
          <p:cNvSpPr txBox="1"/>
          <p:nvPr/>
        </p:nvSpPr>
        <p:spPr>
          <a:xfrm>
            <a:off x="8985631" y="613692"/>
            <a:ext cx="650757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700" dirty="0"/>
              <a:t>L4: Empaque </a:t>
            </a:r>
          </a:p>
          <a:p>
            <a:pPr algn="ctr"/>
            <a:r>
              <a:rPr lang="es-CL" sz="700" dirty="0"/>
              <a:t>y </a:t>
            </a:r>
            <a:r>
              <a:rPr lang="es-CL" sz="700" dirty="0" err="1"/>
              <a:t>tt</a:t>
            </a:r>
            <a:r>
              <a:rPr lang="es-CL" sz="700" dirty="0"/>
              <a:t> I+D</a:t>
            </a:r>
          </a:p>
        </p:txBody>
      </p:sp>
      <p:sp>
        <p:nvSpPr>
          <p:cNvPr id="197" name="CuadroTexto 196"/>
          <p:cNvSpPr txBox="1"/>
          <p:nvPr/>
        </p:nvSpPr>
        <p:spPr>
          <a:xfrm>
            <a:off x="791395" y="3133862"/>
            <a:ext cx="554393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CFT  1</a:t>
            </a:r>
          </a:p>
        </p:txBody>
      </p:sp>
      <p:sp>
        <p:nvSpPr>
          <p:cNvPr id="198" name="CuadroTexto 197"/>
          <p:cNvSpPr txBox="1"/>
          <p:nvPr/>
        </p:nvSpPr>
        <p:spPr>
          <a:xfrm>
            <a:off x="9047596" y="370593"/>
            <a:ext cx="609447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IFI Au</a:t>
            </a:r>
          </a:p>
        </p:txBody>
      </p:sp>
      <p:sp>
        <p:nvSpPr>
          <p:cNvPr id="199" name="CuadroTexto 198"/>
          <p:cNvSpPr txBox="1"/>
          <p:nvPr/>
        </p:nvSpPr>
        <p:spPr>
          <a:xfrm>
            <a:off x="1334886" y="5378417"/>
            <a:ext cx="504643" cy="21544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HUB</a:t>
            </a:r>
          </a:p>
        </p:txBody>
      </p:sp>
      <p:sp>
        <p:nvSpPr>
          <p:cNvPr id="200" name="CuadroTexto 199"/>
          <p:cNvSpPr txBox="1"/>
          <p:nvPr/>
        </p:nvSpPr>
        <p:spPr>
          <a:xfrm>
            <a:off x="4035613" y="1519410"/>
            <a:ext cx="609219" cy="195858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PI. TV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1061661" y="733985"/>
            <a:ext cx="96359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dirty="0">
                <a:solidFill>
                  <a:srgbClr val="0B6EB4"/>
                </a:solidFill>
              </a:rPr>
              <a:t>Oferta </a:t>
            </a:r>
          </a:p>
          <a:p>
            <a:r>
              <a:rPr lang="es-CL" sz="1400" dirty="0">
                <a:solidFill>
                  <a:srgbClr val="0B6EB4"/>
                </a:solidFill>
              </a:rPr>
              <a:t>programas</a:t>
            </a:r>
          </a:p>
          <a:p>
            <a:r>
              <a:rPr lang="es-CL" sz="1400" dirty="0">
                <a:solidFill>
                  <a:srgbClr val="0B6EB4"/>
                </a:solidFill>
              </a:rPr>
              <a:t>marzo </a:t>
            </a:r>
          </a:p>
          <a:p>
            <a:r>
              <a:rPr lang="es-CL" sz="1400" dirty="0">
                <a:solidFill>
                  <a:srgbClr val="0B6EB4"/>
                </a:solidFill>
              </a:rPr>
              <a:t>2018</a:t>
            </a:r>
          </a:p>
        </p:txBody>
      </p:sp>
    </p:spTree>
    <p:extLst>
      <p:ext uri="{BB962C8B-B14F-4D97-AF65-F5344CB8AC3E}">
        <p14:creationId xmlns:p14="http://schemas.microsoft.com/office/powerpoint/2010/main" val="3404047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Conector recto de flecha 4">
            <a:extLst>
              <a:ext uri="{FF2B5EF4-FFF2-40B4-BE49-F238E27FC236}">
                <a16:creationId xmlns:a16="http://schemas.microsoft.com/office/drawing/2014/main" id="{3E63DAE4-D8B9-D04D-914E-828FA70E6C6D}"/>
              </a:ext>
            </a:extLst>
          </p:cNvPr>
          <p:cNvCxnSpPr>
            <a:cxnSpLocks/>
          </p:cNvCxnSpPr>
          <p:nvPr/>
        </p:nvCxnSpPr>
        <p:spPr>
          <a:xfrm flipH="1" flipV="1">
            <a:off x="763266" y="205540"/>
            <a:ext cx="1" cy="6167516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4">
            <a:extLst>
              <a:ext uri="{FF2B5EF4-FFF2-40B4-BE49-F238E27FC236}">
                <a16:creationId xmlns:a16="http://schemas.microsoft.com/office/drawing/2014/main" id="{DD9530E9-B4C6-AB4C-8A4A-BBF9BEB8D9FF}"/>
              </a:ext>
            </a:extLst>
          </p:cNvPr>
          <p:cNvCxnSpPr>
            <a:cxnSpLocks/>
          </p:cNvCxnSpPr>
          <p:nvPr/>
        </p:nvCxnSpPr>
        <p:spPr>
          <a:xfrm>
            <a:off x="777601" y="6355034"/>
            <a:ext cx="10963936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bject 8">
            <a:extLst>
              <a:ext uri="{FF2B5EF4-FFF2-40B4-BE49-F238E27FC236}">
                <a16:creationId xmlns:a16="http://schemas.microsoft.com/office/drawing/2014/main" id="{94899B64-32BE-2C49-A8F5-5684F576468A}"/>
              </a:ext>
            </a:extLst>
          </p:cNvPr>
          <p:cNvSpPr txBox="1">
            <a:spLocks/>
          </p:cNvSpPr>
          <p:nvPr/>
        </p:nvSpPr>
        <p:spPr>
          <a:xfrm>
            <a:off x="3066601" y="6392905"/>
            <a:ext cx="1137029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4200" b="0" i="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5159">
              <a:defRPr>
                <a:latin typeface="+mn-lt"/>
                <a:ea typeface="+mn-ea"/>
                <a:cs typeface="+mn-cs"/>
              </a:defRPr>
            </a:lvl2pPr>
            <a:lvl3pPr marL="910322">
              <a:defRPr>
                <a:latin typeface="+mn-lt"/>
                <a:ea typeface="+mn-ea"/>
                <a:cs typeface="+mn-cs"/>
              </a:defRPr>
            </a:lvl3pPr>
            <a:lvl4pPr marL="1365484">
              <a:defRPr>
                <a:latin typeface="+mn-lt"/>
                <a:ea typeface="+mn-ea"/>
                <a:cs typeface="+mn-cs"/>
              </a:defRPr>
            </a:lvl4pPr>
            <a:lvl5pPr marL="1820646">
              <a:defRPr>
                <a:latin typeface="+mn-lt"/>
                <a:ea typeface="+mn-ea"/>
                <a:cs typeface="+mn-cs"/>
              </a:defRPr>
            </a:lvl5pPr>
            <a:lvl6pPr marL="2275807">
              <a:defRPr>
                <a:latin typeface="+mn-lt"/>
                <a:ea typeface="+mn-ea"/>
                <a:cs typeface="+mn-cs"/>
              </a:defRPr>
            </a:lvl6pPr>
            <a:lvl7pPr marL="2730966">
              <a:defRPr>
                <a:latin typeface="+mn-lt"/>
                <a:ea typeface="+mn-ea"/>
                <a:cs typeface="+mn-cs"/>
              </a:defRPr>
            </a:lvl7pPr>
            <a:lvl8pPr marL="3186130">
              <a:defRPr>
                <a:latin typeface="+mn-lt"/>
                <a:ea typeface="+mn-ea"/>
                <a:cs typeface="+mn-cs"/>
              </a:defRPr>
            </a:lvl8pPr>
            <a:lvl9pPr marL="3641290">
              <a:defRPr>
                <a:latin typeface="+mn-lt"/>
                <a:ea typeface="+mn-ea"/>
                <a:cs typeface="+mn-cs"/>
              </a:defRPr>
            </a:lvl9pPr>
          </a:lstStyle>
          <a:p>
            <a:pPr marL="16930" algn="ctr">
              <a:defRPr/>
            </a:pPr>
            <a:r>
              <a:rPr lang="es-ES" sz="800" b="1" kern="0" spc="-7" dirty="0">
                <a:solidFill>
                  <a:prstClr val="black"/>
                </a:solidFill>
                <a:latin typeface="+mn-lt"/>
                <a:cs typeface="Calibri" panose="020F0502020204030204" pitchFamily="34" charset="0"/>
                <a:sym typeface="Arial"/>
                <a:rtl val="0"/>
              </a:rPr>
              <a:t>Gestación</a:t>
            </a:r>
            <a:endParaRPr lang="es-ES_tradnl" sz="800" b="1" kern="0" spc="-7" dirty="0">
              <a:solidFill>
                <a:prstClr val="black"/>
              </a:solidFill>
              <a:latin typeface="+mn-lt"/>
              <a:cs typeface="Calibri" panose="020F0502020204030204" pitchFamily="34" charset="0"/>
              <a:sym typeface="Arial"/>
              <a:rtl val="0"/>
            </a:endParaRPr>
          </a:p>
        </p:txBody>
      </p:sp>
      <p:sp>
        <p:nvSpPr>
          <p:cNvPr id="31" name="object 8">
            <a:extLst>
              <a:ext uri="{FF2B5EF4-FFF2-40B4-BE49-F238E27FC236}">
                <a16:creationId xmlns:a16="http://schemas.microsoft.com/office/drawing/2014/main" id="{94899B64-32BE-2C49-A8F5-5684F576468A}"/>
              </a:ext>
            </a:extLst>
          </p:cNvPr>
          <p:cNvSpPr txBox="1">
            <a:spLocks/>
          </p:cNvSpPr>
          <p:nvPr/>
        </p:nvSpPr>
        <p:spPr>
          <a:xfrm>
            <a:off x="5340821" y="6384517"/>
            <a:ext cx="1137029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4200" b="0" i="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5159">
              <a:defRPr>
                <a:latin typeface="+mn-lt"/>
                <a:ea typeface="+mn-ea"/>
                <a:cs typeface="+mn-cs"/>
              </a:defRPr>
            </a:lvl2pPr>
            <a:lvl3pPr marL="910322">
              <a:defRPr>
                <a:latin typeface="+mn-lt"/>
                <a:ea typeface="+mn-ea"/>
                <a:cs typeface="+mn-cs"/>
              </a:defRPr>
            </a:lvl3pPr>
            <a:lvl4pPr marL="1365484">
              <a:defRPr>
                <a:latin typeface="+mn-lt"/>
                <a:ea typeface="+mn-ea"/>
                <a:cs typeface="+mn-cs"/>
              </a:defRPr>
            </a:lvl4pPr>
            <a:lvl5pPr marL="1820646">
              <a:defRPr>
                <a:latin typeface="+mn-lt"/>
                <a:ea typeface="+mn-ea"/>
                <a:cs typeface="+mn-cs"/>
              </a:defRPr>
            </a:lvl5pPr>
            <a:lvl6pPr marL="2275807">
              <a:defRPr>
                <a:latin typeface="+mn-lt"/>
                <a:ea typeface="+mn-ea"/>
                <a:cs typeface="+mn-cs"/>
              </a:defRPr>
            </a:lvl6pPr>
            <a:lvl7pPr marL="2730966">
              <a:defRPr>
                <a:latin typeface="+mn-lt"/>
                <a:ea typeface="+mn-ea"/>
                <a:cs typeface="+mn-cs"/>
              </a:defRPr>
            </a:lvl7pPr>
            <a:lvl8pPr marL="3186130">
              <a:defRPr>
                <a:latin typeface="+mn-lt"/>
                <a:ea typeface="+mn-ea"/>
                <a:cs typeface="+mn-cs"/>
              </a:defRPr>
            </a:lvl8pPr>
            <a:lvl9pPr marL="3641290">
              <a:defRPr>
                <a:latin typeface="+mn-lt"/>
                <a:ea typeface="+mn-ea"/>
                <a:cs typeface="+mn-cs"/>
              </a:defRPr>
            </a:lvl9pPr>
          </a:lstStyle>
          <a:p>
            <a:pPr marL="16930" algn="ctr">
              <a:defRPr/>
            </a:pPr>
            <a:r>
              <a:rPr lang="es-ES" sz="800" b="1" kern="0" spc="-7" dirty="0">
                <a:solidFill>
                  <a:prstClr val="black"/>
                </a:solidFill>
                <a:latin typeface="+mn-lt"/>
                <a:cs typeface="Calibri" panose="020F0502020204030204" pitchFamily="34" charset="0"/>
                <a:sym typeface="Arial"/>
                <a:rtl val="0"/>
              </a:rPr>
              <a:t>Inicio</a:t>
            </a:r>
          </a:p>
        </p:txBody>
      </p:sp>
      <p:sp>
        <p:nvSpPr>
          <p:cNvPr id="36" name="object 8">
            <a:extLst>
              <a:ext uri="{FF2B5EF4-FFF2-40B4-BE49-F238E27FC236}">
                <a16:creationId xmlns:a16="http://schemas.microsoft.com/office/drawing/2014/main" id="{94899B64-32BE-2C49-A8F5-5684F576468A}"/>
              </a:ext>
            </a:extLst>
          </p:cNvPr>
          <p:cNvSpPr txBox="1">
            <a:spLocks/>
          </p:cNvSpPr>
          <p:nvPr/>
        </p:nvSpPr>
        <p:spPr>
          <a:xfrm>
            <a:off x="7706871" y="6388095"/>
            <a:ext cx="1137029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4200" b="0" i="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5159">
              <a:defRPr>
                <a:latin typeface="+mn-lt"/>
                <a:ea typeface="+mn-ea"/>
                <a:cs typeface="+mn-cs"/>
              </a:defRPr>
            </a:lvl2pPr>
            <a:lvl3pPr marL="910322">
              <a:defRPr>
                <a:latin typeface="+mn-lt"/>
                <a:ea typeface="+mn-ea"/>
                <a:cs typeface="+mn-cs"/>
              </a:defRPr>
            </a:lvl3pPr>
            <a:lvl4pPr marL="1365484">
              <a:defRPr>
                <a:latin typeface="+mn-lt"/>
                <a:ea typeface="+mn-ea"/>
                <a:cs typeface="+mn-cs"/>
              </a:defRPr>
            </a:lvl4pPr>
            <a:lvl5pPr marL="1820646">
              <a:defRPr>
                <a:latin typeface="+mn-lt"/>
                <a:ea typeface="+mn-ea"/>
                <a:cs typeface="+mn-cs"/>
              </a:defRPr>
            </a:lvl5pPr>
            <a:lvl6pPr marL="2275807">
              <a:defRPr>
                <a:latin typeface="+mn-lt"/>
                <a:ea typeface="+mn-ea"/>
                <a:cs typeface="+mn-cs"/>
              </a:defRPr>
            </a:lvl6pPr>
            <a:lvl7pPr marL="2730966">
              <a:defRPr>
                <a:latin typeface="+mn-lt"/>
                <a:ea typeface="+mn-ea"/>
                <a:cs typeface="+mn-cs"/>
              </a:defRPr>
            </a:lvl7pPr>
            <a:lvl8pPr marL="3186130">
              <a:defRPr>
                <a:latin typeface="+mn-lt"/>
                <a:ea typeface="+mn-ea"/>
                <a:cs typeface="+mn-cs"/>
              </a:defRPr>
            </a:lvl8pPr>
            <a:lvl9pPr marL="3641290">
              <a:defRPr>
                <a:latin typeface="+mn-lt"/>
                <a:ea typeface="+mn-ea"/>
                <a:cs typeface="+mn-cs"/>
              </a:defRPr>
            </a:lvl9pPr>
          </a:lstStyle>
          <a:p>
            <a:pPr marL="16930" algn="ctr">
              <a:defRPr/>
            </a:pPr>
            <a:r>
              <a:rPr lang="es-ES" sz="800" b="1" kern="0" spc="-7" dirty="0">
                <a:solidFill>
                  <a:prstClr val="black"/>
                </a:solidFill>
                <a:latin typeface="+mn-lt"/>
                <a:cs typeface="Calibri" panose="020F0502020204030204" pitchFamily="34" charset="0"/>
                <a:sym typeface="Arial"/>
                <a:rtl val="0"/>
              </a:rPr>
              <a:t>Crecimiento</a:t>
            </a:r>
            <a:endParaRPr lang="es-ES_tradnl" sz="800" b="1" kern="0" spc="-7" dirty="0">
              <a:solidFill>
                <a:prstClr val="black"/>
              </a:solidFill>
              <a:latin typeface="+mn-lt"/>
              <a:cs typeface="Calibri" panose="020F0502020204030204" pitchFamily="34" charset="0"/>
              <a:sym typeface="Arial"/>
              <a:rtl val="0"/>
            </a:endParaRPr>
          </a:p>
        </p:txBody>
      </p:sp>
      <p:sp>
        <p:nvSpPr>
          <p:cNvPr id="37" name="object 8">
            <a:extLst>
              <a:ext uri="{FF2B5EF4-FFF2-40B4-BE49-F238E27FC236}">
                <a16:creationId xmlns:a16="http://schemas.microsoft.com/office/drawing/2014/main" id="{94899B64-32BE-2C49-A8F5-5684F576468A}"/>
              </a:ext>
            </a:extLst>
          </p:cNvPr>
          <p:cNvSpPr txBox="1">
            <a:spLocks/>
          </p:cNvSpPr>
          <p:nvPr/>
        </p:nvSpPr>
        <p:spPr>
          <a:xfrm>
            <a:off x="9992339" y="6333740"/>
            <a:ext cx="1137029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4200" b="0" i="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5159">
              <a:defRPr>
                <a:latin typeface="+mn-lt"/>
                <a:ea typeface="+mn-ea"/>
                <a:cs typeface="+mn-cs"/>
              </a:defRPr>
            </a:lvl2pPr>
            <a:lvl3pPr marL="910322">
              <a:defRPr>
                <a:latin typeface="+mn-lt"/>
                <a:ea typeface="+mn-ea"/>
                <a:cs typeface="+mn-cs"/>
              </a:defRPr>
            </a:lvl3pPr>
            <a:lvl4pPr marL="1365484">
              <a:defRPr>
                <a:latin typeface="+mn-lt"/>
                <a:ea typeface="+mn-ea"/>
                <a:cs typeface="+mn-cs"/>
              </a:defRPr>
            </a:lvl4pPr>
            <a:lvl5pPr marL="1820646">
              <a:defRPr>
                <a:latin typeface="+mn-lt"/>
                <a:ea typeface="+mn-ea"/>
                <a:cs typeface="+mn-cs"/>
              </a:defRPr>
            </a:lvl5pPr>
            <a:lvl6pPr marL="2275807">
              <a:defRPr>
                <a:latin typeface="+mn-lt"/>
                <a:ea typeface="+mn-ea"/>
                <a:cs typeface="+mn-cs"/>
              </a:defRPr>
            </a:lvl6pPr>
            <a:lvl7pPr marL="2730966">
              <a:defRPr>
                <a:latin typeface="+mn-lt"/>
                <a:ea typeface="+mn-ea"/>
                <a:cs typeface="+mn-cs"/>
              </a:defRPr>
            </a:lvl7pPr>
            <a:lvl8pPr marL="3186130">
              <a:defRPr>
                <a:latin typeface="+mn-lt"/>
                <a:ea typeface="+mn-ea"/>
                <a:cs typeface="+mn-cs"/>
              </a:defRPr>
            </a:lvl8pPr>
            <a:lvl9pPr marL="3641290">
              <a:defRPr>
                <a:latin typeface="+mn-lt"/>
                <a:ea typeface="+mn-ea"/>
                <a:cs typeface="+mn-cs"/>
              </a:defRPr>
            </a:lvl9pPr>
          </a:lstStyle>
          <a:p>
            <a:pPr marL="16930" algn="ctr">
              <a:defRPr/>
            </a:pPr>
            <a:r>
              <a:rPr lang="es-ES" sz="800" b="1" kern="0" spc="-7" dirty="0">
                <a:solidFill>
                  <a:prstClr val="black"/>
                </a:solidFill>
                <a:latin typeface="+mn-lt"/>
                <a:cs typeface="Calibri" panose="020F0502020204030204" pitchFamily="34" charset="0"/>
                <a:sym typeface="Arial"/>
                <a:rtl val="0"/>
              </a:rPr>
              <a:t>Consolidación</a:t>
            </a:r>
            <a:endParaRPr lang="es-ES_tradnl" sz="800" b="1" kern="0" spc="-7" dirty="0">
              <a:solidFill>
                <a:prstClr val="black"/>
              </a:solidFill>
              <a:latin typeface="+mn-lt"/>
              <a:cs typeface="Calibri" panose="020F0502020204030204" pitchFamily="34" charset="0"/>
              <a:sym typeface="Arial"/>
              <a:rtl val="0"/>
            </a:endParaRPr>
          </a:p>
        </p:txBody>
      </p:sp>
      <p:sp>
        <p:nvSpPr>
          <p:cNvPr id="42" name="object 8">
            <a:extLst>
              <a:ext uri="{FF2B5EF4-FFF2-40B4-BE49-F238E27FC236}">
                <a16:creationId xmlns:a16="http://schemas.microsoft.com/office/drawing/2014/main" id="{94899B64-32BE-2C49-A8F5-5684F576468A}"/>
              </a:ext>
            </a:extLst>
          </p:cNvPr>
          <p:cNvSpPr txBox="1">
            <a:spLocks/>
          </p:cNvSpPr>
          <p:nvPr/>
        </p:nvSpPr>
        <p:spPr>
          <a:xfrm rot="16200000">
            <a:off x="-269130" y="5430569"/>
            <a:ext cx="141616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4200" b="0" i="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5159">
              <a:defRPr>
                <a:latin typeface="+mn-lt"/>
                <a:ea typeface="+mn-ea"/>
                <a:cs typeface="+mn-cs"/>
              </a:defRPr>
            </a:lvl2pPr>
            <a:lvl3pPr marL="910322">
              <a:defRPr>
                <a:latin typeface="+mn-lt"/>
                <a:ea typeface="+mn-ea"/>
                <a:cs typeface="+mn-cs"/>
              </a:defRPr>
            </a:lvl3pPr>
            <a:lvl4pPr marL="1365484">
              <a:defRPr>
                <a:latin typeface="+mn-lt"/>
                <a:ea typeface="+mn-ea"/>
                <a:cs typeface="+mn-cs"/>
              </a:defRPr>
            </a:lvl4pPr>
            <a:lvl5pPr marL="1820646">
              <a:defRPr>
                <a:latin typeface="+mn-lt"/>
                <a:ea typeface="+mn-ea"/>
                <a:cs typeface="+mn-cs"/>
              </a:defRPr>
            </a:lvl5pPr>
            <a:lvl6pPr marL="2275807">
              <a:defRPr>
                <a:latin typeface="+mn-lt"/>
                <a:ea typeface="+mn-ea"/>
                <a:cs typeface="+mn-cs"/>
              </a:defRPr>
            </a:lvl6pPr>
            <a:lvl7pPr marL="2730966">
              <a:defRPr>
                <a:latin typeface="+mn-lt"/>
                <a:ea typeface="+mn-ea"/>
                <a:cs typeface="+mn-cs"/>
              </a:defRPr>
            </a:lvl7pPr>
            <a:lvl8pPr marL="3186130">
              <a:defRPr>
                <a:latin typeface="+mn-lt"/>
                <a:ea typeface="+mn-ea"/>
                <a:cs typeface="+mn-cs"/>
              </a:defRPr>
            </a:lvl8pPr>
            <a:lvl9pPr marL="3641290">
              <a:defRPr>
                <a:latin typeface="+mn-lt"/>
                <a:ea typeface="+mn-ea"/>
                <a:cs typeface="+mn-cs"/>
              </a:defRPr>
            </a:lvl9pPr>
          </a:lstStyle>
          <a:p>
            <a:pPr marL="16930" algn="ctr">
              <a:defRPr/>
            </a:pPr>
            <a:r>
              <a:rPr lang="es-ES_tradnl" sz="900" b="1" kern="0" spc="-7" dirty="0">
                <a:solidFill>
                  <a:prstClr val="black"/>
                </a:solidFill>
                <a:latin typeface="+mn-lt"/>
                <a:cs typeface="Calibri" panose="020F0502020204030204" pitchFamily="34" charset="0"/>
                <a:sym typeface="Arial"/>
                <a:rtl val="0"/>
              </a:rPr>
              <a:t>Infraestructura, Servicios y Vinculación</a:t>
            </a:r>
          </a:p>
        </p:txBody>
      </p:sp>
      <p:sp>
        <p:nvSpPr>
          <p:cNvPr id="24" name="object 8">
            <a:extLst>
              <a:ext uri="{FF2B5EF4-FFF2-40B4-BE49-F238E27FC236}">
                <a16:creationId xmlns:a16="http://schemas.microsoft.com/office/drawing/2014/main" id="{94899B64-32BE-2C49-A8F5-5684F576468A}"/>
              </a:ext>
            </a:extLst>
          </p:cNvPr>
          <p:cNvSpPr txBox="1">
            <a:spLocks/>
          </p:cNvSpPr>
          <p:nvPr/>
        </p:nvSpPr>
        <p:spPr>
          <a:xfrm rot="16200000">
            <a:off x="-326928" y="3797551"/>
            <a:ext cx="1652412" cy="415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4200" b="0" i="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5159">
              <a:defRPr>
                <a:latin typeface="+mn-lt"/>
                <a:ea typeface="+mn-ea"/>
                <a:cs typeface="+mn-cs"/>
              </a:defRPr>
            </a:lvl2pPr>
            <a:lvl3pPr marL="910322">
              <a:defRPr>
                <a:latin typeface="+mn-lt"/>
                <a:ea typeface="+mn-ea"/>
                <a:cs typeface="+mn-cs"/>
              </a:defRPr>
            </a:lvl3pPr>
            <a:lvl4pPr marL="1365484">
              <a:defRPr>
                <a:latin typeface="+mn-lt"/>
                <a:ea typeface="+mn-ea"/>
                <a:cs typeface="+mn-cs"/>
              </a:defRPr>
            </a:lvl4pPr>
            <a:lvl5pPr marL="1820646">
              <a:defRPr>
                <a:latin typeface="+mn-lt"/>
                <a:ea typeface="+mn-ea"/>
                <a:cs typeface="+mn-cs"/>
              </a:defRPr>
            </a:lvl5pPr>
            <a:lvl6pPr marL="2275807">
              <a:defRPr>
                <a:latin typeface="+mn-lt"/>
                <a:ea typeface="+mn-ea"/>
                <a:cs typeface="+mn-cs"/>
              </a:defRPr>
            </a:lvl6pPr>
            <a:lvl7pPr marL="2730966">
              <a:defRPr>
                <a:latin typeface="+mn-lt"/>
                <a:ea typeface="+mn-ea"/>
                <a:cs typeface="+mn-cs"/>
              </a:defRPr>
            </a:lvl7pPr>
            <a:lvl8pPr marL="3186130">
              <a:defRPr>
                <a:latin typeface="+mn-lt"/>
                <a:ea typeface="+mn-ea"/>
                <a:cs typeface="+mn-cs"/>
              </a:defRPr>
            </a:lvl8pPr>
            <a:lvl9pPr marL="3641290">
              <a:defRPr>
                <a:latin typeface="+mn-lt"/>
                <a:ea typeface="+mn-ea"/>
                <a:cs typeface="+mn-cs"/>
              </a:defRPr>
            </a:lvl9pPr>
          </a:lstStyle>
          <a:p>
            <a:pPr marL="16930" algn="ctr">
              <a:defRPr/>
            </a:pPr>
            <a:r>
              <a:rPr lang="es-ES_tradnl" sz="900" b="1" kern="0" spc="-7" dirty="0">
                <a:solidFill>
                  <a:prstClr val="black"/>
                </a:solidFill>
                <a:latin typeface="+mn-lt"/>
                <a:cs typeface="Calibri" panose="020F0502020204030204" pitchFamily="34" charset="0"/>
                <a:sym typeface="Arial"/>
                <a:rtl val="0"/>
              </a:rPr>
              <a:t>Capacidades y Competencias </a:t>
            </a:r>
            <a:r>
              <a:rPr lang="es-ES_tradnl" sz="900" kern="0" spc="-7" dirty="0">
                <a:solidFill>
                  <a:prstClr val="black"/>
                </a:solidFill>
                <a:latin typeface="+mn-lt"/>
                <a:cs typeface="Calibri" panose="020F0502020204030204" pitchFamily="34" charset="0"/>
                <a:sym typeface="Arial"/>
                <a:rtl val="0"/>
              </a:rPr>
              <a:t>(Educación, Capital Humano, Modernización)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803290" y="5957646"/>
            <a:ext cx="850802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Bienes públicos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1687670" y="5006919"/>
            <a:ext cx="5167504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Centros Regionales 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6952814" y="4585189"/>
            <a:ext cx="729170" cy="3385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Gestión Innovación</a:t>
            </a:r>
          </a:p>
        </p:txBody>
      </p:sp>
      <p:sp>
        <p:nvSpPr>
          <p:cNvPr id="32" name="CuadroTexto 31"/>
          <p:cNvSpPr txBox="1"/>
          <p:nvPr/>
        </p:nvSpPr>
        <p:spPr>
          <a:xfrm>
            <a:off x="6911579" y="1100456"/>
            <a:ext cx="4947432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Innovación en Alta Tecnología</a:t>
            </a:r>
          </a:p>
        </p:txBody>
      </p:sp>
      <p:sp>
        <p:nvSpPr>
          <p:cNvPr id="43" name="CuadroTexto 42"/>
          <p:cNvSpPr txBox="1"/>
          <p:nvPr/>
        </p:nvSpPr>
        <p:spPr>
          <a:xfrm>
            <a:off x="4018475" y="1818554"/>
            <a:ext cx="1420200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Innovación Social </a:t>
            </a:r>
          </a:p>
        </p:txBody>
      </p:sp>
      <p:sp>
        <p:nvSpPr>
          <p:cNvPr id="44" name="CuadroTexto 43"/>
          <p:cNvSpPr txBox="1"/>
          <p:nvPr/>
        </p:nvSpPr>
        <p:spPr>
          <a:xfrm>
            <a:off x="4803716" y="1100456"/>
            <a:ext cx="1777128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Diseña, Prueba y Escala </a:t>
            </a:r>
          </a:p>
        </p:txBody>
      </p:sp>
      <p:sp>
        <p:nvSpPr>
          <p:cNvPr id="45" name="CuadroTexto 44"/>
          <p:cNvSpPr txBox="1"/>
          <p:nvPr/>
        </p:nvSpPr>
        <p:spPr>
          <a:xfrm>
            <a:off x="7776101" y="2565110"/>
            <a:ext cx="671265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Voucher</a:t>
            </a:r>
          </a:p>
        </p:txBody>
      </p:sp>
      <p:cxnSp>
        <p:nvCxnSpPr>
          <p:cNvPr id="46" name="Conector recto de flecha 4">
            <a:extLst>
              <a:ext uri="{FF2B5EF4-FFF2-40B4-BE49-F238E27FC236}">
                <a16:creationId xmlns:a16="http://schemas.microsoft.com/office/drawing/2014/main" id="{3E63DAE4-D8B9-D04D-914E-828FA70E6C6D}"/>
              </a:ext>
            </a:extLst>
          </p:cNvPr>
          <p:cNvCxnSpPr>
            <a:cxnSpLocks/>
          </p:cNvCxnSpPr>
          <p:nvPr/>
        </p:nvCxnSpPr>
        <p:spPr>
          <a:xfrm flipH="1" flipV="1">
            <a:off x="4694565" y="148576"/>
            <a:ext cx="1" cy="6167516"/>
          </a:xfrm>
          <a:prstGeom prst="straightConnector1">
            <a:avLst/>
          </a:prstGeom>
          <a:ln w="6350" cmpd="sng">
            <a:solidFill>
              <a:schemeClr val="tx1"/>
            </a:solidFill>
            <a:prstDash val="dash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">
            <a:extLst>
              <a:ext uri="{FF2B5EF4-FFF2-40B4-BE49-F238E27FC236}">
                <a16:creationId xmlns:a16="http://schemas.microsoft.com/office/drawing/2014/main" id="{3E63DAE4-D8B9-D04D-914E-828FA70E6C6D}"/>
              </a:ext>
            </a:extLst>
          </p:cNvPr>
          <p:cNvCxnSpPr>
            <a:cxnSpLocks/>
          </p:cNvCxnSpPr>
          <p:nvPr/>
        </p:nvCxnSpPr>
        <p:spPr>
          <a:xfrm flipH="1" flipV="1">
            <a:off x="6873975" y="208735"/>
            <a:ext cx="1" cy="6167516"/>
          </a:xfrm>
          <a:prstGeom prst="straightConnector1">
            <a:avLst/>
          </a:prstGeom>
          <a:ln w="6350" cmpd="sng">
            <a:solidFill>
              <a:schemeClr val="tx1"/>
            </a:solidFill>
            <a:prstDash val="dash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CuadroTexto 49"/>
          <p:cNvSpPr txBox="1"/>
          <p:nvPr/>
        </p:nvSpPr>
        <p:spPr>
          <a:xfrm>
            <a:off x="10086099" y="230736"/>
            <a:ext cx="1125961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Internacionalización </a:t>
            </a:r>
          </a:p>
        </p:txBody>
      </p:sp>
      <p:cxnSp>
        <p:nvCxnSpPr>
          <p:cNvPr id="51" name="Conector recto de flecha 4">
            <a:extLst>
              <a:ext uri="{FF2B5EF4-FFF2-40B4-BE49-F238E27FC236}">
                <a16:creationId xmlns:a16="http://schemas.microsoft.com/office/drawing/2014/main" id="{3E63DAE4-D8B9-D04D-914E-828FA70E6C6D}"/>
              </a:ext>
            </a:extLst>
          </p:cNvPr>
          <p:cNvCxnSpPr>
            <a:cxnSpLocks/>
          </p:cNvCxnSpPr>
          <p:nvPr/>
        </p:nvCxnSpPr>
        <p:spPr>
          <a:xfrm flipH="1" flipV="1">
            <a:off x="10035352" y="216"/>
            <a:ext cx="1" cy="6167516"/>
          </a:xfrm>
          <a:prstGeom prst="straightConnector1">
            <a:avLst/>
          </a:prstGeom>
          <a:ln w="6350" cmpd="sng">
            <a:solidFill>
              <a:schemeClr val="tx1"/>
            </a:solidFill>
            <a:prstDash val="dash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object 8">
            <a:extLst>
              <a:ext uri="{FF2B5EF4-FFF2-40B4-BE49-F238E27FC236}">
                <a16:creationId xmlns:a16="http://schemas.microsoft.com/office/drawing/2014/main" id="{94899B64-32BE-2C49-A8F5-5684F576468A}"/>
              </a:ext>
            </a:extLst>
          </p:cNvPr>
          <p:cNvSpPr txBox="1">
            <a:spLocks/>
          </p:cNvSpPr>
          <p:nvPr/>
        </p:nvSpPr>
        <p:spPr>
          <a:xfrm rot="16200000">
            <a:off x="-46499" y="483454"/>
            <a:ext cx="1016662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4200" b="0" i="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5159">
              <a:defRPr>
                <a:latin typeface="+mn-lt"/>
                <a:ea typeface="+mn-ea"/>
                <a:cs typeface="+mn-cs"/>
              </a:defRPr>
            </a:lvl2pPr>
            <a:lvl3pPr marL="910322">
              <a:defRPr>
                <a:latin typeface="+mn-lt"/>
                <a:ea typeface="+mn-ea"/>
                <a:cs typeface="+mn-cs"/>
              </a:defRPr>
            </a:lvl3pPr>
            <a:lvl4pPr marL="1365484">
              <a:defRPr>
                <a:latin typeface="+mn-lt"/>
                <a:ea typeface="+mn-ea"/>
                <a:cs typeface="+mn-cs"/>
              </a:defRPr>
            </a:lvl4pPr>
            <a:lvl5pPr marL="1820646">
              <a:defRPr>
                <a:latin typeface="+mn-lt"/>
                <a:ea typeface="+mn-ea"/>
                <a:cs typeface="+mn-cs"/>
              </a:defRPr>
            </a:lvl5pPr>
            <a:lvl6pPr marL="2275807">
              <a:defRPr>
                <a:latin typeface="+mn-lt"/>
                <a:ea typeface="+mn-ea"/>
                <a:cs typeface="+mn-cs"/>
              </a:defRPr>
            </a:lvl6pPr>
            <a:lvl7pPr marL="2730966">
              <a:defRPr>
                <a:latin typeface="+mn-lt"/>
                <a:ea typeface="+mn-ea"/>
                <a:cs typeface="+mn-cs"/>
              </a:defRPr>
            </a:lvl7pPr>
            <a:lvl8pPr marL="3186130">
              <a:defRPr>
                <a:latin typeface="+mn-lt"/>
                <a:ea typeface="+mn-ea"/>
                <a:cs typeface="+mn-cs"/>
              </a:defRPr>
            </a:lvl8pPr>
            <a:lvl9pPr marL="3641290">
              <a:defRPr>
                <a:latin typeface="+mn-lt"/>
                <a:ea typeface="+mn-ea"/>
                <a:cs typeface="+mn-cs"/>
              </a:defRPr>
            </a:lvl9pPr>
          </a:lstStyle>
          <a:p>
            <a:pPr marL="16930" algn="ctr" defTabSz="914377">
              <a:defRPr/>
            </a:pPr>
            <a:r>
              <a:rPr lang="es-ES" sz="900" b="1" kern="0" spc="-7" dirty="0">
                <a:solidFill>
                  <a:prstClr val="black"/>
                </a:solidFill>
                <a:latin typeface="+mn-lt"/>
                <a:cs typeface="Calibri" panose="020F0502020204030204" pitchFamily="34" charset="0"/>
                <a:sym typeface="Arial"/>
                <a:rtl val="0"/>
              </a:rPr>
              <a:t>Internacionalización</a:t>
            </a:r>
            <a:endParaRPr lang="es-ES_tradnl" sz="900" b="1" kern="0" spc="-7" dirty="0">
              <a:solidFill>
                <a:prstClr val="black"/>
              </a:solidFill>
              <a:latin typeface="+mn-lt"/>
              <a:cs typeface="Calibri" panose="020F0502020204030204" pitchFamily="34" charset="0"/>
              <a:sym typeface="Arial"/>
              <a:rtl val="0"/>
            </a:endParaRPr>
          </a:p>
        </p:txBody>
      </p:sp>
      <p:sp>
        <p:nvSpPr>
          <p:cNvPr id="59" name="CuadroTexto 58"/>
          <p:cNvSpPr txBox="1"/>
          <p:nvPr/>
        </p:nvSpPr>
        <p:spPr>
          <a:xfrm>
            <a:off x="11164078" y="1401888"/>
            <a:ext cx="650401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IFI TEC</a:t>
            </a:r>
          </a:p>
        </p:txBody>
      </p:sp>
      <p:sp>
        <p:nvSpPr>
          <p:cNvPr id="60" name="CuadroTexto 59"/>
          <p:cNvSpPr txBox="1"/>
          <p:nvPr/>
        </p:nvSpPr>
        <p:spPr>
          <a:xfrm>
            <a:off x="845491" y="5374049"/>
            <a:ext cx="470337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IFI </a:t>
            </a:r>
            <a:r>
              <a:rPr lang="es-CL" sz="800" dirty="0" err="1"/>
              <a:t>Est</a:t>
            </a:r>
            <a:r>
              <a:rPr lang="es-CL" sz="800" dirty="0"/>
              <a:t>. </a:t>
            </a:r>
          </a:p>
        </p:txBody>
      </p:sp>
      <p:sp>
        <p:nvSpPr>
          <p:cNvPr id="62" name="CuadroTexto 61"/>
          <p:cNvSpPr txBox="1"/>
          <p:nvPr/>
        </p:nvSpPr>
        <p:spPr>
          <a:xfrm>
            <a:off x="7636235" y="222301"/>
            <a:ext cx="683543" cy="33855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Distribución </a:t>
            </a:r>
            <a:r>
              <a:rPr lang="es-CL" sz="800" dirty="0" err="1"/>
              <a:t>AudioV</a:t>
            </a:r>
            <a:r>
              <a:rPr lang="es-CL" sz="800" dirty="0"/>
              <a:t> </a:t>
            </a:r>
          </a:p>
        </p:txBody>
      </p:sp>
      <p:sp>
        <p:nvSpPr>
          <p:cNvPr id="63" name="CuadroTexto 62"/>
          <p:cNvSpPr txBox="1"/>
          <p:nvPr/>
        </p:nvSpPr>
        <p:spPr>
          <a:xfrm>
            <a:off x="6919919" y="225302"/>
            <a:ext cx="688896" cy="33855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Nodos Exportación</a:t>
            </a:r>
          </a:p>
        </p:txBody>
      </p:sp>
      <p:sp>
        <p:nvSpPr>
          <p:cNvPr id="65" name="CuadroTexto 64"/>
          <p:cNvSpPr txBox="1"/>
          <p:nvPr/>
        </p:nvSpPr>
        <p:spPr>
          <a:xfrm>
            <a:off x="7419019" y="3326599"/>
            <a:ext cx="428642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PDP </a:t>
            </a:r>
          </a:p>
        </p:txBody>
      </p:sp>
      <p:sp>
        <p:nvSpPr>
          <p:cNvPr id="67" name="CuadroTexto 66"/>
          <p:cNvSpPr txBox="1"/>
          <p:nvPr/>
        </p:nvSpPr>
        <p:spPr>
          <a:xfrm>
            <a:off x="6943997" y="1345833"/>
            <a:ext cx="559270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PROFO </a:t>
            </a:r>
          </a:p>
        </p:txBody>
      </p:sp>
      <p:cxnSp>
        <p:nvCxnSpPr>
          <p:cNvPr id="68" name="Conector recto de flecha 4">
            <a:extLst>
              <a:ext uri="{FF2B5EF4-FFF2-40B4-BE49-F238E27FC236}">
                <a16:creationId xmlns:a16="http://schemas.microsoft.com/office/drawing/2014/main" id="{3E63DAE4-D8B9-D04D-914E-828FA70E6C6D}"/>
              </a:ext>
            </a:extLst>
          </p:cNvPr>
          <p:cNvCxnSpPr>
            <a:cxnSpLocks/>
          </p:cNvCxnSpPr>
          <p:nvPr/>
        </p:nvCxnSpPr>
        <p:spPr>
          <a:xfrm flipH="1" flipV="1">
            <a:off x="3069095" y="69850"/>
            <a:ext cx="1" cy="6167516"/>
          </a:xfrm>
          <a:prstGeom prst="straightConnector1">
            <a:avLst/>
          </a:prstGeom>
          <a:ln w="25400" cmpd="sng">
            <a:solidFill>
              <a:srgbClr val="FF0000"/>
            </a:solidFill>
            <a:prstDash val="dash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object 8">
            <a:extLst>
              <a:ext uri="{FF2B5EF4-FFF2-40B4-BE49-F238E27FC236}">
                <a16:creationId xmlns:a16="http://schemas.microsoft.com/office/drawing/2014/main" id="{94899B64-32BE-2C49-A8F5-5684F576468A}"/>
              </a:ext>
            </a:extLst>
          </p:cNvPr>
          <p:cNvSpPr txBox="1">
            <a:spLocks/>
          </p:cNvSpPr>
          <p:nvPr/>
        </p:nvSpPr>
        <p:spPr>
          <a:xfrm>
            <a:off x="1061661" y="6362079"/>
            <a:ext cx="1137029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4200" b="0" i="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5159">
              <a:defRPr>
                <a:latin typeface="+mn-lt"/>
                <a:ea typeface="+mn-ea"/>
                <a:cs typeface="+mn-cs"/>
              </a:defRPr>
            </a:lvl2pPr>
            <a:lvl3pPr marL="910322">
              <a:defRPr>
                <a:latin typeface="+mn-lt"/>
                <a:ea typeface="+mn-ea"/>
                <a:cs typeface="+mn-cs"/>
              </a:defRPr>
            </a:lvl3pPr>
            <a:lvl4pPr marL="1365484">
              <a:defRPr>
                <a:latin typeface="+mn-lt"/>
                <a:ea typeface="+mn-ea"/>
                <a:cs typeface="+mn-cs"/>
              </a:defRPr>
            </a:lvl4pPr>
            <a:lvl5pPr marL="1820646">
              <a:defRPr>
                <a:latin typeface="+mn-lt"/>
                <a:ea typeface="+mn-ea"/>
                <a:cs typeface="+mn-cs"/>
              </a:defRPr>
            </a:lvl5pPr>
            <a:lvl6pPr marL="2275807">
              <a:defRPr>
                <a:latin typeface="+mn-lt"/>
                <a:ea typeface="+mn-ea"/>
                <a:cs typeface="+mn-cs"/>
              </a:defRPr>
            </a:lvl6pPr>
            <a:lvl7pPr marL="2730966">
              <a:defRPr>
                <a:latin typeface="+mn-lt"/>
                <a:ea typeface="+mn-ea"/>
                <a:cs typeface="+mn-cs"/>
              </a:defRPr>
            </a:lvl7pPr>
            <a:lvl8pPr marL="3186130">
              <a:defRPr>
                <a:latin typeface="+mn-lt"/>
                <a:ea typeface="+mn-ea"/>
                <a:cs typeface="+mn-cs"/>
              </a:defRPr>
            </a:lvl8pPr>
            <a:lvl9pPr marL="3641290">
              <a:defRPr>
                <a:latin typeface="+mn-lt"/>
                <a:ea typeface="+mn-ea"/>
                <a:cs typeface="+mn-cs"/>
              </a:defRPr>
            </a:lvl9pPr>
          </a:lstStyle>
          <a:p>
            <a:pPr marL="16930" algn="ctr">
              <a:defRPr/>
            </a:pPr>
            <a:r>
              <a:rPr lang="es-ES" sz="800" b="1" kern="0" spc="-7" dirty="0">
                <a:solidFill>
                  <a:prstClr val="black"/>
                </a:solidFill>
                <a:latin typeface="+mn-lt"/>
                <a:cs typeface="Calibri" panose="020F0502020204030204" pitchFamily="34" charset="0"/>
                <a:sym typeface="Arial"/>
                <a:rtl val="0"/>
              </a:rPr>
              <a:t>Transversales </a:t>
            </a:r>
            <a:endParaRPr lang="es-ES_tradnl" sz="800" b="1" kern="0" spc="-7" dirty="0">
              <a:solidFill>
                <a:prstClr val="black"/>
              </a:solidFill>
              <a:latin typeface="+mn-lt"/>
              <a:cs typeface="Calibri" panose="020F0502020204030204" pitchFamily="34" charset="0"/>
              <a:sym typeface="Arial"/>
              <a:rtl val="0"/>
            </a:endParaRPr>
          </a:p>
        </p:txBody>
      </p:sp>
      <p:sp>
        <p:nvSpPr>
          <p:cNvPr id="72" name="CuadroTexto 71"/>
          <p:cNvSpPr txBox="1"/>
          <p:nvPr/>
        </p:nvSpPr>
        <p:spPr>
          <a:xfrm>
            <a:off x="6941089" y="1594846"/>
            <a:ext cx="562178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IPRO </a:t>
            </a:r>
          </a:p>
        </p:txBody>
      </p:sp>
      <p:sp>
        <p:nvSpPr>
          <p:cNvPr id="73" name="CuadroTexto 72"/>
          <p:cNvSpPr txBox="1"/>
          <p:nvPr/>
        </p:nvSpPr>
        <p:spPr>
          <a:xfrm>
            <a:off x="844411" y="5088949"/>
            <a:ext cx="362299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PTI </a:t>
            </a:r>
          </a:p>
        </p:txBody>
      </p:sp>
      <p:sp>
        <p:nvSpPr>
          <p:cNvPr id="74" name="CuadroTexto 73"/>
          <p:cNvSpPr txBox="1"/>
          <p:nvPr/>
        </p:nvSpPr>
        <p:spPr>
          <a:xfrm>
            <a:off x="832452" y="5672546"/>
            <a:ext cx="800384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Programas </a:t>
            </a:r>
            <a:r>
              <a:rPr lang="es-CL" sz="800" dirty="0" err="1"/>
              <a:t>Est</a:t>
            </a:r>
            <a:r>
              <a:rPr lang="es-CL" sz="800" dirty="0"/>
              <a:t>. </a:t>
            </a:r>
          </a:p>
        </p:txBody>
      </p:sp>
      <p:sp>
        <p:nvSpPr>
          <p:cNvPr id="77" name="object 8">
            <a:extLst>
              <a:ext uri="{FF2B5EF4-FFF2-40B4-BE49-F238E27FC236}">
                <a16:creationId xmlns:a16="http://schemas.microsoft.com/office/drawing/2014/main" id="{94899B64-32BE-2C49-A8F5-5684F576468A}"/>
              </a:ext>
            </a:extLst>
          </p:cNvPr>
          <p:cNvSpPr txBox="1">
            <a:spLocks/>
          </p:cNvSpPr>
          <p:nvPr/>
        </p:nvSpPr>
        <p:spPr>
          <a:xfrm rot="16200000">
            <a:off x="-376986" y="2156830"/>
            <a:ext cx="1767528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4200" b="0" i="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5159">
              <a:defRPr>
                <a:latin typeface="+mn-lt"/>
                <a:ea typeface="+mn-ea"/>
                <a:cs typeface="+mn-cs"/>
              </a:defRPr>
            </a:lvl2pPr>
            <a:lvl3pPr marL="910322">
              <a:defRPr>
                <a:latin typeface="+mn-lt"/>
                <a:ea typeface="+mn-ea"/>
                <a:cs typeface="+mn-cs"/>
              </a:defRPr>
            </a:lvl3pPr>
            <a:lvl4pPr marL="1365484">
              <a:defRPr>
                <a:latin typeface="+mn-lt"/>
                <a:ea typeface="+mn-ea"/>
                <a:cs typeface="+mn-cs"/>
              </a:defRPr>
            </a:lvl4pPr>
            <a:lvl5pPr marL="1820646">
              <a:defRPr>
                <a:latin typeface="+mn-lt"/>
                <a:ea typeface="+mn-ea"/>
                <a:cs typeface="+mn-cs"/>
              </a:defRPr>
            </a:lvl5pPr>
            <a:lvl6pPr marL="2275807">
              <a:defRPr>
                <a:latin typeface="+mn-lt"/>
                <a:ea typeface="+mn-ea"/>
                <a:cs typeface="+mn-cs"/>
              </a:defRPr>
            </a:lvl6pPr>
            <a:lvl7pPr marL="2730966">
              <a:defRPr>
                <a:latin typeface="+mn-lt"/>
                <a:ea typeface="+mn-ea"/>
                <a:cs typeface="+mn-cs"/>
              </a:defRPr>
            </a:lvl7pPr>
            <a:lvl8pPr marL="3186130">
              <a:defRPr>
                <a:latin typeface="+mn-lt"/>
                <a:ea typeface="+mn-ea"/>
                <a:cs typeface="+mn-cs"/>
              </a:defRPr>
            </a:lvl8pPr>
            <a:lvl9pPr marL="3641290">
              <a:defRPr>
                <a:latin typeface="+mn-lt"/>
                <a:ea typeface="+mn-ea"/>
                <a:cs typeface="+mn-cs"/>
              </a:defRPr>
            </a:lvl9pPr>
          </a:lstStyle>
          <a:p>
            <a:pPr marL="16930" algn="ctr" defTabSz="914377">
              <a:defRPr/>
            </a:pPr>
            <a:r>
              <a:rPr lang="es-ES_tradnl" sz="900" b="1" kern="0" spc="-7" dirty="0">
                <a:solidFill>
                  <a:prstClr val="black"/>
                </a:solidFill>
                <a:latin typeface="+mn-lt"/>
                <a:cs typeface="Calibri" panose="020F0502020204030204" pitchFamily="34" charset="0"/>
                <a:sym typeface="Arial"/>
                <a:rtl val="0"/>
              </a:rPr>
              <a:t>Financiamiento Para </a:t>
            </a:r>
            <a:r>
              <a:rPr lang="es-ES_tradnl" sz="900" kern="0" spc="-7" dirty="0">
                <a:solidFill>
                  <a:prstClr val="black"/>
                </a:solidFill>
                <a:latin typeface="+mn-lt"/>
                <a:cs typeface="Calibri" panose="020F0502020204030204" pitchFamily="34" charset="0"/>
                <a:sym typeface="Arial"/>
                <a:rtl val="0"/>
              </a:rPr>
              <a:t>(Subsidio, Incentivo Tributario y Crédito)</a:t>
            </a:r>
          </a:p>
        </p:txBody>
      </p:sp>
      <p:sp>
        <p:nvSpPr>
          <p:cNvPr id="78" name="CuadroTexto 77"/>
          <p:cNvSpPr txBox="1"/>
          <p:nvPr/>
        </p:nvSpPr>
        <p:spPr>
          <a:xfrm>
            <a:off x="6924288" y="3319757"/>
            <a:ext cx="456396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FOCAL </a:t>
            </a:r>
          </a:p>
        </p:txBody>
      </p:sp>
      <p:sp>
        <p:nvSpPr>
          <p:cNvPr id="79" name="CuadroTexto 78"/>
          <p:cNvSpPr txBox="1"/>
          <p:nvPr/>
        </p:nvSpPr>
        <p:spPr>
          <a:xfrm>
            <a:off x="7917637" y="3592807"/>
            <a:ext cx="407910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PIAM </a:t>
            </a:r>
          </a:p>
        </p:txBody>
      </p:sp>
      <p:sp>
        <p:nvSpPr>
          <p:cNvPr id="80" name="CuadroTexto 79"/>
          <p:cNvSpPr txBox="1"/>
          <p:nvPr/>
        </p:nvSpPr>
        <p:spPr>
          <a:xfrm>
            <a:off x="7935108" y="3316936"/>
            <a:ext cx="355080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PIR</a:t>
            </a:r>
          </a:p>
        </p:txBody>
      </p:sp>
      <p:sp>
        <p:nvSpPr>
          <p:cNvPr id="82" name="CuadroTexto 81"/>
          <p:cNvSpPr txBox="1"/>
          <p:nvPr/>
        </p:nvSpPr>
        <p:spPr>
          <a:xfrm>
            <a:off x="8978170" y="1521065"/>
            <a:ext cx="982575" cy="33855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Programas Tecnológicos</a:t>
            </a:r>
          </a:p>
        </p:txBody>
      </p:sp>
      <p:sp>
        <p:nvSpPr>
          <p:cNvPr id="84" name="CuadroTexto 83"/>
          <p:cNvSpPr txBox="1"/>
          <p:nvPr/>
        </p:nvSpPr>
        <p:spPr>
          <a:xfrm>
            <a:off x="1383117" y="4272887"/>
            <a:ext cx="597450" cy="33855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Ingeniería 2030 </a:t>
            </a:r>
          </a:p>
        </p:txBody>
      </p:sp>
      <p:sp>
        <p:nvSpPr>
          <p:cNvPr id="85" name="CuadroTexto 84"/>
          <p:cNvSpPr txBox="1"/>
          <p:nvPr/>
        </p:nvSpPr>
        <p:spPr>
          <a:xfrm>
            <a:off x="832894" y="4263678"/>
            <a:ext cx="538357" cy="33855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Ciencia 2030</a:t>
            </a:r>
          </a:p>
        </p:txBody>
      </p:sp>
      <p:sp>
        <p:nvSpPr>
          <p:cNvPr id="87" name="CuadroTexto 86"/>
          <p:cNvSpPr txBox="1"/>
          <p:nvPr/>
        </p:nvSpPr>
        <p:spPr>
          <a:xfrm>
            <a:off x="9284334" y="230736"/>
            <a:ext cx="555171" cy="21544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HUB TT </a:t>
            </a:r>
          </a:p>
        </p:txBody>
      </p:sp>
      <p:sp>
        <p:nvSpPr>
          <p:cNvPr id="99" name="CuadroTexto 98"/>
          <p:cNvSpPr txBox="1"/>
          <p:nvPr/>
        </p:nvSpPr>
        <p:spPr>
          <a:xfrm>
            <a:off x="10154325" y="5834355"/>
            <a:ext cx="813056" cy="33855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Centros de Excelencia</a:t>
            </a:r>
          </a:p>
        </p:txBody>
      </p:sp>
      <p:sp>
        <p:nvSpPr>
          <p:cNvPr id="100" name="CuadroTexto 99"/>
          <p:cNvSpPr txBox="1"/>
          <p:nvPr/>
        </p:nvSpPr>
        <p:spPr>
          <a:xfrm>
            <a:off x="794505" y="3409373"/>
            <a:ext cx="554393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CFT  2</a:t>
            </a:r>
          </a:p>
        </p:txBody>
      </p:sp>
      <p:sp>
        <p:nvSpPr>
          <p:cNvPr id="101" name="CuadroTexto 100"/>
          <p:cNvSpPr txBox="1"/>
          <p:nvPr/>
        </p:nvSpPr>
        <p:spPr>
          <a:xfrm>
            <a:off x="1632132" y="3857192"/>
            <a:ext cx="614589" cy="33855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Crédito Postgrado </a:t>
            </a:r>
          </a:p>
        </p:txBody>
      </p:sp>
      <p:sp>
        <p:nvSpPr>
          <p:cNvPr id="102" name="CuadroTexto 101"/>
          <p:cNvSpPr txBox="1"/>
          <p:nvPr/>
        </p:nvSpPr>
        <p:spPr>
          <a:xfrm>
            <a:off x="2651330" y="3422376"/>
            <a:ext cx="420776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PFC </a:t>
            </a:r>
          </a:p>
        </p:txBody>
      </p:sp>
      <p:sp>
        <p:nvSpPr>
          <p:cNvPr id="108" name="CuadroTexto 107"/>
          <p:cNvSpPr txBox="1"/>
          <p:nvPr/>
        </p:nvSpPr>
        <p:spPr>
          <a:xfrm>
            <a:off x="4728575" y="3883503"/>
            <a:ext cx="2107797" cy="21544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Plataformas de Inversión Privada </a:t>
            </a:r>
          </a:p>
        </p:txBody>
      </p:sp>
      <p:sp>
        <p:nvSpPr>
          <p:cNvPr id="110" name="CuadroTexto 109"/>
          <p:cNvSpPr txBox="1"/>
          <p:nvPr/>
        </p:nvSpPr>
        <p:spPr>
          <a:xfrm>
            <a:off x="1665974" y="5281197"/>
            <a:ext cx="5189200" cy="21544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Plataformas de Servicios Emprendedores</a:t>
            </a:r>
          </a:p>
        </p:txBody>
      </p:sp>
      <p:sp>
        <p:nvSpPr>
          <p:cNvPr id="112" name="CuadroTexto 111"/>
          <p:cNvSpPr txBox="1"/>
          <p:nvPr/>
        </p:nvSpPr>
        <p:spPr>
          <a:xfrm>
            <a:off x="6943380" y="1870530"/>
            <a:ext cx="559887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 err="1">
                <a:solidFill>
                  <a:schemeClr val="bg1"/>
                </a:solidFill>
              </a:rPr>
              <a:t>Fogain</a:t>
            </a:r>
            <a:r>
              <a:rPr lang="es-CL" sz="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13" name="CuadroTexto 112"/>
          <p:cNvSpPr txBox="1"/>
          <p:nvPr/>
        </p:nvSpPr>
        <p:spPr>
          <a:xfrm>
            <a:off x="8614441" y="222301"/>
            <a:ext cx="542917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 err="1">
                <a:solidFill>
                  <a:schemeClr val="bg1"/>
                </a:solidFill>
              </a:rPr>
              <a:t>Cobex</a:t>
            </a:r>
            <a:endParaRPr lang="es-CL" sz="800" dirty="0">
              <a:solidFill>
                <a:schemeClr val="bg1"/>
              </a:solidFill>
            </a:endParaRPr>
          </a:p>
        </p:txBody>
      </p:sp>
      <p:sp>
        <p:nvSpPr>
          <p:cNvPr id="114" name="CuadroTexto 113"/>
          <p:cNvSpPr txBox="1"/>
          <p:nvPr/>
        </p:nvSpPr>
        <p:spPr>
          <a:xfrm>
            <a:off x="6941089" y="2137080"/>
            <a:ext cx="786003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Pro-</a:t>
            </a:r>
            <a:r>
              <a:rPr lang="es-CL" sz="800" dirty="0" err="1">
                <a:solidFill>
                  <a:schemeClr val="bg1"/>
                </a:solidFill>
              </a:rPr>
              <a:t>inversion</a:t>
            </a:r>
            <a:r>
              <a:rPr lang="es-CL" sz="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15" name="CuadroTexto 114"/>
          <p:cNvSpPr txBox="1"/>
          <p:nvPr/>
        </p:nvSpPr>
        <p:spPr>
          <a:xfrm>
            <a:off x="10446225" y="2166177"/>
            <a:ext cx="1366683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Crédito Solar </a:t>
            </a:r>
          </a:p>
        </p:txBody>
      </p:sp>
      <p:sp>
        <p:nvSpPr>
          <p:cNvPr id="116" name="CuadroTexto 115"/>
          <p:cNvSpPr txBox="1"/>
          <p:nvPr/>
        </p:nvSpPr>
        <p:spPr>
          <a:xfrm>
            <a:off x="6311727" y="1914531"/>
            <a:ext cx="468179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F.FET </a:t>
            </a:r>
          </a:p>
        </p:txBody>
      </p:sp>
      <p:sp>
        <p:nvSpPr>
          <p:cNvPr id="117" name="CuadroTexto 116"/>
          <p:cNvSpPr txBox="1"/>
          <p:nvPr/>
        </p:nvSpPr>
        <p:spPr>
          <a:xfrm>
            <a:off x="6311727" y="2554557"/>
            <a:ext cx="488662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F.FT </a:t>
            </a:r>
          </a:p>
        </p:txBody>
      </p:sp>
      <p:sp>
        <p:nvSpPr>
          <p:cNvPr id="118" name="CuadroTexto 117"/>
          <p:cNvSpPr txBox="1"/>
          <p:nvPr/>
        </p:nvSpPr>
        <p:spPr>
          <a:xfrm>
            <a:off x="7816936" y="1870530"/>
            <a:ext cx="499066" cy="21544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F.C </a:t>
            </a:r>
          </a:p>
        </p:txBody>
      </p:sp>
      <p:sp>
        <p:nvSpPr>
          <p:cNvPr id="119" name="CuadroTexto 118"/>
          <p:cNvSpPr txBox="1"/>
          <p:nvPr/>
        </p:nvSpPr>
        <p:spPr>
          <a:xfrm>
            <a:off x="6933011" y="5283150"/>
            <a:ext cx="992860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Línea Liquidez IGR</a:t>
            </a:r>
          </a:p>
        </p:txBody>
      </p:sp>
      <p:sp>
        <p:nvSpPr>
          <p:cNvPr id="120" name="CuadroTexto 119"/>
          <p:cNvSpPr txBox="1"/>
          <p:nvPr/>
        </p:nvSpPr>
        <p:spPr>
          <a:xfrm>
            <a:off x="6900800" y="2760626"/>
            <a:ext cx="817697" cy="33855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Crédito </a:t>
            </a:r>
            <a:r>
              <a:rPr lang="es-CL" sz="800" dirty="0" err="1">
                <a:solidFill>
                  <a:schemeClr val="bg1"/>
                </a:solidFill>
              </a:rPr>
              <a:t>Mipyme</a:t>
            </a:r>
            <a:r>
              <a:rPr lang="es-CL" sz="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21" name="CuadroTexto 120"/>
          <p:cNvSpPr txBox="1"/>
          <p:nvPr/>
        </p:nvSpPr>
        <p:spPr>
          <a:xfrm>
            <a:off x="6943663" y="5588311"/>
            <a:ext cx="973974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Cobertura IGR </a:t>
            </a:r>
          </a:p>
        </p:txBody>
      </p:sp>
      <p:sp>
        <p:nvSpPr>
          <p:cNvPr id="122" name="CuadroTexto 121"/>
          <p:cNvSpPr txBox="1"/>
          <p:nvPr/>
        </p:nvSpPr>
        <p:spPr>
          <a:xfrm>
            <a:off x="4750081" y="4492557"/>
            <a:ext cx="1122040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Fortalecimiento  IFNB</a:t>
            </a:r>
          </a:p>
        </p:txBody>
      </p:sp>
      <p:sp>
        <p:nvSpPr>
          <p:cNvPr id="123" name="CuadroTexto 122"/>
          <p:cNvSpPr txBox="1"/>
          <p:nvPr/>
        </p:nvSpPr>
        <p:spPr>
          <a:xfrm>
            <a:off x="6317980" y="2168299"/>
            <a:ext cx="474237" cy="33855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 err="1">
                <a:solidFill>
                  <a:schemeClr val="bg1"/>
                </a:solidFill>
              </a:rPr>
              <a:t>Cob</a:t>
            </a:r>
            <a:r>
              <a:rPr lang="es-CL" sz="800" dirty="0">
                <a:solidFill>
                  <a:schemeClr val="bg1"/>
                </a:solidFill>
              </a:rPr>
              <a:t> FET </a:t>
            </a:r>
          </a:p>
        </p:txBody>
      </p:sp>
      <p:sp>
        <p:nvSpPr>
          <p:cNvPr id="124" name="CuadroTexto 123"/>
          <p:cNvSpPr txBox="1"/>
          <p:nvPr/>
        </p:nvSpPr>
        <p:spPr>
          <a:xfrm>
            <a:off x="6925442" y="2395833"/>
            <a:ext cx="793056" cy="33855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Fondo Forestal </a:t>
            </a:r>
          </a:p>
        </p:txBody>
      </p:sp>
      <p:sp>
        <p:nvSpPr>
          <p:cNvPr id="125" name="CuadroTexto 124"/>
          <p:cNvSpPr txBox="1"/>
          <p:nvPr/>
        </p:nvSpPr>
        <p:spPr>
          <a:xfrm>
            <a:off x="818435" y="3847983"/>
            <a:ext cx="736255" cy="33855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Rebaja Pre Grado </a:t>
            </a:r>
          </a:p>
        </p:txBody>
      </p:sp>
      <p:sp>
        <p:nvSpPr>
          <p:cNvPr id="128" name="CuadroTexto 127"/>
          <p:cNvSpPr txBox="1"/>
          <p:nvPr/>
        </p:nvSpPr>
        <p:spPr>
          <a:xfrm>
            <a:off x="10083962" y="1913299"/>
            <a:ext cx="1758478" cy="2000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700" dirty="0"/>
              <a:t>Ley Incentivo  I+D</a:t>
            </a:r>
          </a:p>
        </p:txBody>
      </p:sp>
      <p:sp>
        <p:nvSpPr>
          <p:cNvPr id="134" name="CuadroTexto 133"/>
          <p:cNvSpPr txBox="1"/>
          <p:nvPr/>
        </p:nvSpPr>
        <p:spPr>
          <a:xfrm>
            <a:off x="10428590" y="2580398"/>
            <a:ext cx="1385364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Crédito Verde</a:t>
            </a:r>
          </a:p>
        </p:txBody>
      </p:sp>
      <p:sp>
        <p:nvSpPr>
          <p:cNvPr id="136" name="CuadroTexto 135"/>
          <p:cNvSpPr txBox="1"/>
          <p:nvPr/>
        </p:nvSpPr>
        <p:spPr>
          <a:xfrm>
            <a:off x="6923228" y="3571151"/>
            <a:ext cx="439446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PAR</a:t>
            </a:r>
          </a:p>
        </p:txBody>
      </p:sp>
      <p:sp>
        <p:nvSpPr>
          <p:cNvPr id="142" name="CuadroTexto 141"/>
          <p:cNvSpPr txBox="1"/>
          <p:nvPr/>
        </p:nvSpPr>
        <p:spPr>
          <a:xfrm>
            <a:off x="1694397" y="5668340"/>
            <a:ext cx="1313712" cy="21544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Dinamiza </a:t>
            </a:r>
          </a:p>
        </p:txBody>
      </p:sp>
      <p:sp>
        <p:nvSpPr>
          <p:cNvPr id="159" name="CuadroTexto 158"/>
          <p:cNvSpPr txBox="1"/>
          <p:nvPr/>
        </p:nvSpPr>
        <p:spPr>
          <a:xfrm>
            <a:off x="6933010" y="5862197"/>
            <a:ext cx="883925" cy="33855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OTL Fortalecimiento </a:t>
            </a:r>
          </a:p>
        </p:txBody>
      </p:sp>
      <p:sp>
        <p:nvSpPr>
          <p:cNvPr id="174" name="CuadroTexto 173"/>
          <p:cNvSpPr txBox="1"/>
          <p:nvPr/>
        </p:nvSpPr>
        <p:spPr>
          <a:xfrm>
            <a:off x="4744304" y="4727293"/>
            <a:ext cx="1130094" cy="2154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Fortalecimiento IGR</a:t>
            </a:r>
          </a:p>
        </p:txBody>
      </p:sp>
      <p:sp>
        <p:nvSpPr>
          <p:cNvPr id="197" name="CuadroTexto 196"/>
          <p:cNvSpPr txBox="1"/>
          <p:nvPr/>
        </p:nvSpPr>
        <p:spPr>
          <a:xfrm>
            <a:off x="791395" y="3133862"/>
            <a:ext cx="554393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CFT  1</a:t>
            </a:r>
          </a:p>
        </p:txBody>
      </p:sp>
      <p:sp>
        <p:nvSpPr>
          <p:cNvPr id="200" name="CuadroTexto 199"/>
          <p:cNvSpPr txBox="1"/>
          <p:nvPr/>
        </p:nvSpPr>
        <p:spPr>
          <a:xfrm>
            <a:off x="3850043" y="1519410"/>
            <a:ext cx="794790" cy="215444"/>
          </a:xfrm>
          <a:prstGeom prst="rect">
            <a:avLst/>
          </a:prstGeom>
          <a:solidFill>
            <a:srgbClr val="7030A0">
              <a:alpha val="7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PI CINE Y . TV</a:t>
            </a:r>
          </a:p>
        </p:txBody>
      </p:sp>
      <p:sp>
        <p:nvSpPr>
          <p:cNvPr id="202" name="CuadroTexto 201"/>
          <p:cNvSpPr txBox="1"/>
          <p:nvPr/>
        </p:nvSpPr>
        <p:spPr>
          <a:xfrm>
            <a:off x="4803716" y="1401714"/>
            <a:ext cx="1765812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Innovación  Regional </a:t>
            </a:r>
          </a:p>
        </p:txBody>
      </p:sp>
      <p:sp>
        <p:nvSpPr>
          <p:cNvPr id="96" name="CuadroTexto 95"/>
          <p:cNvSpPr txBox="1"/>
          <p:nvPr/>
        </p:nvSpPr>
        <p:spPr>
          <a:xfrm>
            <a:off x="3170387" y="3844714"/>
            <a:ext cx="411138" cy="21544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TSF </a:t>
            </a:r>
          </a:p>
        </p:txBody>
      </p:sp>
      <p:sp>
        <p:nvSpPr>
          <p:cNvPr id="97" name="CuadroTexto 96"/>
          <p:cNvSpPr txBox="1"/>
          <p:nvPr/>
        </p:nvSpPr>
        <p:spPr>
          <a:xfrm>
            <a:off x="3596826" y="3861226"/>
            <a:ext cx="584878" cy="21544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Start Up </a:t>
            </a:r>
          </a:p>
        </p:txBody>
      </p:sp>
      <p:sp>
        <p:nvSpPr>
          <p:cNvPr id="98" name="CuadroTexto 97"/>
          <p:cNvSpPr txBox="1"/>
          <p:nvPr/>
        </p:nvSpPr>
        <p:spPr>
          <a:xfrm>
            <a:off x="4742283" y="2605900"/>
            <a:ext cx="598538" cy="3385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Capital Semilla 1</a:t>
            </a:r>
          </a:p>
        </p:txBody>
      </p:sp>
      <p:sp>
        <p:nvSpPr>
          <p:cNvPr id="106" name="CuadroTexto 105"/>
          <p:cNvSpPr txBox="1"/>
          <p:nvPr/>
        </p:nvSpPr>
        <p:spPr>
          <a:xfrm>
            <a:off x="5390578" y="2605900"/>
            <a:ext cx="589784" cy="3385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Capital Semilla 2</a:t>
            </a:r>
          </a:p>
        </p:txBody>
      </p:sp>
      <p:sp>
        <p:nvSpPr>
          <p:cNvPr id="109" name="CuadroTexto 108"/>
          <p:cNvSpPr txBox="1"/>
          <p:nvPr/>
        </p:nvSpPr>
        <p:spPr>
          <a:xfrm>
            <a:off x="8550227" y="2586465"/>
            <a:ext cx="633195" cy="3385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/>
              <a:t>Scale o Expansión </a:t>
            </a:r>
          </a:p>
        </p:txBody>
      </p:sp>
      <p:sp>
        <p:nvSpPr>
          <p:cNvPr id="126" name="CuadroTexto 125"/>
          <p:cNvSpPr txBox="1"/>
          <p:nvPr/>
        </p:nvSpPr>
        <p:spPr>
          <a:xfrm>
            <a:off x="8722755" y="5857812"/>
            <a:ext cx="813056" cy="33855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Centros de Innovación BP</a:t>
            </a:r>
          </a:p>
        </p:txBody>
      </p:sp>
      <p:sp>
        <p:nvSpPr>
          <p:cNvPr id="127" name="CuadroTexto 126"/>
          <p:cNvSpPr txBox="1"/>
          <p:nvPr/>
        </p:nvSpPr>
        <p:spPr>
          <a:xfrm>
            <a:off x="7847661" y="5865236"/>
            <a:ext cx="813056" cy="33855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800" dirty="0">
                <a:solidFill>
                  <a:schemeClr val="bg1"/>
                </a:solidFill>
              </a:rPr>
              <a:t>Centros de Innovación</a:t>
            </a:r>
          </a:p>
        </p:txBody>
      </p:sp>
      <p:sp>
        <p:nvSpPr>
          <p:cNvPr id="81" name="CuadroTexto 80"/>
          <p:cNvSpPr txBox="1"/>
          <p:nvPr/>
        </p:nvSpPr>
        <p:spPr>
          <a:xfrm>
            <a:off x="1061661" y="733985"/>
            <a:ext cx="96359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dirty="0">
                <a:solidFill>
                  <a:srgbClr val="0B6EB4"/>
                </a:solidFill>
              </a:rPr>
              <a:t>Oferta </a:t>
            </a:r>
          </a:p>
          <a:p>
            <a:r>
              <a:rPr lang="es-CL" sz="1400" dirty="0">
                <a:solidFill>
                  <a:srgbClr val="0B6EB4"/>
                </a:solidFill>
              </a:rPr>
              <a:t>programas</a:t>
            </a:r>
          </a:p>
          <a:p>
            <a:r>
              <a:rPr lang="es-CL" sz="1400" dirty="0">
                <a:solidFill>
                  <a:srgbClr val="0B6EB4"/>
                </a:solidFill>
              </a:rPr>
              <a:t>octubre </a:t>
            </a:r>
          </a:p>
          <a:p>
            <a:r>
              <a:rPr lang="es-CL" sz="1400" dirty="0">
                <a:solidFill>
                  <a:srgbClr val="0B6EB4"/>
                </a:solidFill>
              </a:rPr>
              <a:t>2018</a:t>
            </a:r>
          </a:p>
        </p:txBody>
      </p:sp>
    </p:spTree>
    <p:extLst>
      <p:ext uri="{BB962C8B-B14F-4D97-AF65-F5344CB8AC3E}">
        <p14:creationId xmlns:p14="http://schemas.microsoft.com/office/powerpoint/2010/main" val="1027868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836985" y="373575"/>
            <a:ext cx="9360363" cy="6093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783">
              <a:lnSpc>
                <a:spcPct val="90000"/>
              </a:lnSpc>
              <a:spcBef>
                <a:spcPct val="0"/>
              </a:spcBef>
              <a:defRPr/>
            </a:pPr>
            <a:r>
              <a:rPr lang="es-ES" sz="3700" b="1" dirty="0">
                <a:latin typeface="+mj-lt"/>
                <a:ea typeface="+mj-ea"/>
                <a:cs typeface="+mj-cs"/>
              </a:rPr>
              <a:t>Evolución programas GIF en el tiempo</a:t>
            </a:r>
          </a:p>
        </p:txBody>
      </p:sp>
      <p:pic>
        <p:nvPicPr>
          <p:cNvPr id="6" name="Imagen 6" descr="0005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0"/>
            <a:ext cx="1458383" cy="13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18" y="165101"/>
            <a:ext cx="1458383" cy="51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82A2BFBB-7447-41DB-9FB0-AE75371C8C23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683741" y="1629032"/>
          <a:ext cx="9951308" cy="4310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8057219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Corfo">
      <a:dk1>
        <a:srgbClr val="262626"/>
      </a:dk1>
      <a:lt1>
        <a:sysClr val="window" lastClr="FFFFFF"/>
      </a:lt1>
      <a:dk2>
        <a:srgbClr val="595959"/>
      </a:dk2>
      <a:lt2>
        <a:srgbClr val="E7E6E6"/>
      </a:lt2>
      <a:accent1>
        <a:srgbClr val="224890"/>
      </a:accent1>
      <a:accent2>
        <a:srgbClr val="EC3D33"/>
      </a:accent2>
      <a:accent3>
        <a:srgbClr val="A5A5A5"/>
      </a:accent3>
      <a:accent4>
        <a:srgbClr val="F5B12E"/>
      </a:accent4>
      <a:accent5>
        <a:srgbClr val="224890"/>
      </a:accent5>
      <a:accent6>
        <a:srgbClr val="EC3D33"/>
      </a:accent6>
      <a:hlink>
        <a:srgbClr val="EC3D33"/>
      </a:hlink>
      <a:folHlink>
        <a:srgbClr val="224890"/>
      </a:folHlink>
    </a:clrScheme>
    <a:fontScheme name="Emprendimiento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Corfo">
      <a:dk1>
        <a:srgbClr val="262626"/>
      </a:dk1>
      <a:lt1>
        <a:sysClr val="window" lastClr="FFFFFF"/>
      </a:lt1>
      <a:dk2>
        <a:srgbClr val="595959"/>
      </a:dk2>
      <a:lt2>
        <a:srgbClr val="E7E6E6"/>
      </a:lt2>
      <a:accent1>
        <a:srgbClr val="224890"/>
      </a:accent1>
      <a:accent2>
        <a:srgbClr val="EC3D33"/>
      </a:accent2>
      <a:accent3>
        <a:srgbClr val="A5A5A5"/>
      </a:accent3>
      <a:accent4>
        <a:srgbClr val="F5B12E"/>
      </a:accent4>
      <a:accent5>
        <a:srgbClr val="224890"/>
      </a:accent5>
      <a:accent6>
        <a:srgbClr val="EC3D33"/>
      </a:accent6>
      <a:hlink>
        <a:srgbClr val="EC3D33"/>
      </a:hlink>
      <a:folHlink>
        <a:srgbClr val="224890"/>
      </a:folHlink>
    </a:clrScheme>
    <a:fontScheme name="Emprendimiento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3080A1A1B58547A66A381FAAB4896B" ma:contentTypeVersion="10" ma:contentTypeDescription="Create a new document." ma:contentTypeScope="" ma:versionID="b3163a5f4881fe3fa0dd525c9398c990">
  <xsd:schema xmlns:xsd="http://www.w3.org/2001/XMLSchema" xmlns:xs="http://www.w3.org/2001/XMLSchema" xmlns:p="http://schemas.microsoft.com/office/2006/metadata/properties" xmlns:ns2="cdc7663a-08f0-4737-9e8c-148ce897a09c" xmlns:ns3="a02d9897-dc9c-47da-8ee1-c51d0c773f9f" targetNamespace="http://schemas.microsoft.com/office/2006/metadata/properties" ma:root="true" ma:fieldsID="18ae935a6bc661ad8a0b8dae309d2e3d" ns2:_="" ns3:_="">
    <xsd:import namespace="cdc7663a-08f0-4737-9e8c-148ce897a09c"/>
    <xsd:import namespace="a02d9897-dc9c-47da-8ee1-c51d0c773f9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c7663a-08f0-4737-9e8c-148ce897a09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2d9897-dc9c-47da-8ee1-c51d0c773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cdc7663a-08f0-4737-9e8c-148ce897a09c">EZSHARE-1590319330-23115</_dlc_DocId>
    <_dlc_DocIdUrl xmlns="cdc7663a-08f0-4737-9e8c-148ce897a09c">
      <Url>https://idbg.sharepoint.com/teams/ezShareTestArea/_layouts/15/DocIdRedir.aspx?ID=EZSHARE-1590319330-23115</Url>
      <Description>EZSHARE-1590319330-23115</Description>
    </_dlc_DocIdUrl>
  </documentManagement>
</p:properties>
</file>

<file path=customXml/itemProps1.xml><?xml version="1.0" encoding="utf-8"?>
<ds:datastoreItem xmlns:ds="http://schemas.openxmlformats.org/officeDocument/2006/customXml" ds:itemID="{48411FC7-3C1F-4D5E-9D86-2FA7205B1831}"/>
</file>

<file path=customXml/itemProps2.xml><?xml version="1.0" encoding="utf-8"?>
<ds:datastoreItem xmlns:ds="http://schemas.openxmlformats.org/officeDocument/2006/customXml" ds:itemID="{5E37401D-C204-430A-B675-6374888C3B78}"/>
</file>

<file path=customXml/itemProps3.xml><?xml version="1.0" encoding="utf-8"?>
<ds:datastoreItem xmlns:ds="http://schemas.openxmlformats.org/officeDocument/2006/customXml" ds:itemID="{77E77E5C-57D1-4607-9E71-0D4A0BB83397}"/>
</file>

<file path=customXml/itemProps4.xml><?xml version="1.0" encoding="utf-8"?>
<ds:datastoreItem xmlns:ds="http://schemas.openxmlformats.org/officeDocument/2006/customXml" ds:itemID="{AE409033-9A2F-415B-AB51-20DBBD6617B6}"/>
</file>

<file path=docProps/app.xml><?xml version="1.0" encoding="utf-8"?>
<Properties xmlns="http://schemas.openxmlformats.org/officeDocument/2006/extended-properties" xmlns:vt="http://schemas.openxmlformats.org/officeDocument/2006/docPropsVTypes">
  <TotalTime>17611</TotalTime>
  <Words>3747</Words>
  <Application>Microsoft Office PowerPoint</Application>
  <PresentationFormat>Widescreen</PresentationFormat>
  <Paragraphs>777</Paragraphs>
  <Slides>26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26</vt:i4>
      </vt:variant>
    </vt:vector>
  </HeadingPairs>
  <TitlesOfParts>
    <vt:vector size="40" baseType="lpstr">
      <vt:lpstr>MS PGothic</vt:lpstr>
      <vt:lpstr>MS PGothic</vt:lpstr>
      <vt:lpstr>Arial</vt:lpstr>
      <vt:lpstr>Calibri</vt:lpstr>
      <vt:lpstr>Calibri Light</vt:lpstr>
      <vt:lpstr>Open Sans</vt:lpstr>
      <vt:lpstr>Open Sans Extrabold</vt:lpstr>
      <vt:lpstr>Open Sans Semibold</vt:lpstr>
      <vt:lpstr>Times New Roman</vt:lpstr>
      <vt:lpstr>Wingdings</vt:lpstr>
      <vt:lpstr>Tema de Office</vt:lpstr>
      <vt:lpstr>1_Tema de Office</vt:lpstr>
      <vt:lpstr>3_Tema de Office</vt:lpstr>
      <vt:lpstr>1_Diseño personalizado</vt:lpstr>
      <vt:lpstr>PowerPoint Presentation</vt:lpstr>
      <vt:lpstr>Dinámica de cambio</vt:lpstr>
      <vt:lpstr>PowerPoint Presentation</vt:lpstr>
      <vt:lpstr>La Corfo que queremos</vt:lpstr>
      <vt:lpstr>Desafíos</vt:lpstr>
      <vt:lpstr>Líneas Estratégicas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Monitoreo, Seguimiento y Evaluación GIF  </vt:lpstr>
      <vt:lpstr>Monitoreo, Seguimiento y Evaluación GIF </vt:lpstr>
      <vt:lpstr>PowerPoint Presentation</vt:lpstr>
      <vt:lpstr>Piloto 2019: Nuevo Crédito Postgrado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rfonsecach@gmail.com</dc:creator>
  <cp:lastModifiedBy>Barrio Sarmiento, Adela</cp:lastModifiedBy>
  <cp:revision>568</cp:revision>
  <cp:lastPrinted>2018-07-23T13:07:15Z</cp:lastPrinted>
  <dcterms:created xsi:type="dcterms:W3CDTF">2018-05-09T21:20:58Z</dcterms:created>
  <dcterms:modified xsi:type="dcterms:W3CDTF">2018-11-06T03:20:37Z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0x010100443080A1A1B58547A66A381FAAB4896B</vt:lpwstr>
  </property>
  <property fmtid="{D5CDD505-2E9C-101B-9397-08002B2CF9AE}" pid="3" name="_dlc_DocIdItemGuid">
    <vt:lpwstr>0985cb0e-3f71-443c-b785-0679bdb502f6</vt:lpwstr>
  </property>
</Properties>
</file>