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3" r:id="rId6"/>
  </p:sldMasterIdLst>
  <p:notesMasterIdLst>
    <p:notesMasterId r:id="rId33"/>
  </p:notesMasterIdLst>
  <p:handoutMasterIdLst>
    <p:handoutMasterId r:id="rId34"/>
  </p:handoutMasterIdLst>
  <p:sldIdLst>
    <p:sldId id="297" r:id="rId7"/>
    <p:sldId id="298" r:id="rId8"/>
    <p:sldId id="299" r:id="rId9"/>
    <p:sldId id="300" r:id="rId10"/>
    <p:sldId id="301" r:id="rId11"/>
    <p:sldId id="282" r:id="rId12"/>
    <p:sldId id="272" r:id="rId13"/>
    <p:sldId id="263" r:id="rId14"/>
    <p:sldId id="259" r:id="rId15"/>
    <p:sldId id="264" r:id="rId16"/>
    <p:sldId id="281" r:id="rId17"/>
    <p:sldId id="273" r:id="rId18"/>
    <p:sldId id="275" r:id="rId19"/>
    <p:sldId id="278" r:id="rId20"/>
    <p:sldId id="296" r:id="rId21"/>
    <p:sldId id="279" r:id="rId22"/>
    <p:sldId id="280" r:id="rId23"/>
    <p:sldId id="277" r:id="rId24"/>
    <p:sldId id="276" r:id="rId25"/>
    <p:sldId id="302" r:id="rId26"/>
    <p:sldId id="303" r:id="rId27"/>
    <p:sldId id="270" r:id="rId28"/>
    <p:sldId id="283" r:id="rId29"/>
    <p:sldId id="288" r:id="rId30"/>
    <p:sldId id="274" r:id="rId31"/>
    <p:sldId id="293" r:id="rId32"/>
  </p:sldIdLst>
  <p:sldSz cx="12192000" cy="6858000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2A"/>
    <a:srgbClr val="F6224A"/>
    <a:srgbClr val="FF5050"/>
    <a:srgbClr val="800000"/>
    <a:srgbClr val="E8E8E8"/>
    <a:srgbClr val="EC0A35"/>
    <a:srgbClr val="D50930"/>
    <a:srgbClr val="CC092F"/>
    <a:srgbClr val="275C7B"/>
    <a:srgbClr val="234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3896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90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5BCE4-F95A-4E37-B991-8A904239C1EB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2D76-3B3F-472C-8549-F1863AA9E0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18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14E3-6C06-264C-B23F-93D049771B4C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5D651-17F1-DE4E-9F87-2CB289A91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55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C103141-2F93-4681-87A7-632E53A52797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8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1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D651-17F1-DE4E-9F87-2CB289A9147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0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D651-17F1-DE4E-9F87-2CB289A9147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74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D651-17F1-DE4E-9F87-2CB289A9147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48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|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vos_icones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29" y="152405"/>
            <a:ext cx="1962249" cy="1862667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4136" y="5503338"/>
            <a:ext cx="6352917" cy="79861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800" b="0">
                <a:solidFill>
                  <a:srgbClr val="1B4486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5889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43703" y="1666414"/>
            <a:ext cx="11563351" cy="4347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1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 | Intelec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vos_icones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22" y="152399"/>
            <a:ext cx="1962249" cy="1862668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4141" y="5503345"/>
            <a:ext cx="6352917" cy="798619"/>
          </a:xfrm>
          <a:prstGeom prst="rect">
            <a:avLst/>
          </a:prstGeom>
        </p:spPr>
        <p:txBody>
          <a:bodyPr vert="horz" lIns="68566" tIns="34283" rIns="68566" bIns="34283"/>
          <a:lstStyle>
            <a:lvl1pPr marL="0" indent="0" algn="r">
              <a:buNone/>
              <a:defRPr sz="2800" b="0">
                <a:solidFill>
                  <a:srgbClr val="4DA6DA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R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5613406"/>
            <a:ext cx="9279467" cy="7986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800" b="0">
                <a:solidFill>
                  <a:srgbClr val="1B4486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R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5613403"/>
            <a:ext cx="9279467" cy="798619"/>
          </a:xfrm>
          <a:prstGeom prst="rect">
            <a:avLst/>
          </a:prstGeom>
        </p:spPr>
        <p:txBody>
          <a:bodyPr vert="horz" lIns="68589" tIns="34295" rIns="68589" bIns="34295"/>
          <a:lstStyle>
            <a:lvl1pPr marL="0" indent="0" algn="l">
              <a:buNone/>
              <a:defRPr sz="2799" b="0">
                <a:solidFill>
                  <a:srgbClr val="1B4486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R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5613408"/>
            <a:ext cx="9279467" cy="7986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00" b="0">
                <a:solidFill>
                  <a:srgbClr val="1B4486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R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5613408"/>
            <a:ext cx="9279467" cy="7986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800" b="0">
                <a:solidFill>
                  <a:srgbClr val="1B4486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R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969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 | Ambi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vos_icones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23" y="152399"/>
            <a:ext cx="1962248" cy="1862668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4140" y="5503342"/>
            <a:ext cx="6352917" cy="798619"/>
          </a:xfrm>
          <a:prstGeom prst="rect">
            <a:avLst/>
          </a:prstGeom>
        </p:spPr>
        <p:txBody>
          <a:bodyPr vert="horz" lIns="68573" tIns="34287" rIns="68573" bIns="34287"/>
          <a:lstStyle>
            <a:lvl1pPr marL="0" indent="0" algn="r">
              <a:buNone/>
              <a:defRPr sz="2799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 | Financei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vos_icones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423" y="152399"/>
            <a:ext cx="1962248" cy="1862668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554140" y="5503342"/>
            <a:ext cx="6352917" cy="798619"/>
          </a:xfrm>
          <a:prstGeom prst="rect">
            <a:avLst/>
          </a:prstGeom>
        </p:spPr>
        <p:txBody>
          <a:bodyPr vert="horz" lIns="68573" tIns="34287" rIns="68573" bIns="34287"/>
          <a:lstStyle>
            <a:lvl1pPr marL="0" indent="0" algn="r">
              <a:buNone/>
              <a:defRPr sz="2799" b="0">
                <a:solidFill>
                  <a:srgbClr val="4DA6DA"/>
                </a:solidFill>
              </a:defRPr>
            </a:lvl1pPr>
          </a:lstStyle>
          <a:p>
            <a:pPr lvl="0"/>
            <a:r>
              <a:rPr lang="x-none" dirty="0" smtClean="0"/>
              <a:t>Conteúdo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R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465763" y="6243445"/>
            <a:ext cx="474787" cy="492547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5889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046A3ED-D51D-C248-97D0-E753A190FEF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-1"/>
            <a:ext cx="12192000" cy="5735923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38215" y="6082345"/>
            <a:ext cx="4419600" cy="442033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11 de novembro de 2015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198" y="5877524"/>
            <a:ext cx="2659183" cy="851677"/>
          </a:xfrm>
          <a:prstGeom prst="rect">
            <a:avLst/>
          </a:prstGeom>
        </p:spPr>
      </p:pic>
      <p:grpSp>
        <p:nvGrpSpPr>
          <p:cNvPr id="18" name="Grupo 17"/>
          <p:cNvGrpSpPr/>
          <p:nvPr userDrawn="1"/>
        </p:nvGrpSpPr>
        <p:grpSpPr>
          <a:xfrm>
            <a:off x="0" y="-2"/>
            <a:ext cx="12192000" cy="4621725"/>
            <a:chOff x="0" y="0"/>
            <a:chExt cx="7884795" cy="6635822"/>
          </a:xfrm>
        </p:grpSpPr>
        <p:grpSp>
          <p:nvGrpSpPr>
            <p:cNvPr id="19" name="Grupo 18"/>
            <p:cNvGrpSpPr/>
            <p:nvPr userDrawn="1"/>
          </p:nvGrpSpPr>
          <p:grpSpPr>
            <a:xfrm>
              <a:off x="0" y="0"/>
              <a:ext cx="7884795" cy="6635822"/>
              <a:chOff x="0" y="0"/>
              <a:chExt cx="7884795" cy="6635822"/>
            </a:xfrm>
          </p:grpSpPr>
          <p:grpSp>
            <p:nvGrpSpPr>
              <p:cNvPr id="21" name="Grupo 20"/>
              <p:cNvGrpSpPr/>
              <p:nvPr userDrawn="1"/>
            </p:nvGrpSpPr>
            <p:grpSpPr>
              <a:xfrm rot="10800000">
                <a:off x="0" y="0"/>
                <a:ext cx="7884795" cy="3790950"/>
                <a:chOff x="0" y="-1"/>
                <a:chExt cx="7315200" cy="1216153"/>
              </a:xfrm>
            </p:grpSpPr>
            <p:sp>
              <p:nvSpPr>
                <p:cNvPr id="23" name="Retângulo 51"/>
                <p:cNvSpPr/>
                <p:nvPr userDrawn="1"/>
              </p:nvSpPr>
              <p:spPr>
                <a:xfrm>
                  <a:off x="0" y="-1"/>
                  <a:ext cx="7315200" cy="1130373"/>
                </a:xfrm>
                <a:custGeom>
                  <a:avLst/>
                  <a:gdLst>
                    <a:gd name="connsiteX0" fmla="*/ 0 w 7312660"/>
                    <a:gd name="connsiteY0" fmla="*/ 0 h 1215390"/>
                    <a:gd name="connsiteX1" fmla="*/ 7312660 w 7312660"/>
                    <a:gd name="connsiteY1" fmla="*/ 0 h 1215390"/>
                    <a:gd name="connsiteX2" fmla="*/ 7312660 w 7312660"/>
                    <a:gd name="connsiteY2" fmla="*/ 1215390 h 1215390"/>
                    <a:gd name="connsiteX3" fmla="*/ 0 w 7312660"/>
                    <a:gd name="connsiteY3" fmla="*/ 1215390 h 1215390"/>
                    <a:gd name="connsiteX4" fmla="*/ 0 w 7312660"/>
                    <a:gd name="connsiteY4" fmla="*/ 0 h 1215390"/>
                    <a:gd name="connsiteX0" fmla="*/ 0 w 7312660"/>
                    <a:gd name="connsiteY0" fmla="*/ 0 h 1215390"/>
                    <a:gd name="connsiteX1" fmla="*/ 7312660 w 7312660"/>
                    <a:gd name="connsiteY1" fmla="*/ 0 h 1215390"/>
                    <a:gd name="connsiteX2" fmla="*/ 7312660 w 7312660"/>
                    <a:gd name="connsiteY2" fmla="*/ 1215390 h 1215390"/>
                    <a:gd name="connsiteX3" fmla="*/ 3667125 w 7312660"/>
                    <a:gd name="connsiteY3" fmla="*/ 1209675 h 1215390"/>
                    <a:gd name="connsiteX4" fmla="*/ 0 w 7312660"/>
                    <a:gd name="connsiteY4" fmla="*/ 1215390 h 1215390"/>
                    <a:gd name="connsiteX5" fmla="*/ 0 w 7312660"/>
                    <a:gd name="connsiteY5" fmla="*/ 0 h 1215390"/>
                    <a:gd name="connsiteX0" fmla="*/ 0 w 7312660"/>
                    <a:gd name="connsiteY0" fmla="*/ 0 h 1215390"/>
                    <a:gd name="connsiteX1" fmla="*/ 7312660 w 7312660"/>
                    <a:gd name="connsiteY1" fmla="*/ 0 h 1215390"/>
                    <a:gd name="connsiteX2" fmla="*/ 7312660 w 7312660"/>
                    <a:gd name="connsiteY2" fmla="*/ 1215390 h 1215390"/>
                    <a:gd name="connsiteX3" fmla="*/ 3619500 w 7312660"/>
                    <a:gd name="connsiteY3" fmla="*/ 733425 h 1215390"/>
                    <a:gd name="connsiteX4" fmla="*/ 0 w 7312660"/>
                    <a:gd name="connsiteY4" fmla="*/ 1215390 h 1215390"/>
                    <a:gd name="connsiteX5" fmla="*/ 0 w 7312660"/>
                    <a:gd name="connsiteY5" fmla="*/ 0 h 1215390"/>
                    <a:gd name="connsiteX0" fmla="*/ 0 w 7312660"/>
                    <a:gd name="connsiteY0" fmla="*/ 0 h 1215390"/>
                    <a:gd name="connsiteX1" fmla="*/ 7312660 w 7312660"/>
                    <a:gd name="connsiteY1" fmla="*/ 0 h 1215390"/>
                    <a:gd name="connsiteX2" fmla="*/ 7312660 w 7312660"/>
                    <a:gd name="connsiteY2" fmla="*/ 1129665 h 1215390"/>
                    <a:gd name="connsiteX3" fmla="*/ 3619500 w 7312660"/>
                    <a:gd name="connsiteY3" fmla="*/ 733425 h 1215390"/>
                    <a:gd name="connsiteX4" fmla="*/ 0 w 7312660"/>
                    <a:gd name="connsiteY4" fmla="*/ 1215390 h 1215390"/>
                    <a:gd name="connsiteX5" fmla="*/ 0 w 7312660"/>
                    <a:gd name="connsiteY5" fmla="*/ 0 h 1215390"/>
                    <a:gd name="connsiteX0" fmla="*/ 9525 w 7322185"/>
                    <a:gd name="connsiteY0" fmla="*/ 0 h 1129665"/>
                    <a:gd name="connsiteX1" fmla="*/ 7322185 w 7322185"/>
                    <a:gd name="connsiteY1" fmla="*/ 0 h 1129665"/>
                    <a:gd name="connsiteX2" fmla="*/ 7322185 w 7322185"/>
                    <a:gd name="connsiteY2" fmla="*/ 1129665 h 1129665"/>
                    <a:gd name="connsiteX3" fmla="*/ 3629025 w 7322185"/>
                    <a:gd name="connsiteY3" fmla="*/ 733425 h 1129665"/>
                    <a:gd name="connsiteX4" fmla="*/ 0 w 7322185"/>
                    <a:gd name="connsiteY4" fmla="*/ 1091565 h 1129665"/>
                    <a:gd name="connsiteX5" fmla="*/ 9525 w 7322185"/>
                    <a:gd name="connsiteY5" fmla="*/ 0 h 1129665"/>
                    <a:gd name="connsiteX0" fmla="*/ 0 w 7312660"/>
                    <a:gd name="connsiteY0" fmla="*/ 0 h 1129665"/>
                    <a:gd name="connsiteX1" fmla="*/ 7312660 w 7312660"/>
                    <a:gd name="connsiteY1" fmla="*/ 0 h 1129665"/>
                    <a:gd name="connsiteX2" fmla="*/ 7312660 w 7312660"/>
                    <a:gd name="connsiteY2" fmla="*/ 1129665 h 1129665"/>
                    <a:gd name="connsiteX3" fmla="*/ 3619500 w 7312660"/>
                    <a:gd name="connsiteY3" fmla="*/ 733425 h 1129665"/>
                    <a:gd name="connsiteX4" fmla="*/ 0 w 7312660"/>
                    <a:gd name="connsiteY4" fmla="*/ 1091565 h 1129665"/>
                    <a:gd name="connsiteX5" fmla="*/ 0 w 7312660"/>
                    <a:gd name="connsiteY5" fmla="*/ 0 h 1129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12660" h="1129665">
                      <a:moveTo>
                        <a:pt x="0" y="0"/>
                      </a:moveTo>
                      <a:lnTo>
                        <a:pt x="7312660" y="0"/>
                      </a:lnTo>
                      <a:lnTo>
                        <a:pt x="7312660" y="1129665"/>
                      </a:lnTo>
                      <a:lnTo>
                        <a:pt x="3619500" y="733425"/>
                      </a:lnTo>
                      <a:lnTo>
                        <a:pt x="0" y="10915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Retângulo 23"/>
                <p:cNvSpPr/>
                <p:nvPr userDrawn="1"/>
              </p:nvSpPr>
              <p:spPr>
                <a:xfrm>
                  <a:off x="0" y="0"/>
                  <a:ext cx="7315200" cy="1216152"/>
                </a:xfrm>
                <a:prstGeom prst="rect">
                  <a:avLst/>
                </a:prstGeom>
                <a:blipFill>
                  <a:blip r:embed="rId3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Triângulo retângulo 21"/>
              <p:cNvSpPr/>
              <p:nvPr userDrawn="1"/>
            </p:nvSpPr>
            <p:spPr>
              <a:xfrm rot="10800000">
                <a:off x="4114799" y="3781424"/>
                <a:ext cx="3769995" cy="2854398"/>
              </a:xfrm>
              <a:prstGeom prst="rtTriangle">
                <a:avLst/>
              </a:prstGeom>
              <a:gradFill flip="none" rotWithShape="1">
                <a:gsLst>
                  <a:gs pos="0">
                    <a:srgbClr val="8C3D3E"/>
                  </a:gs>
                  <a:gs pos="100000">
                    <a:srgbClr val="B85C5E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18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20" name="Conector reto 19"/>
            <p:cNvCxnSpPr/>
            <p:nvPr userDrawn="1"/>
          </p:nvCxnSpPr>
          <p:spPr>
            <a:xfrm>
              <a:off x="0" y="1894275"/>
              <a:ext cx="7884795" cy="3617638"/>
            </a:xfrm>
            <a:prstGeom prst="line">
              <a:avLst/>
            </a:prstGeom>
            <a:ln w="38100">
              <a:solidFill>
                <a:srgbClr val="58585A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15" y="2491264"/>
            <a:ext cx="5524363" cy="1623494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45011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9850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698500"/>
            <a:ext cx="12192000" cy="1333500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749" y="698502"/>
            <a:ext cx="11917251" cy="1333501"/>
          </a:xfrm>
        </p:spPr>
        <p:txBody>
          <a:bodyPr tIns="18000" anchor="ctr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16" y="2138852"/>
            <a:ext cx="4167753" cy="40381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735" y="75400"/>
            <a:ext cx="1460317" cy="516251"/>
          </a:xfrm>
          <a:prstGeom prst="rect">
            <a:avLst/>
          </a:prstGeom>
        </p:spPr>
      </p:pic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077200" y="6356372"/>
            <a:ext cx="3276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ED4605-7C7E-441D-99C9-A5CEEE00E4D3}" type="slidenum">
              <a:rPr lang="pt-B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2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9850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698500"/>
            <a:ext cx="12192000" cy="1333500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749" y="698502"/>
            <a:ext cx="11917251" cy="1333501"/>
          </a:xfrm>
        </p:spPr>
        <p:txBody>
          <a:bodyPr tIns="18000" anchor="ctr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735" y="75400"/>
            <a:ext cx="1460317" cy="516251"/>
          </a:xfrm>
          <a:prstGeom prst="rect">
            <a:avLst/>
          </a:prstGeom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838216" y="2227753"/>
            <a:ext cx="4167753" cy="40381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28650" indent="-171450">
              <a:lnSpc>
                <a:spcPct val="150000"/>
              </a:lnSpc>
              <a:spcAft>
                <a:spcPts val="1200"/>
              </a:spcAft>
              <a:buFontTx/>
              <a:buBlip>
                <a:blip r:embed="rId3"/>
              </a:buBlip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085850" indent="-171450">
              <a:lnSpc>
                <a:spcPct val="150000"/>
              </a:lnSpc>
              <a:spcAft>
                <a:spcPts val="1200"/>
              </a:spcAft>
              <a:buFontTx/>
              <a:buBlip>
                <a:blip r:embed="rId3"/>
              </a:buBlip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nível</a:t>
            </a:r>
            <a:endParaRPr lang="en-US" noProof="0" dirty="0"/>
          </a:p>
          <a:p>
            <a:pPr lvl="2"/>
            <a:r>
              <a:rPr lang="en-US" noProof="0" dirty="0" err="1"/>
              <a:t>Terceiro</a:t>
            </a:r>
            <a:r>
              <a:rPr lang="en-US" noProof="0" dirty="0"/>
              <a:t> </a:t>
            </a:r>
            <a:r>
              <a:rPr lang="en-US" noProof="0" dirty="0" err="1"/>
              <a:t>nível</a:t>
            </a:r>
            <a:endParaRPr lang="en-US" noProof="0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077200" y="6356372"/>
            <a:ext cx="3276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ED4605-7C7E-441D-99C9-A5CEEE00E4D3}" type="slidenum">
              <a:rPr lang="pt-B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6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56278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5656278" y="1709738"/>
            <a:ext cx="6535737" cy="3575050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600" dirty="0">
              <a:solidFill>
                <a:srgbClr val="FFFFFF"/>
              </a:solidFill>
              <a:cs typeface="Helvetica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9"/>
            <a:ext cx="4508715" cy="218722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34F29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AED4605-7C7E-441D-99C9-A5CEEE00E4D3}" type="slidenum">
              <a:rPr lang="pt-B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879" y="180463"/>
            <a:ext cx="2621120" cy="9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8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2213127" y="1680380"/>
            <a:ext cx="9978887" cy="927445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22145" y="1890449"/>
            <a:ext cx="1990971" cy="482431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34F29"/>
                </a:solidFill>
                <a:latin typeface="+mj-lt"/>
              </a:defRPr>
            </a:lvl1pPr>
          </a:lstStyle>
          <a:p>
            <a:r>
              <a:rPr lang="pt-BR" dirty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58535" y="1890428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pt-BR">
                <a:solidFill>
                  <a:srgbClr val="080808">
                    <a:tint val="75000"/>
                  </a:srgbClr>
                </a:solidFill>
              </a:rPr>
              <a:t>Incluir Título do Documento</a:t>
            </a:r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0AED4605-7C7E-441D-99C9-A5CEEE00E4D3}" type="slidenum">
              <a:rPr lang="pt-B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2213127" y="2984045"/>
            <a:ext cx="9978887" cy="927445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b="1" dirty="0">
              <a:solidFill>
                <a:srgbClr val="FFFFFF"/>
              </a:solidFill>
            </a:endParaRP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58535" y="3194111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8" name="Retângulo 17"/>
          <p:cNvSpPr/>
          <p:nvPr userDrawn="1"/>
        </p:nvSpPr>
        <p:spPr>
          <a:xfrm>
            <a:off x="2213127" y="4262870"/>
            <a:ext cx="9978887" cy="927445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14"/>
          </p:nvPr>
        </p:nvSpPr>
        <p:spPr>
          <a:xfrm>
            <a:off x="2658535" y="4472918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15" hasCustomPrompt="1"/>
          </p:nvPr>
        </p:nvSpPr>
        <p:spPr>
          <a:xfrm>
            <a:off x="222145" y="3194111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222141" y="4497794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24" name="Título 1"/>
          <p:cNvSpPr txBox="1">
            <a:spLocks/>
          </p:cNvSpPr>
          <p:nvPr userDrawn="1"/>
        </p:nvSpPr>
        <p:spPr bwMode="auto">
          <a:xfrm>
            <a:off x="222145" y="156438"/>
            <a:ext cx="4508715" cy="9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734F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pt-BR" sz="3600" dirty="0"/>
              <a:t>Índice</a:t>
            </a:r>
          </a:p>
        </p:txBody>
      </p:sp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879" y="180463"/>
            <a:ext cx="2621120" cy="9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97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pt-BR">
                <a:solidFill>
                  <a:srgbClr val="080808">
                    <a:tint val="75000"/>
                  </a:srgbClr>
                </a:solidFill>
              </a:rPr>
              <a:t>Incluir Título do Documento</a:t>
            </a:r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0AED4605-7C7E-441D-99C9-A5CEEE00E4D3}" type="slidenum">
              <a:rPr lang="pt-B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 userDrawn="1"/>
        </p:nvSpPr>
        <p:spPr bwMode="auto">
          <a:xfrm>
            <a:off x="222145" y="156438"/>
            <a:ext cx="4508715" cy="9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734F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pt-BR" sz="3600" dirty="0"/>
              <a:t>Índice</a:t>
            </a:r>
          </a:p>
        </p:txBody>
      </p:sp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879" y="180463"/>
            <a:ext cx="2621120" cy="926618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2213113" y="1514315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2213126" y="2559384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tângulo 25"/>
          <p:cNvSpPr/>
          <p:nvPr userDrawn="1"/>
        </p:nvSpPr>
        <p:spPr>
          <a:xfrm>
            <a:off x="2234149" y="3600917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348275" y="1622435"/>
            <a:ext cx="1990971" cy="482431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34F29"/>
                </a:solidFill>
                <a:latin typeface="+mj-lt"/>
              </a:defRPr>
            </a:lvl1pPr>
          </a:lstStyle>
          <a:p>
            <a:r>
              <a:rPr lang="pt-BR" dirty="0"/>
              <a:t>#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5" hasCustomPrompt="1"/>
          </p:nvPr>
        </p:nvSpPr>
        <p:spPr>
          <a:xfrm>
            <a:off x="348273" y="2642301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348269" y="3709494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5903" y="1606648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7"/>
          </p:nvPr>
        </p:nvSpPr>
        <p:spPr>
          <a:xfrm>
            <a:off x="3057945" y="2631406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idx="18"/>
          </p:nvPr>
        </p:nvSpPr>
        <p:spPr>
          <a:xfrm>
            <a:off x="3029917" y="3682442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7845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2213114" y="1525888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pt-BR">
                <a:solidFill>
                  <a:srgbClr val="080808">
                    <a:tint val="75000"/>
                  </a:srgbClr>
                </a:solidFill>
              </a:rPr>
              <a:t>Incluir Título do Documento</a:t>
            </a:r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0AED4605-7C7E-441D-99C9-A5CEEE00E4D3}" type="slidenum">
              <a:rPr lang="pt-B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 userDrawn="1"/>
        </p:nvSpPr>
        <p:spPr bwMode="auto">
          <a:xfrm>
            <a:off x="222145" y="156438"/>
            <a:ext cx="4508715" cy="9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734F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pt-BR" sz="3600" dirty="0"/>
              <a:t>Índice</a:t>
            </a:r>
          </a:p>
        </p:txBody>
      </p:sp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879" y="180463"/>
            <a:ext cx="2621120" cy="926618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2213113" y="2555715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2213126" y="3600784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tângulo 25"/>
          <p:cNvSpPr/>
          <p:nvPr userDrawn="1"/>
        </p:nvSpPr>
        <p:spPr>
          <a:xfrm>
            <a:off x="2213127" y="4642317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16493" y="1606648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5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09491" y="2641917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14"/>
          </p:nvPr>
        </p:nvSpPr>
        <p:spPr>
          <a:xfrm>
            <a:off x="2644525" y="3692951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2616498" y="4728220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1" name="Título 1"/>
          <p:cNvSpPr>
            <a:spLocks noGrp="1"/>
          </p:cNvSpPr>
          <p:nvPr>
            <p:ph type="title" hasCustomPrompt="1"/>
          </p:nvPr>
        </p:nvSpPr>
        <p:spPr>
          <a:xfrm>
            <a:off x="348275" y="1622435"/>
            <a:ext cx="1990971" cy="482431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34F29"/>
                </a:solidFill>
                <a:latin typeface="+mj-lt"/>
              </a:defRPr>
            </a:lvl1pPr>
          </a:lstStyle>
          <a:p>
            <a:r>
              <a:rPr lang="pt-BR" dirty="0"/>
              <a:t>#</a:t>
            </a:r>
          </a:p>
        </p:txBody>
      </p:sp>
      <p:sp>
        <p:nvSpPr>
          <p:cNvPr id="32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348273" y="2642301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33" name="Espaço Reservado para Texto 2"/>
          <p:cNvSpPr>
            <a:spLocks noGrp="1"/>
          </p:cNvSpPr>
          <p:nvPr>
            <p:ph type="body" idx="17" hasCustomPrompt="1"/>
          </p:nvPr>
        </p:nvSpPr>
        <p:spPr>
          <a:xfrm>
            <a:off x="348269" y="3693728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34" name="Espaço Reservado para Texto 2"/>
          <p:cNvSpPr>
            <a:spLocks noGrp="1"/>
          </p:cNvSpPr>
          <p:nvPr>
            <p:ph type="body" idx="18" hasCustomPrompt="1"/>
          </p:nvPr>
        </p:nvSpPr>
        <p:spPr>
          <a:xfrm>
            <a:off x="320241" y="4728997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79007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427C24E-FBC1-0A40-9A10-F18E5E577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686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36282" y="53790"/>
            <a:ext cx="6055958" cy="727023"/>
          </a:xfrm>
        </p:spPr>
        <p:txBody>
          <a:bodyPr tIns="0" bIns="0" anchor="ctr">
            <a:noAutofit/>
          </a:bodyPr>
          <a:lstStyle>
            <a:lvl1pPr>
              <a:lnSpc>
                <a:spcPts val="236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estilo do título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36283" y="1278777"/>
            <a:ext cx="10829364" cy="48799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4465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22145" y="1767986"/>
            <a:ext cx="1990971" cy="482431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34F29"/>
                </a:solidFill>
                <a:latin typeface="+mj-lt"/>
              </a:defRPr>
            </a:lvl1pPr>
          </a:lstStyle>
          <a:p>
            <a:r>
              <a:rPr lang="en-US" noProof="0" dirty="0"/>
              <a:t>#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80808">
                    <a:tint val="75000"/>
                  </a:srgbClr>
                </a:solidFill>
              </a:rPr>
              <a:t>Incluir Título do Documento</a:t>
            </a:r>
            <a:endParaRPr lang="en-US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0AED4605-7C7E-441D-99C9-A5CEEE00E4D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2213127" y="2690134"/>
            <a:ext cx="9978887" cy="927445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3210884" y="2900197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2213127" y="3887314"/>
            <a:ext cx="9978887" cy="927445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14"/>
          </p:nvPr>
        </p:nvSpPr>
        <p:spPr>
          <a:xfrm>
            <a:off x="3210884" y="4097362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15" hasCustomPrompt="1"/>
          </p:nvPr>
        </p:nvSpPr>
        <p:spPr>
          <a:xfrm>
            <a:off x="222145" y="3022662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16" hasCustomPrompt="1"/>
          </p:nvPr>
        </p:nvSpPr>
        <p:spPr>
          <a:xfrm>
            <a:off x="222141" y="4122238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#</a:t>
            </a:r>
          </a:p>
        </p:txBody>
      </p:sp>
      <p:sp>
        <p:nvSpPr>
          <p:cNvPr id="24" name="Título 1"/>
          <p:cNvSpPr txBox="1">
            <a:spLocks/>
          </p:cNvSpPr>
          <p:nvPr userDrawn="1"/>
        </p:nvSpPr>
        <p:spPr bwMode="auto">
          <a:xfrm>
            <a:off x="222145" y="156438"/>
            <a:ext cx="4508715" cy="9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734F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en-US" sz="3600" dirty="0" err="1"/>
              <a:t>Índice</a:t>
            </a:r>
            <a:r>
              <a:rPr lang="en-US" sz="3600" dirty="0"/>
              <a:t> </a:t>
            </a:r>
          </a:p>
        </p:txBody>
      </p:sp>
      <p:sp>
        <p:nvSpPr>
          <p:cNvPr id="21" name="Retângulo 20"/>
          <p:cNvSpPr/>
          <p:nvPr userDrawn="1"/>
        </p:nvSpPr>
        <p:spPr>
          <a:xfrm>
            <a:off x="2213114" y="1528377"/>
            <a:ext cx="9978887" cy="927445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5" name="Espaço Reservado para Texto 2"/>
          <p:cNvSpPr>
            <a:spLocks noGrp="1"/>
          </p:cNvSpPr>
          <p:nvPr>
            <p:ph type="body" idx="18"/>
          </p:nvPr>
        </p:nvSpPr>
        <p:spPr>
          <a:xfrm>
            <a:off x="3210884" y="1756718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26" name="Retângulo 25"/>
          <p:cNvSpPr/>
          <p:nvPr userDrawn="1"/>
        </p:nvSpPr>
        <p:spPr>
          <a:xfrm>
            <a:off x="2220386" y="5076584"/>
            <a:ext cx="9978887" cy="927445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Espaço Reservado para Texto 2"/>
          <p:cNvSpPr>
            <a:spLocks noGrp="1"/>
          </p:cNvSpPr>
          <p:nvPr>
            <p:ph type="body" idx="19"/>
          </p:nvPr>
        </p:nvSpPr>
        <p:spPr>
          <a:xfrm>
            <a:off x="3218143" y="5286632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texto</a:t>
            </a:r>
            <a:r>
              <a:rPr lang="en-US" noProof="0" dirty="0"/>
              <a:t> </a:t>
            </a:r>
            <a:r>
              <a:rPr lang="en-US" noProof="0" dirty="0" err="1"/>
              <a:t>mestre</a:t>
            </a:r>
            <a:endParaRPr lang="en-US" noProof="0" dirty="0"/>
          </a:p>
        </p:txBody>
      </p:sp>
      <p:sp>
        <p:nvSpPr>
          <p:cNvPr id="29" name="Espaço Reservado para Texto 2"/>
          <p:cNvSpPr>
            <a:spLocks noGrp="1"/>
          </p:cNvSpPr>
          <p:nvPr>
            <p:ph type="body" idx="20" hasCustomPrompt="1"/>
          </p:nvPr>
        </p:nvSpPr>
        <p:spPr>
          <a:xfrm>
            <a:off x="229400" y="5311508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#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879" y="180463"/>
            <a:ext cx="2621120" cy="9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79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2213114" y="1525888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pt-BR">
                <a:solidFill>
                  <a:srgbClr val="080808">
                    <a:tint val="75000"/>
                  </a:srgbClr>
                </a:solidFill>
              </a:rPr>
              <a:t>Incluir Título do Documento</a:t>
            </a:r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0AED4605-7C7E-441D-99C9-A5CEEE00E4D3}" type="slidenum">
              <a:rPr lang="pt-BR" smtClean="0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 userDrawn="1"/>
        </p:nvSpPr>
        <p:spPr bwMode="auto">
          <a:xfrm>
            <a:off x="222145" y="156438"/>
            <a:ext cx="4508715" cy="9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734F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pt-BR" sz="3600" dirty="0"/>
              <a:t>Índice</a:t>
            </a:r>
          </a:p>
        </p:txBody>
      </p:sp>
      <p:pic>
        <p:nvPicPr>
          <p:cNvPr id="28" name="Imagem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879" y="180463"/>
            <a:ext cx="2621120" cy="926618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2213113" y="2441415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2213126" y="3346784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tângulo 25"/>
          <p:cNvSpPr/>
          <p:nvPr userDrawn="1"/>
        </p:nvSpPr>
        <p:spPr>
          <a:xfrm>
            <a:off x="2213127" y="4274017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tângulo 13"/>
          <p:cNvSpPr/>
          <p:nvPr userDrawn="1"/>
        </p:nvSpPr>
        <p:spPr>
          <a:xfrm>
            <a:off x="2213113" y="5212097"/>
            <a:ext cx="9978887" cy="671212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48024" y="1606648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8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2648024" y="2535500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0" name="Espaço Reservado para Texto 2"/>
          <p:cNvSpPr>
            <a:spLocks noGrp="1"/>
          </p:cNvSpPr>
          <p:nvPr>
            <p:ph type="body" idx="14"/>
          </p:nvPr>
        </p:nvSpPr>
        <p:spPr>
          <a:xfrm>
            <a:off x="2648024" y="3464352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idx="15"/>
          </p:nvPr>
        </p:nvSpPr>
        <p:spPr>
          <a:xfrm>
            <a:off x="2648024" y="4393204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Texto 2"/>
          <p:cNvSpPr>
            <a:spLocks noGrp="1"/>
          </p:cNvSpPr>
          <p:nvPr>
            <p:ph type="body" idx="16"/>
          </p:nvPr>
        </p:nvSpPr>
        <p:spPr>
          <a:xfrm>
            <a:off x="2648024" y="5322055"/>
            <a:ext cx="7444043" cy="482430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9" name="Título 1"/>
          <p:cNvSpPr>
            <a:spLocks noGrp="1"/>
          </p:cNvSpPr>
          <p:nvPr>
            <p:ph type="title" hasCustomPrompt="1"/>
          </p:nvPr>
        </p:nvSpPr>
        <p:spPr>
          <a:xfrm>
            <a:off x="348275" y="1622435"/>
            <a:ext cx="1990971" cy="482431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34F29"/>
                </a:solidFill>
                <a:latin typeface="+mj-lt"/>
              </a:defRPr>
            </a:lvl1pPr>
          </a:lstStyle>
          <a:p>
            <a:r>
              <a:rPr lang="pt-BR" dirty="0"/>
              <a:t>#</a:t>
            </a:r>
          </a:p>
        </p:txBody>
      </p:sp>
      <p:sp>
        <p:nvSpPr>
          <p:cNvPr id="30" name="Espaço Reservado para Texto 2"/>
          <p:cNvSpPr>
            <a:spLocks noGrp="1"/>
          </p:cNvSpPr>
          <p:nvPr>
            <p:ph type="body" idx="17" hasCustomPrompt="1"/>
          </p:nvPr>
        </p:nvSpPr>
        <p:spPr>
          <a:xfrm>
            <a:off x="348273" y="2547705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31" name="Espaço Reservado para Texto 2"/>
          <p:cNvSpPr>
            <a:spLocks noGrp="1"/>
          </p:cNvSpPr>
          <p:nvPr>
            <p:ph type="body" idx="18" hasCustomPrompt="1"/>
          </p:nvPr>
        </p:nvSpPr>
        <p:spPr>
          <a:xfrm>
            <a:off x="348269" y="3441472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32" name="Espaço Reservado para Texto 2"/>
          <p:cNvSpPr>
            <a:spLocks noGrp="1"/>
          </p:cNvSpPr>
          <p:nvPr>
            <p:ph type="body" idx="19" hasCustomPrompt="1"/>
          </p:nvPr>
        </p:nvSpPr>
        <p:spPr>
          <a:xfrm>
            <a:off x="320241" y="4366379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  <p:sp>
        <p:nvSpPr>
          <p:cNvPr id="33" name="Espaço Reservado para Texto 2"/>
          <p:cNvSpPr>
            <a:spLocks noGrp="1"/>
          </p:cNvSpPr>
          <p:nvPr>
            <p:ph type="body" idx="20" hasCustomPrompt="1"/>
          </p:nvPr>
        </p:nvSpPr>
        <p:spPr>
          <a:xfrm>
            <a:off x="334253" y="5307056"/>
            <a:ext cx="1990971" cy="4824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600" b="1">
                <a:solidFill>
                  <a:srgbClr val="734F29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723087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solidFill>
                  <a:srgbClr val="080808">
                    <a:tint val="75000"/>
                  </a:srgbClr>
                </a:solidFill>
              </a:rPr>
              <a:t>Incluir Título do Documento</a:t>
            </a:r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8FDB4-6A7A-4EFA-A46A-0C6C40BEB010}" type="slidenum">
              <a:rPr lang="pt-BR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" y="180463"/>
            <a:ext cx="2621120" cy="926618"/>
          </a:xfrm>
          <a:prstGeom prst="rect">
            <a:avLst/>
          </a:prstGeom>
        </p:spPr>
      </p:pic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838216" y="1366319"/>
            <a:ext cx="4167753" cy="40381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87630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698500"/>
            <a:ext cx="121920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735" y="75400"/>
            <a:ext cx="1460317" cy="51625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8829963" y="141080"/>
            <a:ext cx="1588655" cy="392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231F20"/>
                </a:solidFill>
              </a:rPr>
              <a:t>Logo do cliente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38216" y="2138852"/>
            <a:ext cx="4167753" cy="40381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74749" y="698502"/>
            <a:ext cx="11917251" cy="1333501"/>
          </a:xfrm>
        </p:spPr>
        <p:txBody>
          <a:bodyPr tIns="18000" anchor="ctr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54545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698500"/>
            <a:ext cx="121920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735" y="75400"/>
            <a:ext cx="1460317" cy="516251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16" y="2138852"/>
            <a:ext cx="4167753" cy="403811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6858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74749" y="698502"/>
            <a:ext cx="11917251" cy="1333501"/>
          </a:xfrm>
        </p:spPr>
        <p:txBody>
          <a:bodyPr tIns="18000" anchor="ctr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95078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7" descr="C:\Users\Joana\AppData\Local\Temp\Logo_Sitawi_Port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434" y="1838865"/>
            <a:ext cx="796713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5"/>
          <p:cNvSpPr txBox="1"/>
          <p:nvPr userDrawn="1"/>
        </p:nvSpPr>
        <p:spPr>
          <a:xfrm>
            <a:off x="935866" y="4805145"/>
            <a:ext cx="281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6A0A0C"/>
                </a:solidFill>
                <a:cs typeface="Arial" charset="0"/>
              </a:rPr>
              <a:t>Responsável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err="1">
                <a:solidFill>
                  <a:srgbClr val="C1C1C1">
                    <a:lumMod val="50000"/>
                  </a:srgbClr>
                </a:solidFill>
                <a:cs typeface="Arial" charset="0"/>
              </a:rPr>
              <a:t>email</a:t>
            </a:r>
            <a:endParaRPr lang="pt-BR" sz="1600" b="1" dirty="0">
              <a:solidFill>
                <a:srgbClr val="C1C1C1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1" name="CaixaDeTexto 5"/>
          <p:cNvSpPr txBox="1"/>
          <p:nvPr userDrawn="1"/>
        </p:nvSpPr>
        <p:spPr>
          <a:xfrm>
            <a:off x="4687911" y="4805144"/>
            <a:ext cx="281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6A0A0C"/>
                </a:solidFill>
                <a:cs typeface="Arial" charset="0"/>
              </a:rPr>
              <a:t>Responsável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err="1">
                <a:solidFill>
                  <a:srgbClr val="C1C1C1">
                    <a:lumMod val="50000"/>
                  </a:srgbClr>
                </a:solidFill>
                <a:cs typeface="Arial" charset="0"/>
              </a:rPr>
              <a:t>email</a:t>
            </a:r>
            <a:endParaRPr lang="pt-BR" sz="1600" b="1" dirty="0">
              <a:solidFill>
                <a:srgbClr val="C1C1C1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2" name="CaixaDeTexto 5"/>
          <p:cNvSpPr txBox="1"/>
          <p:nvPr userDrawn="1"/>
        </p:nvSpPr>
        <p:spPr>
          <a:xfrm>
            <a:off x="8439957" y="4805143"/>
            <a:ext cx="281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6A0A0C"/>
                </a:solidFill>
                <a:cs typeface="Arial" charset="0"/>
              </a:rPr>
              <a:t>Responsável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err="1">
                <a:solidFill>
                  <a:srgbClr val="C1C1C1">
                    <a:lumMod val="50000"/>
                  </a:srgbClr>
                </a:solidFill>
                <a:cs typeface="Arial" charset="0"/>
              </a:rPr>
              <a:t>email</a:t>
            </a:r>
            <a:endParaRPr lang="pt-BR" sz="1600" b="1" dirty="0">
              <a:solidFill>
                <a:srgbClr val="C1C1C1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4" name="CaixaDeTexto 4"/>
          <p:cNvSpPr txBox="1">
            <a:spLocks noChangeArrowheads="1"/>
          </p:cNvSpPr>
          <p:nvPr userDrawn="1"/>
        </p:nvSpPr>
        <p:spPr bwMode="auto">
          <a:xfrm>
            <a:off x="2690285" y="6488741"/>
            <a:ext cx="6811433" cy="307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C1C1C1">
                    <a:lumMod val="50000"/>
                  </a:srgbClr>
                </a:solidFill>
                <a:latin typeface="Helvetica"/>
                <a:cs typeface="Arial" charset="0"/>
              </a:rPr>
              <a:t>www.sitawi.net</a:t>
            </a:r>
            <a:endParaRPr lang="pt-BR" sz="1400" dirty="0">
              <a:solidFill>
                <a:srgbClr val="983730"/>
              </a:solidFill>
              <a:latin typeface="Helvetica"/>
              <a:cs typeface="Arial" charset="0"/>
            </a:endParaRPr>
          </a:p>
        </p:txBody>
      </p:sp>
      <p:sp>
        <p:nvSpPr>
          <p:cNvPr id="15" name="CaixaDeTexto 5"/>
          <p:cNvSpPr txBox="1"/>
          <p:nvPr userDrawn="1"/>
        </p:nvSpPr>
        <p:spPr>
          <a:xfrm>
            <a:off x="2685986" y="5834949"/>
            <a:ext cx="6820031" cy="646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Voluntários da Pátria 301/301, Botafogo, Rio de Janeiro – RJ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Iguatemi 252/62, São Paulo – 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(21) 22471136 | (11) 23396931</a:t>
            </a:r>
          </a:p>
        </p:txBody>
      </p:sp>
    </p:spTree>
    <p:extLst>
      <p:ext uri="{BB962C8B-B14F-4D97-AF65-F5344CB8AC3E}">
        <p14:creationId xmlns:p14="http://schemas.microsoft.com/office/powerpoint/2010/main" val="1847902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7" descr="C:\Users\Joana\AppData\Local\Temp\Logo_Sitawi_Port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740" y="4525672"/>
            <a:ext cx="2272520" cy="5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4"/>
          <p:cNvSpPr txBox="1">
            <a:spLocks noChangeArrowheads="1"/>
          </p:cNvSpPr>
          <p:nvPr userDrawn="1"/>
        </p:nvSpPr>
        <p:spPr bwMode="auto">
          <a:xfrm>
            <a:off x="2690285" y="6488741"/>
            <a:ext cx="6811433" cy="307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C1C1C1">
                    <a:lumMod val="50000"/>
                  </a:srgbClr>
                </a:solidFill>
                <a:latin typeface="Helvetica"/>
                <a:cs typeface="Arial" charset="0"/>
              </a:rPr>
              <a:t>www.sitawi.net</a:t>
            </a:r>
            <a:endParaRPr lang="pt-BR" sz="1400" dirty="0">
              <a:solidFill>
                <a:srgbClr val="983730"/>
              </a:solidFill>
              <a:latin typeface="Helvetica"/>
              <a:cs typeface="Arial" charset="0"/>
            </a:endParaRPr>
          </a:p>
        </p:txBody>
      </p:sp>
      <p:sp>
        <p:nvSpPr>
          <p:cNvPr id="11" name="CaixaDeTexto 5"/>
          <p:cNvSpPr txBox="1"/>
          <p:nvPr userDrawn="1"/>
        </p:nvSpPr>
        <p:spPr>
          <a:xfrm>
            <a:off x="4959740" y="5185454"/>
            <a:ext cx="227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6A0A0C"/>
                </a:solidFill>
                <a:cs typeface="Arial" charset="0"/>
              </a:rPr>
              <a:t>Responsável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err="1">
                <a:solidFill>
                  <a:srgbClr val="C1C1C1">
                    <a:lumMod val="50000"/>
                  </a:srgbClr>
                </a:solidFill>
                <a:cs typeface="Arial" charset="0"/>
              </a:rPr>
              <a:t>email</a:t>
            </a:r>
            <a:endParaRPr lang="pt-BR" sz="1200" b="1" dirty="0">
              <a:solidFill>
                <a:srgbClr val="C1C1C1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3" name="Conector reto 2"/>
          <p:cNvCxnSpPr/>
          <p:nvPr userDrawn="1"/>
        </p:nvCxnSpPr>
        <p:spPr>
          <a:xfrm>
            <a:off x="2616211" y="5727040"/>
            <a:ext cx="6959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5"/>
          <p:cNvSpPr txBox="1"/>
          <p:nvPr userDrawn="1"/>
        </p:nvSpPr>
        <p:spPr>
          <a:xfrm>
            <a:off x="2685986" y="5834949"/>
            <a:ext cx="6820031" cy="646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Voluntários da Pátria 301/301, Botafogo, Rio de Janeiro – RJ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Iguatemi 252/62, São Paulo – 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(21) 22471136 | (11) 23396931</a:t>
            </a:r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1403684" y="2105527"/>
            <a:ext cx="938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7200" b="1" dirty="0">
                <a:solidFill>
                  <a:srgbClr val="6A0A0C"/>
                </a:solidFill>
                <a:cs typeface="Arial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4157668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7" descr="C:\Users\Joana\AppData\Local\Temp\Logo_Sitawi_Port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56" y="225929"/>
            <a:ext cx="2272520" cy="5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4"/>
          <p:cNvSpPr txBox="1">
            <a:spLocks noChangeArrowheads="1"/>
          </p:cNvSpPr>
          <p:nvPr userDrawn="1"/>
        </p:nvSpPr>
        <p:spPr bwMode="auto">
          <a:xfrm>
            <a:off x="2690285" y="6488741"/>
            <a:ext cx="6811433" cy="307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C1C1C1">
                    <a:lumMod val="50000"/>
                  </a:srgbClr>
                </a:solidFill>
                <a:latin typeface="Helvetica"/>
                <a:cs typeface="Arial" charset="0"/>
              </a:rPr>
              <a:t>www.sitawi.net</a:t>
            </a:r>
            <a:endParaRPr lang="pt-BR" sz="1400" dirty="0">
              <a:solidFill>
                <a:srgbClr val="983730"/>
              </a:solidFill>
              <a:latin typeface="Helvetica"/>
              <a:cs typeface="Arial" charset="0"/>
            </a:endParaRPr>
          </a:p>
        </p:txBody>
      </p:sp>
      <p:sp>
        <p:nvSpPr>
          <p:cNvPr id="11" name="CaixaDeTexto 5"/>
          <p:cNvSpPr txBox="1"/>
          <p:nvPr userDrawn="1"/>
        </p:nvSpPr>
        <p:spPr>
          <a:xfrm>
            <a:off x="4959740" y="5185454"/>
            <a:ext cx="227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6A0A0C"/>
                </a:solidFill>
                <a:cs typeface="Arial" charset="0"/>
              </a:rPr>
              <a:t>Responsável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err="1">
                <a:solidFill>
                  <a:srgbClr val="C1C1C1">
                    <a:lumMod val="50000"/>
                  </a:srgbClr>
                </a:solidFill>
                <a:cs typeface="Arial" charset="0"/>
              </a:rPr>
              <a:t>email</a:t>
            </a:r>
            <a:endParaRPr lang="pt-BR" sz="1200" b="1" dirty="0">
              <a:solidFill>
                <a:srgbClr val="C1C1C1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3" name="Conector reto 2"/>
          <p:cNvCxnSpPr/>
          <p:nvPr userDrawn="1"/>
        </p:nvCxnSpPr>
        <p:spPr>
          <a:xfrm>
            <a:off x="2616211" y="5727040"/>
            <a:ext cx="6959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5"/>
          <p:cNvSpPr txBox="1"/>
          <p:nvPr userDrawn="1"/>
        </p:nvSpPr>
        <p:spPr>
          <a:xfrm>
            <a:off x="2685986" y="5834949"/>
            <a:ext cx="6820031" cy="646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Voluntários da Pátria 301/301, Botafogo, Rio de Janeiro – RJ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Iguatemi 252/62, São Paulo – 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(21) 22471136 | (11) 23396931</a:t>
            </a:r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1403684" y="2394287"/>
            <a:ext cx="938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7200" b="1" dirty="0">
                <a:solidFill>
                  <a:srgbClr val="6A0A0C"/>
                </a:solidFill>
                <a:cs typeface="Arial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633080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7" descr="C:\Users\Joana\AppData\Local\Temp\Logo_Sitawi_Port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41" y="5037315"/>
            <a:ext cx="2272520" cy="5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4"/>
          <p:cNvSpPr txBox="1">
            <a:spLocks noChangeArrowheads="1"/>
          </p:cNvSpPr>
          <p:nvPr userDrawn="1"/>
        </p:nvSpPr>
        <p:spPr bwMode="auto">
          <a:xfrm>
            <a:off x="2690285" y="6488741"/>
            <a:ext cx="6811433" cy="307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C1C1C1">
                    <a:lumMod val="50000"/>
                  </a:srgbClr>
                </a:solidFill>
                <a:latin typeface="Helvetica"/>
                <a:cs typeface="Arial" charset="0"/>
              </a:rPr>
              <a:t>www.sitawi.net</a:t>
            </a:r>
            <a:endParaRPr lang="pt-BR" sz="1400" dirty="0">
              <a:solidFill>
                <a:srgbClr val="983730"/>
              </a:solidFill>
              <a:latin typeface="Helvetica"/>
              <a:cs typeface="Arial" charset="0"/>
            </a:endParaRPr>
          </a:p>
        </p:txBody>
      </p:sp>
      <p:sp>
        <p:nvSpPr>
          <p:cNvPr id="11" name="CaixaDeTexto 5"/>
          <p:cNvSpPr txBox="1"/>
          <p:nvPr userDrawn="1"/>
        </p:nvSpPr>
        <p:spPr>
          <a:xfrm>
            <a:off x="6820625" y="5093394"/>
            <a:ext cx="227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6A0A0C"/>
                </a:solidFill>
                <a:cs typeface="Arial" charset="0"/>
              </a:rPr>
              <a:t>Responsável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email@sitawi.net</a:t>
            </a:r>
          </a:p>
        </p:txBody>
      </p:sp>
      <p:cxnSp>
        <p:nvCxnSpPr>
          <p:cNvPr id="3" name="Conector reto 2"/>
          <p:cNvCxnSpPr/>
          <p:nvPr userDrawn="1"/>
        </p:nvCxnSpPr>
        <p:spPr>
          <a:xfrm>
            <a:off x="2616211" y="5702976"/>
            <a:ext cx="6959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5"/>
          <p:cNvSpPr txBox="1"/>
          <p:nvPr userDrawn="1"/>
        </p:nvSpPr>
        <p:spPr>
          <a:xfrm>
            <a:off x="2685986" y="5834949"/>
            <a:ext cx="6820031" cy="646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Voluntários da Pátria 301/301, Botafogo, Rio de Janeiro – RJ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Iguatemi 252/62, São Paulo – 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(21) 22471136 | (11) 23396931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1403684" y="2394287"/>
            <a:ext cx="938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7200" b="1" dirty="0">
                <a:solidFill>
                  <a:srgbClr val="6A0A0C"/>
                </a:solidFill>
                <a:cs typeface="Arial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293572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7" descr="C:\Users\Joana\AppData\Local\Temp\Logo_Sitawi_Port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740" y="5050981"/>
            <a:ext cx="2272520" cy="5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4"/>
          <p:cNvSpPr txBox="1">
            <a:spLocks noChangeArrowheads="1"/>
          </p:cNvSpPr>
          <p:nvPr userDrawn="1"/>
        </p:nvSpPr>
        <p:spPr bwMode="auto">
          <a:xfrm>
            <a:off x="2690285" y="6488741"/>
            <a:ext cx="6811433" cy="307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C1C1C1">
                    <a:lumMod val="50000"/>
                  </a:srgbClr>
                </a:solidFill>
                <a:latin typeface="Helvetica"/>
                <a:cs typeface="Arial" charset="0"/>
              </a:rPr>
              <a:t>www.sitawi.net</a:t>
            </a:r>
            <a:endParaRPr lang="pt-BR" sz="1400" dirty="0">
              <a:solidFill>
                <a:srgbClr val="983730"/>
              </a:solidFill>
              <a:latin typeface="Helvetica"/>
              <a:cs typeface="Arial" charset="0"/>
            </a:endParaRPr>
          </a:p>
        </p:txBody>
      </p:sp>
      <p:sp>
        <p:nvSpPr>
          <p:cNvPr id="11" name="CaixaDeTexto 5"/>
          <p:cNvSpPr txBox="1"/>
          <p:nvPr userDrawn="1"/>
        </p:nvSpPr>
        <p:spPr>
          <a:xfrm>
            <a:off x="4959740" y="4485277"/>
            <a:ext cx="227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6A0A0C"/>
                </a:solidFill>
                <a:cs typeface="Arial" charset="0"/>
              </a:rPr>
              <a:t>Responsável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err="1">
                <a:solidFill>
                  <a:srgbClr val="C1C1C1">
                    <a:lumMod val="50000"/>
                  </a:srgbClr>
                </a:solidFill>
                <a:cs typeface="Arial" charset="0"/>
              </a:rPr>
              <a:t>email</a:t>
            </a:r>
            <a:endParaRPr lang="pt-BR" sz="1200" b="1" dirty="0">
              <a:solidFill>
                <a:srgbClr val="C1C1C1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3" name="Conector reto 2"/>
          <p:cNvCxnSpPr/>
          <p:nvPr userDrawn="1"/>
        </p:nvCxnSpPr>
        <p:spPr>
          <a:xfrm>
            <a:off x="2616211" y="5702976"/>
            <a:ext cx="6959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5"/>
          <p:cNvSpPr txBox="1"/>
          <p:nvPr userDrawn="1"/>
        </p:nvSpPr>
        <p:spPr>
          <a:xfrm>
            <a:off x="2685986" y="5834949"/>
            <a:ext cx="6820031" cy="646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defPPr>
              <a:defRPr lang="en-US"/>
            </a:defPPr>
            <a:lvl1pPr algn="ctr" eaLnBrk="1" hangingPunct="1">
              <a:defRPr sz="1400"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Voluntários da Pátria 301/301, Botafogo, Rio de Janeiro – RJ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Rua Iguatemi 252/62, São Paulo – 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0" dirty="0">
                <a:solidFill>
                  <a:srgbClr val="C1C1C1">
                    <a:lumMod val="50000"/>
                  </a:srgbClr>
                </a:solidFill>
                <a:cs typeface="Arial" charset="0"/>
              </a:rPr>
              <a:t>(21) 22471136 | (11) 23396931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1403684" y="2394287"/>
            <a:ext cx="938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7200" b="1" dirty="0">
                <a:solidFill>
                  <a:srgbClr val="6A0A0C"/>
                </a:solidFill>
                <a:cs typeface="Arial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82148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241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estreConte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9850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711379"/>
            <a:ext cx="12192000" cy="1333500"/>
          </a:xfrm>
          <a:prstGeom prst="rect">
            <a:avLst/>
          </a:prstGeom>
          <a:solidFill>
            <a:srgbClr val="6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7" y="860628"/>
            <a:ext cx="10876363" cy="995940"/>
          </a:xfrm>
        </p:spPr>
        <p:txBody>
          <a:bodyPr tIns="18000" anchor="t">
            <a:noAutofit/>
          </a:bodyPr>
          <a:lstStyle>
            <a:lvl1pPr>
              <a:lnSpc>
                <a:spcPct val="100000"/>
              </a:lnSpc>
              <a:defRPr sz="3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437" y="2138854"/>
            <a:ext cx="10876363" cy="43907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16" name="Retângulo 15"/>
          <p:cNvSpPr/>
          <p:nvPr userDrawn="1"/>
        </p:nvSpPr>
        <p:spPr>
          <a:xfrm>
            <a:off x="146516" y="101885"/>
            <a:ext cx="672000" cy="504000"/>
          </a:xfrm>
          <a:prstGeom prst="rect">
            <a:avLst/>
          </a:prstGeom>
          <a:solidFill>
            <a:srgbClr val="6B0B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9ED8190-ABBA-4192-93D3-0DE00A1206F9}" type="slidenum">
              <a:rPr lang="pt-BR" sz="1400" b="1" smtClean="0">
                <a:solidFill>
                  <a:srgbClr val="FFFFFF"/>
                </a:solidFill>
                <a:cs typeface="Helvetica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z="1400" b="1" dirty="0">
              <a:solidFill>
                <a:srgbClr val="FFFFFF"/>
              </a:solidFill>
              <a:cs typeface="Helvetica" panose="020B0604020202020204" pitchFamily="34" charset="0"/>
            </a:endParaRPr>
          </a:p>
        </p:txBody>
      </p:sp>
      <p:sp>
        <p:nvSpPr>
          <p:cNvPr id="7" name="imgEmpresa3"/>
          <p:cNvSpPr/>
          <p:nvPr userDrawn="1"/>
        </p:nvSpPr>
        <p:spPr>
          <a:xfrm>
            <a:off x="6374344" y="104626"/>
            <a:ext cx="1776000" cy="504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800">
              <a:solidFill>
                <a:srgbClr val="080808"/>
              </a:solidFill>
            </a:endParaRPr>
          </a:p>
        </p:txBody>
      </p:sp>
      <p:sp>
        <p:nvSpPr>
          <p:cNvPr id="13" name="imgEmpresa2"/>
          <p:cNvSpPr/>
          <p:nvPr userDrawn="1"/>
        </p:nvSpPr>
        <p:spPr>
          <a:xfrm>
            <a:off x="8333264" y="101885"/>
            <a:ext cx="1776000" cy="504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800">
              <a:solidFill>
                <a:srgbClr val="080808"/>
              </a:solidFill>
            </a:endParaRPr>
          </a:p>
        </p:txBody>
      </p:sp>
      <p:sp>
        <p:nvSpPr>
          <p:cNvPr id="15" name="imgEmpresa1"/>
          <p:cNvSpPr/>
          <p:nvPr userDrawn="1"/>
        </p:nvSpPr>
        <p:spPr>
          <a:xfrm>
            <a:off x="10291237" y="100526"/>
            <a:ext cx="1776000" cy="504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800">
              <a:solidFill>
                <a:srgbClr val="080808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53" y="48382"/>
            <a:ext cx="1838985" cy="6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9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42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5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47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46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74CEC-AD0C-D240-8C4C-27D0444A232E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33931-28D4-354F-A4F6-36755BCC5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3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87187" y="311335"/>
            <a:ext cx="8592671" cy="114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87188" y="1628400"/>
            <a:ext cx="10358718" cy="422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4883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75C7B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bg2">
              <a:lumMod val="25000"/>
            </a:schemeClr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2">
              <a:lumMod val="25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2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25000"/>
            </a:schemeClr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bg2">
              <a:lumMod val="25000"/>
            </a:schemeClr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stentabilidadeCorporativo_V2(CMYK)-01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38889" r="25813" b="39383"/>
          <a:stretch/>
        </p:blipFill>
        <p:spPr>
          <a:xfrm>
            <a:off x="9523265" y="184663"/>
            <a:ext cx="2461619" cy="587937"/>
          </a:xfrm>
          <a:prstGeom prst="rect">
            <a:avLst/>
          </a:prstGeom>
        </p:spPr>
      </p:pic>
      <p:pic>
        <p:nvPicPr>
          <p:cNvPr id="7" name="Picture 6" descr="Bradesco_H_CMYK-01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38212" r="21515" b="38763"/>
          <a:stretch/>
        </p:blipFill>
        <p:spPr>
          <a:xfrm>
            <a:off x="319377" y="260651"/>
            <a:ext cx="2000619" cy="500077"/>
          </a:xfrm>
          <a:prstGeom prst="rect">
            <a:avLst/>
          </a:prstGeom>
        </p:spPr>
      </p:pic>
      <p:pic>
        <p:nvPicPr>
          <p:cNvPr id="14" name="Picture 13" descr="infinito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6954">
            <a:off x="11547482" y="6278538"/>
            <a:ext cx="364359" cy="39294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2267" y="6230814"/>
            <a:ext cx="474787" cy="492547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rgbClr val="45889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6A3ED-D51D-C248-97D0-E753A190FEF3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3" name="Conector reto 2"/>
          <p:cNvCxnSpPr/>
          <p:nvPr userDrawn="1"/>
        </p:nvCxnSpPr>
        <p:spPr>
          <a:xfrm flipH="1">
            <a:off x="3407701" y="908720"/>
            <a:ext cx="10465163" cy="0"/>
          </a:xfrm>
          <a:prstGeom prst="line">
            <a:avLst/>
          </a:prstGeom>
          <a:ln w="19050">
            <a:solidFill>
              <a:schemeClr val="accent6"/>
            </a:solidFill>
          </a:ln>
          <a:effectLst>
            <a:outerShdw blurRad="50800" dist="38100" dir="5400000" sx="70000" sy="7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00060-8AA8-4092-827B-63402170AACC}" type="datetime1">
              <a:rPr lang="pt-BR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22/02/2019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080808">
                    <a:tint val="75000"/>
                  </a:srgbClr>
                </a:solidFill>
              </a:rPr>
              <a:t>Incluir Título do Documento</a:t>
            </a:r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7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8FDB4-6A7A-4EFA-A46A-0C6C40BEB010}" type="slidenum">
              <a:rPr lang="pt-BR">
                <a:solidFill>
                  <a:srgbClr val="080808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1838763" y="6082344"/>
            <a:ext cx="3314700" cy="442033"/>
          </a:xfr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20 Fevereiro 2019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6592" y="3023743"/>
            <a:ext cx="6431006" cy="1623494"/>
          </a:xfrm>
        </p:spPr>
        <p:txBody>
          <a:bodyPr>
            <a:normAutofit/>
          </a:bodyPr>
          <a:lstStyle/>
          <a:p>
            <a:r>
              <a:rPr lang="pt-BR" sz="3300" dirty="0"/>
              <a:t>WEBINAR LAB</a:t>
            </a:r>
            <a:br>
              <a:rPr lang="pt-BR" sz="3300" dirty="0"/>
            </a:br>
            <a:r>
              <a:rPr lang="pt-BR" sz="3300" dirty="0"/>
              <a:t>Princípios para Responsabilidade Bancária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930635" y="4963463"/>
            <a:ext cx="4572000" cy="584775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B0A58D"/>
                </a:solidFill>
                <a:latin typeface="Arial" charset="0"/>
                <a:cs typeface="Arial" charset="0"/>
              </a:rPr>
              <a:t>Autor</a:t>
            </a:r>
            <a:r>
              <a:rPr lang="pt-BR" sz="1600" dirty="0">
                <a:solidFill>
                  <a:srgbClr val="B0A58D"/>
                </a:solidFill>
                <a:cs typeface="Arial" charset="0"/>
              </a:rPr>
              <a:t/>
            </a:r>
            <a:br>
              <a:rPr lang="pt-BR" sz="1600" dirty="0">
                <a:solidFill>
                  <a:srgbClr val="B0A58D"/>
                </a:solidFill>
                <a:cs typeface="Arial" charset="0"/>
              </a:rPr>
            </a:br>
            <a:r>
              <a:rPr lang="pt-BR" sz="1600" dirty="0">
                <a:solidFill>
                  <a:srgbClr val="FFFFFF"/>
                </a:solidFill>
                <a:cs typeface="Helvetica" panose="020B0604020202020204" pitchFamily="34" charset="0"/>
              </a:rPr>
              <a:t>Gustavo Pimentel | </a:t>
            </a:r>
            <a:r>
              <a:rPr lang="pt-BR" sz="1600" dirty="0" err="1">
                <a:solidFill>
                  <a:srgbClr val="FFFFFF"/>
                </a:solidFill>
                <a:cs typeface="Helvetica" panose="020B0604020202020204" pitchFamily="34" charset="0"/>
              </a:rPr>
              <a:t>gpimentel@sitawi.net</a:t>
            </a:r>
            <a:endParaRPr lang="pt-BR" sz="1600" dirty="0">
              <a:solidFill>
                <a:srgbClr val="FFFFFF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3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00" y="2216782"/>
            <a:ext cx="5154287" cy="2910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Contexto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34295" y="4987382"/>
            <a:ext cx="93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2019</a:t>
            </a:r>
            <a:endParaRPr lang="pt-BR" sz="2400" b="1" i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502073" y="1272944"/>
            <a:ext cx="3779384" cy="509792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4" y="3876338"/>
            <a:ext cx="2706664" cy="2009661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9846156" y="5682216"/>
            <a:ext cx="93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pt-BR" sz="2400" b="1" i="1" dirty="0"/>
              <a:t>2012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69" y="1558859"/>
            <a:ext cx="2244374" cy="20803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9846156" y="3287858"/>
            <a:ext cx="93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pt-BR" sz="2400" b="1" i="1" dirty="0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1939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282" y="68078"/>
            <a:ext cx="6055958" cy="727023"/>
          </a:xfrm>
        </p:spPr>
        <p:txBody>
          <a:bodyPr/>
          <a:lstStyle/>
          <a:p>
            <a:r>
              <a:rPr lang="pt-BR" sz="2800" dirty="0" smtClean="0"/>
              <a:t>Bancos participantes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892638" y="1049070"/>
            <a:ext cx="10564391" cy="44455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86" y="1673762"/>
            <a:ext cx="1306539" cy="1148131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865272" y="5840725"/>
            <a:ext cx="6619121" cy="67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Além de instituições consultadas</a:t>
            </a:r>
            <a:endParaRPr lang="pt-BR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Princípios</a:t>
            </a:r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205299" y="1560790"/>
            <a:ext cx="6617866" cy="67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Alinhamento da estratégia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205491" y="3452803"/>
            <a:ext cx="6611832" cy="67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Gestão, cultura e metas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205226" y="2500434"/>
            <a:ext cx="6620147" cy="67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Avaliação de impacto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205226" y="5347942"/>
            <a:ext cx="6619121" cy="67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Reporte e prestação de contas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90677" y="1584063"/>
            <a:ext cx="2618919" cy="549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282588" y="5399689"/>
            <a:ext cx="2627008" cy="549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Transparência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266197" y="2519940"/>
            <a:ext cx="2643399" cy="549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Abordagem</a:t>
            </a: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58847" y="3470331"/>
            <a:ext cx="2650750" cy="549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Implementação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205225" y="4402058"/>
            <a:ext cx="3210857" cy="67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Clientes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290677" y="4434558"/>
            <a:ext cx="2618919" cy="549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Públicos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7711711" y="4409861"/>
            <a:ext cx="3105612" cy="676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Stakeholders</a:t>
            </a:r>
            <a:endParaRPr lang="pt-BR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Princípios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0871" r="11073" b="10756"/>
          <a:stretch/>
        </p:blipFill>
        <p:spPr>
          <a:xfrm>
            <a:off x="796202" y="2617234"/>
            <a:ext cx="2234024" cy="1864265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3000"/>
              </a:schemeClr>
            </a:glow>
            <a:innerShdw blurRad="114300">
              <a:prstClr val="black"/>
            </a:innerShdw>
            <a:softEdge rad="63500"/>
          </a:effectLst>
        </p:spPr>
      </p:pic>
      <p:sp>
        <p:nvSpPr>
          <p:cNvPr id="7" name="Retângulo 6"/>
          <p:cNvSpPr/>
          <p:nvPr/>
        </p:nvSpPr>
        <p:spPr>
          <a:xfrm>
            <a:off x="3590925" y="1422331"/>
            <a:ext cx="78533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u="sng" dirty="0">
                <a:latin typeface="Century Gothic" panose="020B0502020202020204" pitchFamily="34" charset="0"/>
              </a:rPr>
              <a:t>Alinhamento</a:t>
            </a:r>
            <a:r>
              <a:rPr lang="pt-BR" sz="2400" b="1" dirty="0">
                <a:latin typeface="Century Gothic" panose="020B0502020202020204" pitchFamily="34" charset="0"/>
              </a:rPr>
              <a:t>: </a:t>
            </a:r>
            <a:r>
              <a:rPr lang="pt-BR" sz="2400" dirty="0">
                <a:latin typeface="Century Gothic" panose="020B0502020202020204" pitchFamily="34" charset="0"/>
              </a:rPr>
              <a:t>Alinharemos </a:t>
            </a:r>
            <a:r>
              <a:rPr lang="pt-BR" sz="2400" dirty="0" smtClean="0">
                <a:latin typeface="Century Gothic" panose="020B0502020202020204" pitchFamily="34" charset="0"/>
              </a:rPr>
              <a:t>nossas </a:t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estratégias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 negócios </a:t>
            </a:r>
            <a:r>
              <a:rPr lang="pt-BR" sz="2400" dirty="0">
                <a:latin typeface="Century Gothic" panose="020B0502020202020204" pitchFamily="34" charset="0"/>
              </a:rPr>
              <a:t>para ser consistente e contribuir com as necessidades individuais e os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objetivos da sociedade</a:t>
            </a:r>
            <a:r>
              <a:rPr lang="pt-BR" sz="2400" dirty="0">
                <a:latin typeface="Century Gothic" panose="020B0502020202020204" pitchFamily="34" charset="0"/>
              </a:rPr>
              <a:t>, conforme expressos nos Objetivos de Desenvolvimento Sustentável (ODS), no Acordo Climático de Paris e em iniciativas nacionais e regionais relevantes. Concentraremos </a:t>
            </a: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esforços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onde nosso impacto é mais significativo</a:t>
            </a:r>
            <a:r>
              <a:rPr lang="pt-BR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1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Princípios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590925" y="2320784"/>
            <a:ext cx="7853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u="sng" dirty="0" smtClean="0">
                <a:latin typeface="Century Gothic" panose="020B0502020202020204" pitchFamily="34" charset="0"/>
              </a:rPr>
              <a:t>Impacto</a:t>
            </a:r>
            <a:r>
              <a:rPr lang="pt-BR" sz="2400" b="1" dirty="0">
                <a:latin typeface="Century Gothic" panose="020B0502020202020204" pitchFamily="34" charset="0"/>
              </a:rPr>
              <a:t>: </a:t>
            </a:r>
            <a:r>
              <a:rPr lang="pt-BR" sz="2400" dirty="0">
                <a:latin typeface="Century Gothic" panose="020B0502020202020204" pitchFamily="34" charset="0"/>
              </a:rPr>
              <a:t>Aumentaremos continuamente nossos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impactos positivos</a:t>
            </a:r>
            <a:r>
              <a:rPr lang="pt-BR" sz="2400" dirty="0">
                <a:latin typeface="Century Gothic" panose="020B0502020202020204" pitchFamily="34" charset="0"/>
              </a:rPr>
              <a:t>, enquanto reduzimos os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impactos negativos </a:t>
            </a:r>
            <a:r>
              <a:rPr lang="pt-BR" sz="2400" dirty="0">
                <a:latin typeface="Century Gothic" panose="020B0502020202020204" pitchFamily="34" charset="0"/>
              </a:rPr>
              <a:t>e gerenciamos os riscos </a:t>
            </a:r>
            <a:r>
              <a:rPr lang="pt-BR" sz="2400" dirty="0" smtClean="0">
                <a:latin typeface="Century Gothic" panose="020B0502020202020204" pitchFamily="34" charset="0"/>
              </a:rPr>
              <a:t/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sociais </a:t>
            </a:r>
            <a:r>
              <a:rPr lang="pt-BR" sz="2400" dirty="0">
                <a:latin typeface="Century Gothic" panose="020B0502020202020204" pitchFamily="34" charset="0"/>
              </a:rPr>
              <a:t>e ambientais resultantes de nossas </a:t>
            </a:r>
            <a:r>
              <a:rPr lang="pt-BR" sz="2400" dirty="0" smtClean="0">
                <a:latin typeface="Century Gothic" panose="020B0502020202020204" pitchFamily="34" charset="0"/>
              </a:rPr>
              <a:t/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atividades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 produtos e serviços</a:t>
            </a:r>
            <a:r>
              <a:rPr lang="pt-BR" sz="2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2870" r="10569" b="11583"/>
          <a:stretch/>
        </p:blipFill>
        <p:spPr>
          <a:xfrm>
            <a:off x="781916" y="2841325"/>
            <a:ext cx="2234024" cy="1865334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3000"/>
              </a:schemeClr>
            </a:glow>
            <a:innerShdw blurRad="114300">
              <a:prstClr val="black"/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101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de impacto: Energia Solar</a:t>
            </a:r>
            <a:endParaRPr lang="pt-BR" dirty="0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1069274" y="2379304"/>
            <a:ext cx="1624205" cy="6616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Input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Divisa 54"/>
          <p:cNvSpPr/>
          <p:nvPr/>
        </p:nvSpPr>
        <p:spPr>
          <a:xfrm>
            <a:off x="3112757" y="2392728"/>
            <a:ext cx="361891" cy="3020512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3829033" y="2379304"/>
            <a:ext cx="1624205" cy="6616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Output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6685337" y="2405362"/>
            <a:ext cx="1624205" cy="6616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Outcome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9393453" y="2392110"/>
            <a:ext cx="1624205" cy="6616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Impacto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77495" y="3184683"/>
            <a:ext cx="2007761" cy="10170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b="1" dirty="0" smtClean="0"/>
              <a:t>Estruturação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 smtClean="0"/>
              <a:t>Desenvolvimento do produto</a:t>
            </a:r>
            <a:endParaRPr lang="pt-BR" sz="16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781676" y="3184683"/>
            <a:ext cx="1794776" cy="1017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1600" b="1" dirty="0" smtClean="0"/>
              <a:t>Produto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1600" dirty="0" smtClean="0"/>
              <a:t>Financiamentos contratados</a:t>
            </a:r>
            <a:endParaRPr lang="pt-BR" sz="16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6494899" y="3197935"/>
            <a:ext cx="2005079" cy="1017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1600" b="1" dirty="0" smtClean="0"/>
              <a:t>Resultado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1600" dirty="0" smtClean="0"/>
              <a:t>Clientes utilizando painéis solares</a:t>
            </a:r>
            <a:endParaRPr lang="pt-BR" sz="1600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386602" y="3184683"/>
            <a:ext cx="1631056" cy="1017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1600" b="1" dirty="0" smtClean="0"/>
              <a:t>Contribuição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1600" dirty="0" smtClean="0"/>
              <a:t>Redução de emissões CO2</a:t>
            </a:r>
            <a:endParaRPr lang="pt-BR" sz="1600" dirty="0"/>
          </a:p>
        </p:txBody>
      </p:sp>
      <p:sp>
        <p:nvSpPr>
          <p:cNvPr id="14" name="Divisa 13"/>
          <p:cNvSpPr/>
          <p:nvPr/>
        </p:nvSpPr>
        <p:spPr>
          <a:xfrm>
            <a:off x="5909984" y="2400790"/>
            <a:ext cx="361891" cy="3020512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8699921" y="2400789"/>
            <a:ext cx="361891" cy="3020512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22" y="4201738"/>
            <a:ext cx="1058716" cy="10587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24" y="4229540"/>
            <a:ext cx="995855" cy="9958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70" y="4301592"/>
            <a:ext cx="1002340" cy="78141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3496" r="24782" b="17360"/>
          <a:stretch/>
        </p:blipFill>
        <p:spPr>
          <a:xfrm>
            <a:off x="9613815" y="4188486"/>
            <a:ext cx="1187910" cy="1232815"/>
          </a:xfrm>
          <a:prstGeom prst="rect">
            <a:avLst/>
          </a:prstGeom>
        </p:spPr>
      </p:pic>
      <p:sp>
        <p:nvSpPr>
          <p:cNvPr id="5" name="Seta em forma de U 4"/>
          <p:cNvSpPr/>
          <p:nvPr/>
        </p:nvSpPr>
        <p:spPr>
          <a:xfrm>
            <a:off x="4560636" y="1698503"/>
            <a:ext cx="5778100" cy="537028"/>
          </a:xfrm>
          <a:prstGeom prst="uturnArrow">
            <a:avLst>
              <a:gd name="adj1" fmla="val 38513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43087" y="2235531"/>
            <a:ext cx="2017486" cy="334028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9176655" y="2246273"/>
            <a:ext cx="2017486" cy="332954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0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Princípios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535701" y="2300988"/>
            <a:ext cx="7851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u="sng" dirty="0">
                <a:latin typeface="Century Gothic" panose="020B0502020202020204" pitchFamily="34" charset="0"/>
              </a:rPr>
              <a:t>Clientes e usuários</a:t>
            </a:r>
            <a:r>
              <a:rPr lang="pt-BR" sz="2400" b="1" dirty="0">
                <a:latin typeface="Century Gothic" panose="020B0502020202020204" pitchFamily="34" charset="0"/>
              </a:rPr>
              <a:t>: </a:t>
            </a:r>
            <a:r>
              <a:rPr lang="pt-BR" sz="2400" dirty="0">
                <a:latin typeface="Century Gothic" panose="020B0502020202020204" pitchFamily="34" charset="0"/>
              </a:rPr>
              <a:t>Trabalharemos de forma responsável com nossos clientes para </a:t>
            </a:r>
            <a:r>
              <a:rPr lang="pt-BR" sz="2400" dirty="0" smtClean="0">
                <a:latin typeface="Century Gothic" panose="020B0502020202020204" pitchFamily="34" charset="0"/>
              </a:rPr>
              <a:t/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incentivar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práticas sustentáveis </a:t>
            </a:r>
            <a:r>
              <a:rPr lang="pt-BR" sz="2400" dirty="0">
                <a:latin typeface="Century Gothic" panose="020B0502020202020204" pitchFamily="34" charset="0"/>
              </a:rPr>
              <a:t>e possibilitar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atividades econômicas </a:t>
            </a:r>
            <a:r>
              <a:rPr lang="pt-BR" sz="2400" dirty="0">
                <a:latin typeface="Century Gothic" panose="020B0502020202020204" pitchFamily="34" charset="0"/>
              </a:rPr>
              <a:t>que gerem prosperidade compartilhada para as gerações atuais e futuras.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t="13793" r="13244" b="11932"/>
          <a:stretch/>
        </p:blipFill>
        <p:spPr>
          <a:xfrm>
            <a:off x="824778" y="2752497"/>
            <a:ext cx="2232000" cy="186764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3000"/>
              </a:schemeClr>
            </a:glow>
            <a:innerShdw blurRad="114300">
              <a:prstClr val="black"/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53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Princípios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535701" y="2300988"/>
            <a:ext cx="7851439" cy="279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u="sng" dirty="0" smtClean="0">
                <a:latin typeface="Century Gothic" panose="020B0502020202020204" pitchFamily="34" charset="0"/>
              </a:rPr>
              <a:t>Partes </a:t>
            </a:r>
            <a:r>
              <a:rPr lang="pt-BR" sz="2400" b="1" u="sng" dirty="0">
                <a:latin typeface="Century Gothic" panose="020B0502020202020204" pitchFamily="34" charset="0"/>
              </a:rPr>
              <a:t>interessadas (</a:t>
            </a:r>
            <a:r>
              <a:rPr lang="pt-BR" sz="2400" b="1" i="1" u="sng" dirty="0" err="1">
                <a:latin typeface="Century Gothic" panose="020B0502020202020204" pitchFamily="34" charset="0"/>
              </a:rPr>
              <a:t>Stakeholders</a:t>
            </a:r>
            <a:r>
              <a:rPr lang="pt-BR" sz="2400" b="1" u="sng" dirty="0">
                <a:latin typeface="Century Gothic" panose="020B0502020202020204" pitchFamily="34" charset="0"/>
              </a:rPr>
              <a:t>)</a:t>
            </a:r>
            <a:r>
              <a:rPr lang="pt-BR" sz="2400" b="1" dirty="0">
                <a:latin typeface="Century Gothic" panose="020B0502020202020204" pitchFamily="34" charset="0"/>
              </a:rPr>
              <a:t>: </a:t>
            </a:r>
            <a:r>
              <a:rPr lang="pt-BR" sz="2400" dirty="0">
                <a:latin typeface="Century Gothic" panose="020B0502020202020204" pitchFamily="34" charset="0"/>
              </a:rPr>
              <a:t>De forma proativa e responsável,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consultaremos, nos envolveremos e faremos parcerias </a:t>
            </a:r>
            <a:r>
              <a:rPr lang="pt-BR" sz="2400" dirty="0">
                <a:latin typeface="Century Gothic" panose="020B0502020202020204" pitchFamily="34" charset="0"/>
              </a:rPr>
              <a:t>com as </a:t>
            </a:r>
            <a:r>
              <a:rPr lang="pt-BR" sz="2400" dirty="0" smtClean="0">
                <a:latin typeface="Century Gothic" panose="020B0502020202020204" pitchFamily="34" charset="0"/>
              </a:rPr>
              <a:t/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partes </a:t>
            </a:r>
            <a:r>
              <a:rPr lang="pt-BR" sz="2400" dirty="0">
                <a:latin typeface="Century Gothic" panose="020B0502020202020204" pitchFamily="34" charset="0"/>
              </a:rPr>
              <a:t>interessadas relevantes para alcançar </a:t>
            </a:r>
            <a:r>
              <a:rPr lang="pt-BR" sz="2400" dirty="0" smtClean="0">
                <a:latin typeface="Century Gothic" panose="020B0502020202020204" pitchFamily="34" charset="0"/>
              </a:rPr>
              <a:t/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os </a:t>
            </a:r>
            <a:r>
              <a:rPr lang="pt-BR" sz="2400" dirty="0">
                <a:latin typeface="Century Gothic" panose="020B0502020202020204" pitchFamily="34" charset="0"/>
              </a:rPr>
              <a:t>objetivos da sociedade</a:t>
            </a:r>
            <a:r>
              <a:rPr lang="pt-BR" sz="2400" dirty="0" smtClean="0">
                <a:latin typeface="Century Gothic" panose="020B0502020202020204" pitchFamily="34" charset="0"/>
              </a:rPr>
              <a:t>.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11181" r="14333" b="10843"/>
          <a:stretch/>
        </p:blipFill>
        <p:spPr>
          <a:xfrm>
            <a:off x="839065" y="2777469"/>
            <a:ext cx="2232000" cy="185220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3000"/>
              </a:schemeClr>
            </a:glow>
            <a:innerShdw blurRad="114300">
              <a:prstClr val="black"/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10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590925" y="1465195"/>
            <a:ext cx="7853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u="sng" dirty="0">
                <a:latin typeface="Century Gothic" panose="020B0502020202020204" pitchFamily="34" charset="0"/>
              </a:rPr>
              <a:t>Governança e Definição de metas</a:t>
            </a:r>
            <a:r>
              <a:rPr lang="pt-BR" sz="2400" b="1" dirty="0"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latin typeface="Century Gothic" panose="020B0502020202020204" pitchFamily="34" charset="0"/>
              </a:rPr>
              <a:t>Implementaremos </a:t>
            </a:r>
            <a:r>
              <a:rPr lang="pt-BR" sz="2400" dirty="0">
                <a:latin typeface="Century Gothic" panose="020B0502020202020204" pitchFamily="34" charset="0"/>
              </a:rPr>
              <a:t>nosso compromisso com os Princípios por meio de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governança eficaz </a:t>
            </a:r>
            <a:r>
              <a:rPr lang="pt-BR" sz="2400" dirty="0">
                <a:latin typeface="Century Gothic" panose="020B0502020202020204" pitchFamily="34" charset="0"/>
              </a:rPr>
              <a:t>e uma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cultura</a:t>
            </a:r>
            <a:r>
              <a:rPr lang="pt-BR" sz="2400" dirty="0">
                <a:latin typeface="Century Gothic" panose="020B0502020202020204" pitchFamily="34" charset="0"/>
              </a:rPr>
              <a:t> de serviços bancários responsáveis, demonstrando ambição </a:t>
            </a:r>
            <a:r>
              <a:rPr lang="pt-BR" sz="2400" dirty="0" smtClean="0">
                <a:latin typeface="Century Gothic" panose="020B0502020202020204" pitchFamily="34" charset="0"/>
              </a:rPr>
              <a:t>e </a:t>
            </a:r>
            <a:r>
              <a:rPr lang="pt-BR" sz="2400" dirty="0">
                <a:latin typeface="Century Gothic" panose="020B0502020202020204" pitchFamily="34" charset="0"/>
              </a:rPr>
              <a:t>responsabilidade ao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estabelecer publicamente metas </a:t>
            </a:r>
            <a:r>
              <a:rPr lang="pt-BR" sz="2400" dirty="0">
                <a:latin typeface="Century Gothic" panose="020B0502020202020204" pitchFamily="34" charset="0"/>
              </a:rPr>
              <a:t>relacionadas </a:t>
            </a:r>
            <a:br>
              <a:rPr lang="pt-BR" sz="2400" dirty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aos </a:t>
            </a:r>
            <a:r>
              <a:rPr lang="pt-BR" sz="2400" dirty="0">
                <a:latin typeface="Century Gothic" panose="020B0502020202020204" pitchFamily="34" charset="0"/>
              </a:rPr>
              <a:t>nossos impactos mais significativos.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Princípios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5139" r="19460" b="9089"/>
          <a:stretch/>
        </p:blipFill>
        <p:spPr>
          <a:xfrm>
            <a:off x="871326" y="2749771"/>
            <a:ext cx="2232000" cy="18555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3000"/>
              </a:schemeClr>
            </a:glow>
            <a:innerShdw blurRad="114300">
              <a:prstClr val="black"/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770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Princípios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12581" r="16491" b="18573"/>
          <a:stretch/>
        </p:blipFill>
        <p:spPr>
          <a:xfrm>
            <a:off x="894422" y="2760783"/>
            <a:ext cx="2232000" cy="184622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2700">
              <a:schemeClr val="accent6">
                <a:lumMod val="75000"/>
                <a:alpha val="43000"/>
              </a:schemeClr>
            </a:glow>
            <a:innerShdw blurRad="114300">
              <a:prstClr val="black"/>
            </a:innerShdw>
            <a:softEdge rad="63500"/>
          </a:effectLst>
        </p:spPr>
      </p:pic>
      <p:sp>
        <p:nvSpPr>
          <p:cNvPr id="9" name="Retângulo 8"/>
          <p:cNvSpPr/>
          <p:nvPr/>
        </p:nvSpPr>
        <p:spPr>
          <a:xfrm>
            <a:off x="3590925" y="2079565"/>
            <a:ext cx="7853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u="sng" dirty="0" smtClean="0">
                <a:latin typeface="Century Gothic" panose="020B0502020202020204" pitchFamily="34" charset="0"/>
              </a:rPr>
              <a:t>Transparência </a:t>
            </a:r>
            <a:r>
              <a:rPr lang="pt-BR" sz="2400" b="1" u="sng" dirty="0">
                <a:latin typeface="Century Gothic" panose="020B0502020202020204" pitchFamily="34" charset="0"/>
              </a:rPr>
              <a:t>e Prestação de Contas</a:t>
            </a:r>
            <a:r>
              <a:rPr lang="pt-BR" sz="2400" b="1" dirty="0">
                <a:latin typeface="Century Gothic" panose="020B0502020202020204" pitchFamily="34" charset="0"/>
              </a:rPr>
              <a:t>: </a:t>
            </a:r>
            <a:r>
              <a:rPr lang="pt-BR" sz="2400" b="1" dirty="0" smtClean="0">
                <a:latin typeface="Century Gothic" panose="020B0502020202020204" pitchFamily="34" charset="0"/>
              </a:rPr>
              <a:t/>
            </a:r>
            <a:br>
              <a:rPr lang="pt-BR" sz="2400" b="1" dirty="0" smtClean="0">
                <a:latin typeface="Century Gothic" panose="020B0502020202020204" pitchFamily="34" charset="0"/>
              </a:rPr>
            </a:b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Revisaremos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periodicamente </a:t>
            </a:r>
            <a:r>
              <a:rPr lang="pt-BR" sz="2400" dirty="0">
                <a:latin typeface="Century Gothic" panose="020B0502020202020204" pitchFamily="34" charset="0"/>
              </a:rPr>
              <a:t>nossa implementação individual e coletiva dos Princípios e seremos </a:t>
            </a:r>
            <a:r>
              <a:rPr lang="pt-B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transparentes e responsáveis </a:t>
            </a:r>
            <a:r>
              <a:rPr lang="pt-BR" sz="2400" dirty="0">
                <a:latin typeface="Century Gothic" panose="020B0502020202020204" pitchFamily="34" charset="0"/>
              </a:rPr>
              <a:t>por nossos impactos positivos e negativos e nossa contribuição para as metas da sociedade.</a:t>
            </a:r>
          </a:p>
        </p:txBody>
      </p:sp>
    </p:spTree>
    <p:extLst>
      <p:ext uri="{BB962C8B-B14F-4D97-AF65-F5344CB8AC3E}">
        <p14:creationId xmlns:p14="http://schemas.microsoft.com/office/powerpoint/2010/main" val="18302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066" y="844013"/>
            <a:ext cx="10876363" cy="995940"/>
          </a:xfrm>
        </p:spPr>
        <p:txBody>
          <a:bodyPr/>
          <a:lstStyle/>
          <a:p>
            <a:r>
              <a:rPr lang="pt-BR" dirty="0" smtClean="0"/>
              <a:t>A SITAWI possui a maior prática de consultoria em finanças sociais / sustentáveis da América Latina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886910" y="186248"/>
            <a:ext cx="31569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6B0B0C"/>
                </a:solidFill>
                <a:cs typeface="Arial" charset="0"/>
              </a:rPr>
              <a:t>Sobre a SITAWI</a:t>
            </a:r>
          </a:p>
        </p:txBody>
      </p:sp>
      <p:pic>
        <p:nvPicPr>
          <p:cNvPr id="72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93" y="5779839"/>
            <a:ext cx="1776549" cy="355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59" y="6248774"/>
            <a:ext cx="1776549" cy="467885"/>
          </a:xfrm>
          <a:prstGeom prst="rect">
            <a:avLst/>
          </a:prstGeom>
        </p:spPr>
      </p:pic>
      <p:pic>
        <p:nvPicPr>
          <p:cNvPr id="74" name="Picture 32"/>
          <p:cNvPicPr>
            <a:picLocks noChangeAspect="1"/>
          </p:cNvPicPr>
          <p:nvPr/>
        </p:nvPicPr>
        <p:blipFill rotWithShape="1">
          <a:blip r:embed="rId4"/>
          <a:srcRect t="29973"/>
          <a:stretch/>
        </p:blipFill>
        <p:spPr>
          <a:xfrm>
            <a:off x="7961487" y="6006019"/>
            <a:ext cx="1634758" cy="422944"/>
          </a:xfrm>
          <a:prstGeom prst="rect">
            <a:avLst/>
          </a:prstGeom>
        </p:spPr>
      </p:pic>
      <p:pic>
        <p:nvPicPr>
          <p:cNvPr id="75" name="Picture 4" descr="Image result for SRI conn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07" y="5836787"/>
            <a:ext cx="683645" cy="385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ttps://www.sri-connect.com/images/uploadedfiles/images/OrgLogos/Extel%20Logo%20-%20white%20backgrou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28" y="5889661"/>
            <a:ext cx="805937" cy="270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tângulo 76"/>
          <p:cNvSpPr/>
          <p:nvPr/>
        </p:nvSpPr>
        <p:spPr>
          <a:xfrm rot="16200000">
            <a:off x="1887655" y="6068752"/>
            <a:ext cx="1155457" cy="276999"/>
          </a:xfrm>
          <a:prstGeom prst="rect">
            <a:avLst/>
          </a:prstGeom>
          <a:solidFill>
            <a:srgbClr val="6B0B0C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Arial Narrow"/>
                <a:cs typeface="Arial Narrow"/>
              </a:rPr>
              <a:t>Reconhecimento</a:t>
            </a:r>
            <a:endParaRPr lang="pt-BR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Espaço Reservado para Conteúdo 1"/>
          <p:cNvSpPr txBox="1">
            <a:spLocks/>
          </p:cNvSpPr>
          <p:nvPr/>
        </p:nvSpPr>
        <p:spPr>
          <a:xfrm>
            <a:off x="2589331" y="6333208"/>
            <a:ext cx="1974385" cy="45177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1600" dirty="0">
                <a:solidFill>
                  <a:srgbClr val="080808"/>
                </a:solidFill>
              </a:rPr>
              <a:t>TOP10 em 12 categorias IRRI 2016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1600" dirty="0">
                <a:solidFill>
                  <a:srgbClr val="080808"/>
                </a:solidFill>
              </a:rPr>
              <a:t>Melhor Analista ESG IRRI 2015</a:t>
            </a:r>
          </a:p>
        </p:txBody>
      </p:sp>
      <p:grpSp>
        <p:nvGrpSpPr>
          <p:cNvPr id="79" name="Grupo 6"/>
          <p:cNvGrpSpPr/>
          <p:nvPr/>
        </p:nvGrpSpPr>
        <p:grpSpPr>
          <a:xfrm>
            <a:off x="2019427" y="2400590"/>
            <a:ext cx="2892641" cy="2719178"/>
            <a:chOff x="453328" y="2400695"/>
            <a:chExt cx="2624723" cy="4064499"/>
          </a:xfrm>
        </p:grpSpPr>
        <p:sp>
          <p:nvSpPr>
            <p:cNvPr id="80" name="Pentágono 79"/>
            <p:cNvSpPr/>
            <p:nvPr/>
          </p:nvSpPr>
          <p:spPr>
            <a:xfrm>
              <a:off x="453328" y="2400695"/>
              <a:ext cx="2624723" cy="4064499"/>
            </a:xfrm>
            <a:prstGeom prst="homePlate">
              <a:avLst>
                <a:gd name="adj" fmla="val 15646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500" b="1" dirty="0">
                <a:solidFill>
                  <a:srgbClr val="954444"/>
                </a:solidFill>
              </a:endParaRP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453328" y="2400695"/>
              <a:ext cx="685970" cy="40644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>
                  <a:solidFill>
                    <a:srgbClr val="FFFFFF"/>
                  </a:solidFill>
                </a:rPr>
                <a:t>Finanças Sociais</a:t>
              </a:r>
            </a:p>
          </p:txBody>
        </p:sp>
      </p:grpSp>
      <p:sp>
        <p:nvSpPr>
          <p:cNvPr id="82" name="Retângulo 81"/>
          <p:cNvSpPr/>
          <p:nvPr/>
        </p:nvSpPr>
        <p:spPr>
          <a:xfrm>
            <a:off x="2804781" y="2694034"/>
            <a:ext cx="1815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Empréstimos Socioambientais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endParaRPr lang="pt-BR" sz="1050" kern="0" dirty="0">
              <a:solidFill>
                <a:srgbClr val="080808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Gestão de Fundos Socioambientais</a:t>
            </a:r>
          </a:p>
          <a:p>
            <a:pPr>
              <a:lnSpc>
                <a:spcPct val="120000"/>
              </a:lnSpc>
              <a:defRPr/>
            </a:pPr>
            <a:endParaRPr lang="pt-BR" sz="1050" kern="0" dirty="0">
              <a:solidFill>
                <a:srgbClr val="080808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Modelagem de Negócios de Impacto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endParaRPr lang="pt-BR" sz="1050" kern="0" dirty="0">
              <a:solidFill>
                <a:srgbClr val="080808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Social </a:t>
            </a:r>
            <a:r>
              <a:rPr lang="en-US" sz="1050" kern="0" dirty="0">
                <a:solidFill>
                  <a:srgbClr val="080808"/>
                </a:solidFill>
                <a:cs typeface="Arial" charset="0"/>
              </a:rPr>
              <a:t>Impact Bonds</a:t>
            </a:r>
          </a:p>
        </p:txBody>
      </p:sp>
      <p:grpSp>
        <p:nvGrpSpPr>
          <p:cNvPr id="83" name="Grupo 37"/>
          <p:cNvGrpSpPr/>
          <p:nvPr/>
        </p:nvGrpSpPr>
        <p:grpSpPr>
          <a:xfrm rot="10800000">
            <a:off x="7294169" y="2400588"/>
            <a:ext cx="2734712" cy="2784648"/>
            <a:chOff x="453328" y="2400695"/>
            <a:chExt cx="2624723" cy="4064499"/>
          </a:xfrm>
        </p:grpSpPr>
        <p:sp>
          <p:nvSpPr>
            <p:cNvPr id="84" name="Pentágono 83"/>
            <p:cNvSpPr/>
            <p:nvPr/>
          </p:nvSpPr>
          <p:spPr>
            <a:xfrm>
              <a:off x="453328" y="2400695"/>
              <a:ext cx="2624723" cy="4064499"/>
            </a:xfrm>
            <a:prstGeom prst="homePlate">
              <a:avLst>
                <a:gd name="adj" fmla="val 15646"/>
              </a:avLst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500" b="1" dirty="0">
                <a:solidFill>
                  <a:srgbClr val="954444"/>
                </a:solidFill>
              </a:endParaRPr>
            </a:p>
          </p:txBody>
        </p:sp>
        <p:sp>
          <p:nvSpPr>
            <p:cNvPr id="85" name="Retângulo 84"/>
            <p:cNvSpPr/>
            <p:nvPr/>
          </p:nvSpPr>
          <p:spPr>
            <a:xfrm>
              <a:off x="453328" y="2400695"/>
              <a:ext cx="685970" cy="406449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>
                  <a:solidFill>
                    <a:srgbClr val="FFFFFF"/>
                  </a:solidFill>
                </a:rPr>
                <a:t>Finanças Sustentáveis</a:t>
              </a:r>
            </a:p>
          </p:txBody>
        </p:sp>
      </p:grpSp>
      <p:sp>
        <p:nvSpPr>
          <p:cNvPr id="86" name="Retângulo 85"/>
          <p:cNvSpPr/>
          <p:nvPr/>
        </p:nvSpPr>
        <p:spPr>
          <a:xfrm>
            <a:off x="7665679" y="2498771"/>
            <a:ext cx="1644279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Assessoria a investidores responsáveis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endParaRPr lang="pt-BR" sz="1050" kern="0" dirty="0">
              <a:solidFill>
                <a:srgbClr val="080808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Pesquisa ASG de empresas</a:t>
            </a:r>
          </a:p>
          <a:p>
            <a:pPr>
              <a:lnSpc>
                <a:spcPct val="120000"/>
              </a:lnSpc>
              <a:defRPr/>
            </a:pPr>
            <a:endParaRPr lang="pt-BR" sz="1050" kern="0" dirty="0">
              <a:solidFill>
                <a:srgbClr val="080808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Risco socioambiental para bancos e seguradoras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endParaRPr lang="pt-BR" sz="1050" kern="0" dirty="0">
              <a:solidFill>
                <a:srgbClr val="080808"/>
              </a:solidFill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pt-BR" sz="1050" kern="0" dirty="0">
                <a:solidFill>
                  <a:srgbClr val="080808"/>
                </a:solidFill>
                <a:cs typeface="Arial" charset="0"/>
              </a:rPr>
              <a:t>Green </a:t>
            </a:r>
            <a:r>
              <a:rPr lang="en-US" sz="1050" kern="0" dirty="0">
                <a:solidFill>
                  <a:srgbClr val="080808"/>
                </a:solidFill>
                <a:cs typeface="Arial" charset="0"/>
              </a:rPr>
              <a:t>Bonds</a:t>
            </a:r>
          </a:p>
        </p:txBody>
      </p:sp>
      <p:pic>
        <p:nvPicPr>
          <p:cNvPr id="87" name="Imagem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09" y="2456083"/>
            <a:ext cx="1836218" cy="2595845"/>
          </a:xfrm>
          <a:prstGeom prst="rect">
            <a:avLst/>
          </a:prstGeom>
        </p:spPr>
      </p:pic>
      <p:sp>
        <p:nvSpPr>
          <p:cNvPr id="88" name="Retângulo 10"/>
          <p:cNvSpPr/>
          <p:nvPr/>
        </p:nvSpPr>
        <p:spPr>
          <a:xfrm>
            <a:off x="2447730" y="2037758"/>
            <a:ext cx="709505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1600" i="1" kern="0" dirty="0">
                <a:solidFill>
                  <a:srgbClr val="080808"/>
                </a:solidFill>
                <a:cs typeface="Arial" charset="0"/>
              </a:rPr>
              <a:t>Missão: mobilizar capital para impacto socioambiental positivo</a:t>
            </a:r>
          </a:p>
        </p:txBody>
      </p:sp>
      <p:sp>
        <p:nvSpPr>
          <p:cNvPr id="89" name="Retângulo 10"/>
          <p:cNvSpPr/>
          <p:nvPr/>
        </p:nvSpPr>
        <p:spPr>
          <a:xfrm>
            <a:off x="2100095" y="5177256"/>
            <a:ext cx="7956436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1400" kern="0" dirty="0">
                <a:solidFill>
                  <a:srgbClr val="080808"/>
                </a:solidFill>
                <a:cs typeface="Arial" charset="0"/>
              </a:rPr>
              <a:t>Fundada em 2008 | 42 profissionais | Escritórios RJ e SP | Projetos no Brasil e América Latina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2321020" y="5629526"/>
            <a:ext cx="2299551" cy="1155457"/>
          </a:xfrm>
          <a:prstGeom prst="rect">
            <a:avLst/>
          </a:prstGeom>
          <a:noFill/>
          <a:ln>
            <a:solidFill>
              <a:srgbClr val="6B0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4936151" y="5629525"/>
            <a:ext cx="2299551" cy="1155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7521739" y="5629524"/>
            <a:ext cx="2299551" cy="1155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3" name="Retângulo 92"/>
          <p:cNvSpPr/>
          <p:nvPr/>
        </p:nvSpPr>
        <p:spPr>
          <a:xfrm rot="16200000">
            <a:off x="4506371" y="6068751"/>
            <a:ext cx="1155457" cy="276999"/>
          </a:xfrm>
          <a:prstGeom prst="rect">
            <a:avLst/>
          </a:prstGeom>
          <a:solidFill>
            <a:srgbClr val="6B0B0C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Arial Narrow"/>
                <a:cs typeface="Arial Narrow"/>
              </a:rPr>
              <a:t>Parceiros</a:t>
            </a:r>
            <a:endParaRPr lang="pt-BR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Retângulo 93"/>
          <p:cNvSpPr/>
          <p:nvPr/>
        </p:nvSpPr>
        <p:spPr>
          <a:xfrm rot="16200000">
            <a:off x="7087716" y="6065929"/>
            <a:ext cx="1155457" cy="276999"/>
          </a:xfrm>
          <a:prstGeom prst="rect">
            <a:avLst/>
          </a:prstGeom>
          <a:solidFill>
            <a:srgbClr val="6B0B0C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FFFFF"/>
                </a:solidFill>
                <a:latin typeface="Arial Narrow"/>
                <a:cs typeface="Arial Narrow"/>
              </a:rPr>
              <a:t>Signatário</a:t>
            </a:r>
            <a:endParaRPr lang="pt-BR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aos membros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127330" y="2164335"/>
            <a:ext cx="1624205" cy="915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Assinatura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visa 4"/>
          <p:cNvSpPr/>
          <p:nvPr/>
        </p:nvSpPr>
        <p:spPr>
          <a:xfrm>
            <a:off x="3131057" y="2140904"/>
            <a:ext cx="361891" cy="3117631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6389" y="2164335"/>
            <a:ext cx="1624205" cy="915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Impacto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514941" y="2190393"/>
            <a:ext cx="1624205" cy="915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Metas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9244525" y="2177141"/>
            <a:ext cx="1624205" cy="915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Reporte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058383" y="3223140"/>
            <a:ext cx="1957772" cy="2048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/>
              <a:t>Compromisso do CEO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/>
              <a:t>Anúncio público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702708" y="3208626"/>
            <a:ext cx="2071044" cy="290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/>
              <a:t>Estudo interno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/>
              <a:t>Nível da organização </a:t>
            </a:r>
            <a:r>
              <a:rPr lang="pt-BR" sz="1800" dirty="0" smtClean="0"/>
              <a:t>(iniciante, intermediário, avançado)</a:t>
            </a:r>
            <a:endParaRPr lang="pt-BR" sz="18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460983" y="3236392"/>
            <a:ext cx="2129632" cy="203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/>
              <a:t>Lançar metas</a:t>
            </a:r>
            <a:br>
              <a:rPr lang="pt-BR" sz="1800" b="1" dirty="0" smtClean="0"/>
            </a:br>
            <a:r>
              <a:rPr lang="pt-BR" sz="1800" b="1" dirty="0" smtClean="0"/>
              <a:t>em 12 meses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/>
              <a:t>24 meses se autodeclarado intermediário</a:t>
            </a:r>
            <a:endParaRPr lang="pt-BR" sz="1800" dirty="0"/>
          </a:p>
        </p:txBody>
      </p:sp>
      <p:sp>
        <p:nvSpPr>
          <p:cNvPr id="13" name="Divisa 12"/>
          <p:cNvSpPr/>
          <p:nvPr/>
        </p:nvSpPr>
        <p:spPr>
          <a:xfrm>
            <a:off x="5802780" y="2148966"/>
            <a:ext cx="361891" cy="3117631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9244525" y="3223140"/>
            <a:ext cx="1876133" cy="15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/>
              <a:t>Demonstrar resultados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/>
              <a:t>Avaliação do progresso</a:t>
            </a:r>
          </a:p>
        </p:txBody>
      </p:sp>
      <p:sp>
        <p:nvSpPr>
          <p:cNvPr id="15" name="Divisa 14"/>
          <p:cNvSpPr/>
          <p:nvPr/>
        </p:nvSpPr>
        <p:spPr>
          <a:xfrm>
            <a:off x="8582358" y="2153538"/>
            <a:ext cx="361891" cy="3117631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Feedback e consequências</a:t>
            </a:r>
            <a:endParaRPr lang="pt-BR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2022552" y="2427209"/>
            <a:ext cx="823443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115317" y="3884694"/>
            <a:ext cx="823443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013440" y="1509708"/>
            <a:ext cx="823443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1467480" y="1505548"/>
            <a:ext cx="1604752" cy="78172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Iniciante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467480" y="2427210"/>
            <a:ext cx="1604752" cy="12972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Interme-diário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467480" y="3871443"/>
            <a:ext cx="1604752" cy="25034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Avançado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Espaço Reservado para Conteúdo 2"/>
          <p:cNvSpPr>
            <a:spLocks noGrp="1"/>
          </p:cNvSpPr>
          <p:nvPr>
            <p:ph idx="1"/>
          </p:nvPr>
        </p:nvSpPr>
        <p:spPr>
          <a:xfrm>
            <a:off x="3118581" y="1110739"/>
            <a:ext cx="2245042" cy="3683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b="1" dirty="0" smtClean="0">
                <a:solidFill>
                  <a:srgbClr val="C00000"/>
                </a:solidFill>
              </a:rPr>
              <a:t>24 meses</a:t>
            </a: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5458184" y="1102485"/>
            <a:ext cx="2245042" cy="36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1600" b="1" dirty="0" smtClean="0">
                <a:solidFill>
                  <a:srgbClr val="C00000"/>
                </a:solidFill>
              </a:rPr>
              <a:t>24 meses</a:t>
            </a: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3121233" y="1652463"/>
            <a:ext cx="2215885" cy="70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Transparência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UNEP FI: feedback</a:t>
            </a:r>
          </a:p>
        </p:txBody>
      </p:sp>
      <p:sp>
        <p:nvSpPr>
          <p:cNvPr id="33" name="Espaço Reservado para Conteúdo 2"/>
          <p:cNvSpPr txBox="1">
            <a:spLocks/>
          </p:cNvSpPr>
          <p:nvPr/>
        </p:nvSpPr>
        <p:spPr>
          <a:xfrm>
            <a:off x="5312411" y="2480015"/>
            <a:ext cx="2507413" cy="137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Transparência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UNEP FI: apontamento</a:t>
            </a:r>
            <a:endParaRPr lang="pt-BR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Metas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UNEP FI: feedback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600" b="1" dirty="0" smtClean="0"/>
          </a:p>
        </p:txBody>
      </p:sp>
      <p:sp>
        <p:nvSpPr>
          <p:cNvPr id="34" name="Espaço Reservado para Conteúdo 2"/>
          <p:cNvSpPr txBox="1">
            <a:spLocks/>
          </p:cNvSpPr>
          <p:nvPr/>
        </p:nvSpPr>
        <p:spPr>
          <a:xfrm>
            <a:off x="7813200" y="3950170"/>
            <a:ext cx="2410225" cy="217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Transparência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Externo: apontamento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Metas</a:t>
            </a:r>
            <a:endParaRPr lang="pt-BR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/>
              <a:t>Externo: </a:t>
            </a:r>
            <a:r>
              <a:rPr lang="pt-BR" sz="1600" dirty="0" smtClean="0"/>
              <a:t>apontamento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Progresso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Externo</a:t>
            </a:r>
            <a:r>
              <a:rPr lang="pt-BR" sz="1600" dirty="0"/>
              <a:t>: </a:t>
            </a:r>
            <a:r>
              <a:rPr lang="pt-BR" sz="1600" dirty="0" smtClean="0"/>
              <a:t>apontamento</a:t>
            </a:r>
            <a:endParaRPr lang="pt-BR" sz="1600" dirty="0"/>
          </a:p>
        </p:txBody>
      </p:sp>
      <p:cxnSp>
        <p:nvCxnSpPr>
          <p:cNvPr id="37" name="Conector reto 36"/>
          <p:cNvCxnSpPr/>
          <p:nvPr/>
        </p:nvCxnSpPr>
        <p:spPr>
          <a:xfrm>
            <a:off x="5284111" y="1110739"/>
            <a:ext cx="0" cy="52641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>
            <a:off x="7740312" y="1102485"/>
            <a:ext cx="2" cy="52723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spaço Reservado para Conteúdo 2"/>
          <p:cNvSpPr txBox="1">
            <a:spLocks/>
          </p:cNvSpPr>
          <p:nvPr/>
        </p:nvSpPr>
        <p:spPr>
          <a:xfrm>
            <a:off x="7818236" y="5960056"/>
            <a:ext cx="2850768" cy="38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rgbClr val="C00000"/>
                </a:solidFill>
              </a:rPr>
              <a:t>Possibilidade de </a:t>
            </a:r>
            <a:r>
              <a:rPr lang="pt-BR" sz="1600" b="1" dirty="0" err="1" smtClean="0">
                <a:solidFill>
                  <a:srgbClr val="C00000"/>
                </a:solidFill>
              </a:rPr>
              <a:t>Delisting</a:t>
            </a:r>
            <a:endParaRPr lang="pt-BR" sz="1600" dirty="0" smtClean="0">
              <a:solidFill>
                <a:srgbClr val="C00000"/>
              </a:solidFill>
            </a:endParaRPr>
          </a:p>
        </p:txBody>
      </p:sp>
      <p:sp>
        <p:nvSpPr>
          <p:cNvPr id="47" name="Divisa 46"/>
          <p:cNvSpPr/>
          <p:nvPr/>
        </p:nvSpPr>
        <p:spPr>
          <a:xfrm rot="2924181">
            <a:off x="5022450" y="2141105"/>
            <a:ext cx="357671" cy="438062"/>
          </a:xfrm>
          <a:prstGeom prst="chevron">
            <a:avLst>
              <a:gd name="adj" fmla="val 4747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Divisa 47"/>
          <p:cNvSpPr/>
          <p:nvPr/>
        </p:nvSpPr>
        <p:spPr>
          <a:xfrm rot="2924181">
            <a:off x="7483543" y="3589185"/>
            <a:ext cx="357671" cy="438062"/>
          </a:xfrm>
          <a:prstGeom prst="chevron">
            <a:avLst>
              <a:gd name="adj" fmla="val 4747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Divisa 48"/>
          <p:cNvSpPr/>
          <p:nvPr/>
        </p:nvSpPr>
        <p:spPr>
          <a:xfrm rot="5400000">
            <a:off x="2153911" y="2142995"/>
            <a:ext cx="357671" cy="438062"/>
          </a:xfrm>
          <a:prstGeom prst="chevron">
            <a:avLst>
              <a:gd name="adj" fmla="val 4747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Divisa 49"/>
          <p:cNvSpPr/>
          <p:nvPr/>
        </p:nvSpPr>
        <p:spPr>
          <a:xfrm rot="5400000">
            <a:off x="2153910" y="3561416"/>
            <a:ext cx="357671" cy="438062"/>
          </a:xfrm>
          <a:prstGeom prst="chevron">
            <a:avLst>
              <a:gd name="adj" fmla="val 4747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282" y="67042"/>
            <a:ext cx="6055958" cy="727023"/>
          </a:xfrm>
        </p:spPr>
        <p:txBody>
          <a:bodyPr/>
          <a:lstStyle/>
          <a:p>
            <a:r>
              <a:rPr lang="pt-BR" sz="2800" dirty="0" smtClean="0"/>
              <a:t>Estrutura dos Princípios</a:t>
            </a:r>
            <a:endParaRPr lang="pt-BR" sz="2800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414256" y="2169929"/>
            <a:ext cx="5848830" cy="3142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Requisitos para </a:t>
            </a: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signatários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Guia de </a:t>
            </a: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implementação e </a:t>
            </a: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definição </a:t>
            </a: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metas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Guia </a:t>
            </a: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para reporte e </a:t>
            </a: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feedback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Processo de revisão </a:t>
            </a: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periódica</a:t>
            </a: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5714" t="7970" r="16429" b="3521"/>
          <a:stretch/>
        </p:blipFill>
        <p:spPr>
          <a:xfrm rot="20928664">
            <a:off x="1672311" y="1726961"/>
            <a:ext cx="2869619" cy="3998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tângulo 17"/>
          <p:cNvSpPr/>
          <p:nvPr/>
        </p:nvSpPr>
        <p:spPr>
          <a:xfrm>
            <a:off x="5530832" y="5433149"/>
            <a:ext cx="5615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D50930"/>
                </a:solidFill>
              </a:rPr>
              <a:t>unepfi.org/</a:t>
            </a:r>
            <a:r>
              <a:rPr lang="pt-BR" sz="2400" b="1" u="sng" dirty="0" err="1" smtClean="0">
                <a:solidFill>
                  <a:srgbClr val="D50930"/>
                </a:solidFill>
              </a:rPr>
              <a:t>consult</a:t>
            </a:r>
            <a:r>
              <a:rPr lang="pt-BR" sz="2400" b="1" u="sng" dirty="0">
                <a:solidFill>
                  <a:srgbClr val="D5093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618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282" y="68304"/>
            <a:ext cx="6055958" cy="727023"/>
          </a:xfrm>
        </p:spPr>
        <p:txBody>
          <a:bodyPr/>
          <a:lstStyle/>
          <a:p>
            <a:r>
              <a:rPr lang="pt-BR" sz="2800" dirty="0" smtClean="0"/>
              <a:t>Lançamento do draft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3538" t="24909" r="66786" b="19614"/>
          <a:stretch/>
        </p:blipFill>
        <p:spPr>
          <a:xfrm>
            <a:off x="0" y="795327"/>
            <a:ext cx="7982858" cy="6062673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350035" y="2265714"/>
            <a:ext cx="1976714" cy="1328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Abertura </a:t>
            </a:r>
            <a:b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da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consulta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pública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9350034" y="1527633"/>
            <a:ext cx="2188933" cy="108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26 Novembro 2018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9365621" y="4873467"/>
            <a:ext cx="1685778" cy="135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Fim da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consulta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pública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365620" y="4086489"/>
            <a:ext cx="1457974" cy="108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Maio</a:t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400" dirty="0" smtClean="0">
                <a:solidFill>
                  <a:schemeClr val="tx1"/>
                </a:solidFill>
              </a:rPr>
              <a:t>2019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3" name="Pentágono 12"/>
          <p:cNvSpPr/>
          <p:nvPr/>
        </p:nvSpPr>
        <p:spPr>
          <a:xfrm rot="5400000">
            <a:off x="5995919" y="3716102"/>
            <a:ext cx="6040529" cy="24326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5" name="Losango 4"/>
          <p:cNvSpPr/>
          <p:nvPr/>
        </p:nvSpPr>
        <p:spPr>
          <a:xfrm>
            <a:off x="8796583" y="2307594"/>
            <a:ext cx="439200" cy="439200"/>
          </a:xfrm>
          <a:prstGeom prst="diamon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Losango 13"/>
          <p:cNvSpPr/>
          <p:nvPr/>
        </p:nvSpPr>
        <p:spPr>
          <a:xfrm>
            <a:off x="8791574" y="4950456"/>
            <a:ext cx="439200" cy="439200"/>
          </a:xfrm>
          <a:prstGeom prst="diamon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Saiba mais </a:t>
            </a:r>
            <a:r>
              <a:rPr lang="pt-BR" sz="2800" dirty="0"/>
              <a:t>e </a:t>
            </a:r>
            <a:r>
              <a:rPr lang="pt-BR" sz="2800" dirty="0" smtClean="0"/>
              <a:t>participe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078380" y="3168231"/>
            <a:ext cx="5615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u="sng" dirty="0" smtClean="0">
                <a:solidFill>
                  <a:srgbClr val="D50930"/>
                </a:solidFill>
              </a:rPr>
              <a:t>unepfi.org/</a:t>
            </a:r>
            <a:r>
              <a:rPr lang="pt-BR" sz="4400" b="1" u="sng" dirty="0" err="1" smtClean="0">
                <a:solidFill>
                  <a:srgbClr val="D50930"/>
                </a:solidFill>
              </a:rPr>
              <a:t>consult</a:t>
            </a:r>
            <a:r>
              <a:rPr lang="pt-BR" sz="4400" b="1" u="sng" dirty="0">
                <a:solidFill>
                  <a:srgbClr val="D5093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064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Próximos passos</a:t>
            </a:r>
            <a:endParaRPr lang="pt-BR" sz="2800" dirty="0"/>
          </a:p>
        </p:txBody>
      </p:sp>
      <p:sp>
        <p:nvSpPr>
          <p:cNvPr id="4" name="Pentágono 3"/>
          <p:cNvSpPr/>
          <p:nvPr/>
        </p:nvSpPr>
        <p:spPr>
          <a:xfrm>
            <a:off x="0" y="3139574"/>
            <a:ext cx="3481446" cy="152128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20372" y="3515136"/>
            <a:ext cx="2875374" cy="219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C00000"/>
                </a:solidFill>
              </a:rPr>
              <a:t>Lançamento </a:t>
            </a:r>
            <a:r>
              <a:rPr lang="pt-BR" sz="2400" b="1" dirty="0" smtClean="0">
                <a:solidFill>
                  <a:srgbClr val="C00000"/>
                </a:solidFill>
              </a:rPr>
              <a:t/>
            </a:r>
            <a:br>
              <a:rPr lang="pt-BR" sz="2400" b="1" dirty="0" smtClean="0">
                <a:solidFill>
                  <a:srgbClr val="C00000"/>
                </a:solidFill>
              </a:rPr>
            </a:br>
            <a:r>
              <a:rPr lang="pt-BR" sz="2400" b="1" dirty="0" smtClean="0">
                <a:solidFill>
                  <a:srgbClr val="C00000"/>
                </a:solidFill>
              </a:rPr>
              <a:t>dos Princípios</a:t>
            </a:r>
            <a:br>
              <a:rPr lang="pt-BR" sz="2400" b="1" dirty="0" smtClean="0">
                <a:solidFill>
                  <a:srgbClr val="C00000"/>
                </a:solidFill>
              </a:rPr>
            </a:br>
            <a:r>
              <a:rPr lang="pt-BR" sz="2400" dirty="0" smtClean="0">
                <a:solidFill>
                  <a:srgbClr val="C00000"/>
                </a:solidFill>
              </a:rPr>
              <a:t>Assembleia </a:t>
            </a:r>
            <a:br>
              <a:rPr lang="pt-BR" sz="2400" dirty="0" smtClean="0">
                <a:solidFill>
                  <a:srgbClr val="C00000"/>
                </a:solidFill>
              </a:rPr>
            </a:br>
            <a:r>
              <a:rPr lang="pt-BR" sz="2400" dirty="0" smtClean="0">
                <a:solidFill>
                  <a:srgbClr val="C00000"/>
                </a:solidFill>
              </a:rPr>
              <a:t>Geral da </a:t>
            </a:r>
            <a:br>
              <a:rPr lang="pt-BR" sz="2400" dirty="0" smtClean="0">
                <a:solidFill>
                  <a:srgbClr val="C00000"/>
                </a:solidFill>
              </a:rPr>
            </a:br>
            <a:r>
              <a:rPr lang="pt-BR" sz="2400" dirty="0" smtClean="0">
                <a:solidFill>
                  <a:srgbClr val="C00000"/>
                </a:solidFill>
              </a:rPr>
              <a:t>ONU, em NY</a:t>
            </a:r>
            <a:endParaRPr lang="pt-BR" sz="1600" dirty="0" smtClean="0">
              <a:solidFill>
                <a:srgbClr val="C0000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262742" y="2087821"/>
            <a:ext cx="1814286" cy="828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pt-BR" b="0" dirty="0" smtClean="0"/>
              <a:t>22 Set. </a:t>
            </a:r>
            <a:r>
              <a:rPr lang="pt-BR" b="0" dirty="0"/>
              <a:t>2019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0" y="3102029"/>
            <a:ext cx="3481446" cy="24326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3" name="Losango 12"/>
          <p:cNvSpPr/>
          <p:nvPr/>
        </p:nvSpPr>
        <p:spPr>
          <a:xfrm>
            <a:off x="1939398" y="3017616"/>
            <a:ext cx="437322" cy="439200"/>
          </a:xfrm>
          <a:prstGeom prst="diamond">
            <a:avLst/>
          </a:prstGeom>
          <a:solidFill>
            <a:srgbClr val="B80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9335194" y="1855855"/>
            <a:ext cx="1392883" cy="13928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53" y="2160784"/>
            <a:ext cx="1239290" cy="123929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5167652" y="4612733"/>
            <a:ext cx="285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Atuação coletiva dos Bancos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9349482" y="3971034"/>
            <a:ext cx="1392883" cy="13928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9615403" y="4169366"/>
            <a:ext cx="891952" cy="878070"/>
            <a:chOff x="7203394" y="2949000"/>
            <a:chExt cx="1365596" cy="1414936"/>
          </a:xfrm>
          <a:noFill/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H="1">
              <a:off x="7334003" y="4363935"/>
              <a:ext cx="1086963" cy="0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7879662" y="3583182"/>
              <a:ext cx="0" cy="780754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V="1">
              <a:off x="8272942" y="3838596"/>
              <a:ext cx="0" cy="525340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V="1">
              <a:off x="7486381" y="3876327"/>
              <a:ext cx="0" cy="487609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7524113" y="2949000"/>
              <a:ext cx="706743" cy="1086961"/>
            </a:xfrm>
            <a:custGeom>
              <a:avLst/>
              <a:gdLst>
                <a:gd name="T0" fmla="*/ 169 w 205"/>
                <a:gd name="T1" fmla="*/ 135 h 315"/>
                <a:gd name="T2" fmla="*/ 187 w 205"/>
                <a:gd name="T3" fmla="*/ 84 h 315"/>
                <a:gd name="T4" fmla="*/ 103 w 205"/>
                <a:gd name="T5" fmla="*/ 0 h 315"/>
                <a:gd name="T6" fmla="*/ 19 w 205"/>
                <a:gd name="T7" fmla="*/ 84 h 315"/>
                <a:gd name="T8" fmla="*/ 36 w 205"/>
                <a:gd name="T9" fmla="*/ 135 h 315"/>
                <a:gd name="T10" fmla="*/ 0 w 205"/>
                <a:gd name="T11" fmla="*/ 213 h 315"/>
                <a:gd name="T12" fmla="*/ 103 w 205"/>
                <a:gd name="T13" fmla="*/ 315 h 315"/>
                <a:gd name="T14" fmla="*/ 205 w 205"/>
                <a:gd name="T15" fmla="*/ 213 h 315"/>
                <a:gd name="T16" fmla="*/ 169 w 205"/>
                <a:gd name="T17" fmla="*/ 13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15">
                  <a:moveTo>
                    <a:pt x="169" y="135"/>
                  </a:moveTo>
                  <a:cubicBezTo>
                    <a:pt x="180" y="121"/>
                    <a:pt x="187" y="103"/>
                    <a:pt x="187" y="84"/>
                  </a:cubicBezTo>
                  <a:cubicBezTo>
                    <a:pt x="187" y="38"/>
                    <a:pt x="149" y="0"/>
                    <a:pt x="103" y="0"/>
                  </a:cubicBezTo>
                  <a:cubicBezTo>
                    <a:pt x="56" y="0"/>
                    <a:pt x="19" y="38"/>
                    <a:pt x="19" y="84"/>
                  </a:cubicBezTo>
                  <a:cubicBezTo>
                    <a:pt x="19" y="103"/>
                    <a:pt x="25" y="121"/>
                    <a:pt x="36" y="135"/>
                  </a:cubicBezTo>
                  <a:cubicBezTo>
                    <a:pt x="14" y="154"/>
                    <a:pt x="0" y="182"/>
                    <a:pt x="0" y="213"/>
                  </a:cubicBezTo>
                  <a:cubicBezTo>
                    <a:pt x="0" y="269"/>
                    <a:pt x="46" y="315"/>
                    <a:pt x="103" y="315"/>
                  </a:cubicBezTo>
                  <a:cubicBezTo>
                    <a:pt x="159" y="315"/>
                    <a:pt x="205" y="269"/>
                    <a:pt x="205" y="213"/>
                  </a:cubicBezTo>
                  <a:cubicBezTo>
                    <a:pt x="205" y="182"/>
                    <a:pt x="191" y="154"/>
                    <a:pt x="169" y="135"/>
                  </a:cubicBezTo>
                  <a:close/>
                </a:path>
              </a:pathLst>
            </a:cu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8148137" y="3317609"/>
              <a:ext cx="420853" cy="718352"/>
            </a:xfrm>
            <a:custGeom>
              <a:avLst/>
              <a:gdLst>
                <a:gd name="T0" fmla="*/ 0 w 290"/>
                <a:gd name="T1" fmla="*/ 495 h 495"/>
                <a:gd name="T2" fmla="*/ 290 w 290"/>
                <a:gd name="T3" fmla="*/ 495 h 495"/>
                <a:gd name="T4" fmla="*/ 183 w 290"/>
                <a:gd name="T5" fmla="*/ 340 h 495"/>
                <a:gd name="T6" fmla="*/ 264 w 290"/>
                <a:gd name="T7" fmla="*/ 340 h 495"/>
                <a:gd name="T8" fmla="*/ 167 w 290"/>
                <a:gd name="T9" fmla="*/ 200 h 495"/>
                <a:gd name="T10" fmla="*/ 240 w 290"/>
                <a:gd name="T11" fmla="*/ 200 h 495"/>
                <a:gd name="T12" fmla="*/ 103 w 290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495">
                  <a:moveTo>
                    <a:pt x="0" y="495"/>
                  </a:moveTo>
                  <a:lnTo>
                    <a:pt x="290" y="495"/>
                  </a:lnTo>
                  <a:lnTo>
                    <a:pt x="183" y="340"/>
                  </a:lnTo>
                  <a:lnTo>
                    <a:pt x="264" y="340"/>
                  </a:lnTo>
                  <a:lnTo>
                    <a:pt x="167" y="200"/>
                  </a:lnTo>
                  <a:lnTo>
                    <a:pt x="240" y="200"/>
                  </a:lnTo>
                  <a:lnTo>
                    <a:pt x="103" y="0"/>
                  </a:lnTo>
                </a:path>
              </a:pathLst>
            </a:cu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8217795" y="3317609"/>
              <a:ext cx="79817" cy="100134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7203394" y="3224731"/>
              <a:ext cx="383122" cy="811230"/>
            </a:xfrm>
            <a:custGeom>
              <a:avLst/>
              <a:gdLst>
                <a:gd name="T0" fmla="*/ 90 w 111"/>
                <a:gd name="T1" fmla="*/ 1 h 235"/>
                <a:gd name="T2" fmla="*/ 82 w 111"/>
                <a:gd name="T3" fmla="*/ 0 h 235"/>
                <a:gd name="T4" fmla="*/ 0 w 111"/>
                <a:gd name="T5" fmla="*/ 118 h 235"/>
                <a:gd name="T6" fmla="*/ 82 w 111"/>
                <a:gd name="T7" fmla="*/ 235 h 235"/>
                <a:gd name="T8" fmla="*/ 111 w 111"/>
                <a:gd name="T9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35">
                  <a:moveTo>
                    <a:pt x="90" y="1"/>
                  </a:moveTo>
                  <a:cubicBezTo>
                    <a:pt x="87" y="1"/>
                    <a:pt x="84" y="0"/>
                    <a:pt x="82" y="0"/>
                  </a:cubicBezTo>
                  <a:cubicBezTo>
                    <a:pt x="36" y="0"/>
                    <a:pt x="0" y="53"/>
                    <a:pt x="0" y="118"/>
                  </a:cubicBezTo>
                  <a:cubicBezTo>
                    <a:pt x="0" y="183"/>
                    <a:pt x="36" y="235"/>
                    <a:pt x="82" y="235"/>
                  </a:cubicBezTo>
                  <a:cubicBezTo>
                    <a:pt x="92" y="235"/>
                    <a:pt x="102" y="232"/>
                    <a:pt x="111" y="228"/>
                  </a:cubicBezTo>
                </a:path>
              </a:pathLst>
            </a:cu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6" name="Imagem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81" y="2101663"/>
            <a:ext cx="873311" cy="924238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8726033" y="5418864"/>
            <a:ext cx="2589667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Meio Ambiente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065222" y="3292147"/>
            <a:ext cx="1961401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</a:t>
            </a:r>
          </a:p>
        </p:txBody>
      </p:sp>
      <p:sp>
        <p:nvSpPr>
          <p:cNvPr id="43" name="Divisa 42"/>
          <p:cNvSpPr/>
          <p:nvPr/>
        </p:nvSpPr>
        <p:spPr>
          <a:xfrm>
            <a:off x="4116804" y="1523054"/>
            <a:ext cx="491440" cy="4547145"/>
          </a:xfrm>
          <a:prstGeom prst="chevron">
            <a:avLst>
              <a:gd name="adj" fmla="val 47472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Divisa 43"/>
          <p:cNvSpPr/>
          <p:nvPr/>
        </p:nvSpPr>
        <p:spPr>
          <a:xfrm>
            <a:off x="8491700" y="4103102"/>
            <a:ext cx="464506" cy="1164944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Divisa 44"/>
          <p:cNvSpPr/>
          <p:nvPr/>
        </p:nvSpPr>
        <p:spPr>
          <a:xfrm>
            <a:off x="8491700" y="1914401"/>
            <a:ext cx="464506" cy="1164944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92" y="3343548"/>
            <a:ext cx="1239290" cy="1239290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99" y="3343548"/>
            <a:ext cx="1239290" cy="12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5678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52C6A048-C16D-C74D-8E0B-AFFF2CCBF3CB}"/>
              </a:ext>
            </a:extLst>
          </p:cNvPr>
          <p:cNvGrpSpPr/>
          <p:nvPr/>
        </p:nvGrpSpPr>
        <p:grpSpPr>
          <a:xfrm>
            <a:off x="2619962" y="1222"/>
            <a:ext cx="9572037" cy="6856778"/>
            <a:chOff x="2619962" y="1222"/>
            <a:chExt cx="9572037" cy="6856778"/>
          </a:xfrm>
        </p:grpSpPr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3D79ECC8-6696-A54A-90A1-258E4F1687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9962" y="1222"/>
              <a:ext cx="9572037" cy="6856778"/>
              <a:chOff x="2619963" y="0"/>
              <a:chExt cx="9572037" cy="6856779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9963" y="1331259"/>
                <a:ext cx="9572037" cy="5525520"/>
              </a:xfrm>
              <a:prstGeom prst="rect">
                <a:avLst/>
              </a:prstGeom>
            </p:spPr>
          </p:pic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4330" y="0"/>
                <a:ext cx="6367668" cy="3695783"/>
              </a:xfrm>
              <a:prstGeom prst="rect">
                <a:avLst/>
              </a:prstGeom>
            </p:spPr>
          </p:pic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5830" y="5661212"/>
              <a:ext cx="3275875" cy="72528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287" y="1826367"/>
            <a:ext cx="7912100" cy="1996123"/>
          </a:xfrm>
        </p:spPr>
        <p:txBody>
          <a:bodyPr>
            <a:normAutofit fontScale="90000"/>
          </a:bodyPr>
          <a:lstStyle/>
          <a:p>
            <a:pPr algn="l">
              <a:lnSpc>
                <a:spcPts val="5500"/>
              </a:lnSpc>
            </a:pPr>
            <a:r>
              <a:rPr lang="pt-BR" dirty="0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Princípios para Responsabilidade Bancária da ONU</a:t>
            </a:r>
            <a:endParaRPr lang="pt-BR" dirty="0">
              <a:solidFill>
                <a:schemeClr val="bg1"/>
              </a:solidFill>
              <a:effectLst>
                <a:outerShdw blurRad="63500" dist="63500" dir="1800000" algn="ctr" rotWithShape="0">
                  <a:srgbClr val="000000">
                    <a:alpha val="15000"/>
                  </a:srgbClr>
                </a:outerShdw>
              </a:effectLst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03287" y="3636785"/>
            <a:ext cx="7912100" cy="19961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75C7B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b="0" dirty="0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Fernando Silas</a:t>
            </a:r>
          </a:p>
          <a:p>
            <a:pPr algn="l">
              <a:lnSpc>
                <a:spcPct val="100000"/>
              </a:lnSpc>
            </a:pPr>
            <a:r>
              <a:rPr lang="pt-BR" sz="3200" b="0" dirty="0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Julia </a:t>
            </a:r>
            <a:r>
              <a:rPr lang="pt-BR" sz="3200" b="0" dirty="0" err="1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Spinasse</a:t>
            </a:r>
            <a:endParaRPr lang="pt-BR" sz="3200" b="0" dirty="0">
              <a:solidFill>
                <a:schemeClr val="bg1"/>
              </a:solidFill>
              <a:effectLst>
                <a:outerShdw blurRad="63500" dist="63500" dir="1800000" algn="ctr" rotWithShape="0">
                  <a:srgbClr val="000000">
                    <a:alpha val="1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8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do </a:t>
            </a:r>
            <a:r>
              <a:rPr lang="pt-BR" dirty="0" smtClean="0"/>
              <a:t>tempo</a:t>
            </a:r>
            <a:br>
              <a:rPr lang="pt-BR" dirty="0" smtClean="0"/>
            </a:br>
            <a:r>
              <a:rPr lang="pt-BR" dirty="0" smtClean="0"/>
              <a:t>Movimentos da sociedade civil</a:t>
            </a:r>
            <a:endParaRPr lang="pt-BR" dirty="0"/>
          </a:p>
        </p:txBody>
      </p:sp>
      <p:cxnSp>
        <p:nvCxnSpPr>
          <p:cNvPr id="8" name="Conector reto 7"/>
          <p:cNvCxnSpPr>
            <a:stCxn id="43" idx="0"/>
            <a:endCxn id="51" idx="2"/>
          </p:cNvCxnSpPr>
          <p:nvPr/>
        </p:nvCxnSpPr>
        <p:spPr>
          <a:xfrm flipV="1">
            <a:off x="9274741" y="3228791"/>
            <a:ext cx="0" cy="156048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7827431" y="5050343"/>
            <a:ext cx="0" cy="26113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41" idx="0"/>
            <a:endCxn id="50" idx="2"/>
          </p:cNvCxnSpPr>
          <p:nvPr/>
        </p:nvCxnSpPr>
        <p:spPr>
          <a:xfrm flipV="1">
            <a:off x="8537892" y="4405275"/>
            <a:ext cx="0" cy="38400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stCxn id="37" idx="0"/>
            <a:endCxn id="47" idx="2"/>
          </p:cNvCxnSpPr>
          <p:nvPr/>
        </p:nvCxnSpPr>
        <p:spPr>
          <a:xfrm flipV="1">
            <a:off x="7030339" y="4040812"/>
            <a:ext cx="0" cy="73359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46" idx="0"/>
            <a:endCxn id="35" idx="2"/>
          </p:cNvCxnSpPr>
          <p:nvPr/>
        </p:nvCxnSpPr>
        <p:spPr>
          <a:xfrm flipV="1">
            <a:off x="6274997" y="5042974"/>
            <a:ext cx="0" cy="34972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33" idx="0"/>
            <a:endCxn id="45" idx="2"/>
          </p:cNvCxnSpPr>
          <p:nvPr/>
        </p:nvCxnSpPr>
        <p:spPr>
          <a:xfrm flipV="1">
            <a:off x="5526979" y="3534781"/>
            <a:ext cx="0" cy="125823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31" idx="0"/>
            <a:endCxn id="44" idx="2"/>
          </p:cNvCxnSpPr>
          <p:nvPr/>
        </p:nvCxnSpPr>
        <p:spPr>
          <a:xfrm flipV="1">
            <a:off x="4745392" y="4169106"/>
            <a:ext cx="0" cy="63232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29" idx="0"/>
            <a:endCxn id="28" idx="2"/>
          </p:cNvCxnSpPr>
          <p:nvPr/>
        </p:nvCxnSpPr>
        <p:spPr>
          <a:xfrm flipV="1">
            <a:off x="3978073" y="5054081"/>
            <a:ext cx="0" cy="34972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19" idx="0"/>
            <a:endCxn id="20" idx="0"/>
          </p:cNvCxnSpPr>
          <p:nvPr/>
        </p:nvCxnSpPr>
        <p:spPr>
          <a:xfrm flipH="1">
            <a:off x="2479379" y="4807861"/>
            <a:ext cx="16421" cy="6951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524000" y="4908968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2154592" y="4774057"/>
            <a:ext cx="649575" cy="280025"/>
            <a:chOff x="991545" y="4817598"/>
            <a:chExt cx="649575" cy="280025"/>
          </a:xfrm>
        </p:grpSpPr>
        <p:sp>
          <p:nvSpPr>
            <p:cNvPr id="18" name="Divisa 17"/>
            <p:cNvSpPr/>
            <p:nvPr/>
          </p:nvSpPr>
          <p:spPr>
            <a:xfrm>
              <a:off x="991545" y="4817598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057035" y="4851402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1997</a:t>
              </a: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1842525" y="5503001"/>
            <a:ext cx="127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Quantum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Leap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 Project (foco em bancos privados)</a:t>
            </a:r>
          </a:p>
        </p:txBody>
      </p:sp>
      <p:cxnSp>
        <p:nvCxnSpPr>
          <p:cNvPr id="21" name="Conector reto 20"/>
          <p:cNvCxnSpPr>
            <a:endCxn id="24" idx="2"/>
          </p:cNvCxnSpPr>
          <p:nvPr/>
        </p:nvCxnSpPr>
        <p:spPr>
          <a:xfrm flipH="1" flipV="1">
            <a:off x="3235824" y="2962384"/>
            <a:ext cx="11044" cy="184547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2927081" y="4774057"/>
            <a:ext cx="649575" cy="280025"/>
            <a:chOff x="1739973" y="4817598"/>
            <a:chExt cx="649575" cy="280025"/>
          </a:xfrm>
        </p:grpSpPr>
        <p:sp>
          <p:nvSpPr>
            <p:cNvPr id="22" name="Divisa 21"/>
            <p:cNvSpPr/>
            <p:nvPr/>
          </p:nvSpPr>
          <p:spPr>
            <a:xfrm>
              <a:off x="1739973" y="4817598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772010" y="4851402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1999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2607925" y="2316054"/>
            <a:ext cx="125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Campanhas contra bancos internacionais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0319" y="4774057"/>
            <a:ext cx="649575" cy="280025"/>
            <a:chOff x="2483212" y="4817598"/>
            <a:chExt cx="649575" cy="280025"/>
          </a:xfrm>
        </p:grpSpPr>
        <p:sp>
          <p:nvSpPr>
            <p:cNvPr id="27" name="Divisa 26"/>
            <p:cNvSpPr/>
            <p:nvPr/>
          </p:nvSpPr>
          <p:spPr>
            <a:xfrm>
              <a:off x="2483212" y="4817598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515249" y="4851402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2003</a:t>
              </a: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3341777" y="5403810"/>
            <a:ext cx="127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Declaração de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Collevechio</a:t>
            </a:r>
            <a:endParaRPr lang="pt-BR" sz="1200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4437638" y="4767627"/>
            <a:ext cx="649575" cy="280025"/>
            <a:chOff x="3226451" y="4813860"/>
            <a:chExt cx="649575" cy="280025"/>
          </a:xfrm>
        </p:grpSpPr>
        <p:sp>
          <p:nvSpPr>
            <p:cNvPr id="30" name="Divisa 29"/>
            <p:cNvSpPr/>
            <p:nvPr/>
          </p:nvSpPr>
          <p:spPr>
            <a:xfrm>
              <a:off x="3226451" y="4813860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258488" y="4847664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2004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219225" y="4759212"/>
            <a:ext cx="649575" cy="280025"/>
            <a:chOff x="4007651" y="4806491"/>
            <a:chExt cx="649575" cy="280025"/>
          </a:xfrm>
        </p:grpSpPr>
        <p:sp>
          <p:nvSpPr>
            <p:cNvPr id="32" name="Divisa 31"/>
            <p:cNvSpPr/>
            <p:nvPr/>
          </p:nvSpPr>
          <p:spPr>
            <a:xfrm>
              <a:off x="4007651" y="4806491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039688" y="4840295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2005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5967243" y="4762950"/>
            <a:ext cx="649575" cy="280025"/>
            <a:chOff x="4756079" y="4806491"/>
            <a:chExt cx="649575" cy="280025"/>
          </a:xfrm>
        </p:grpSpPr>
        <p:sp>
          <p:nvSpPr>
            <p:cNvPr id="34" name="Divisa 33"/>
            <p:cNvSpPr/>
            <p:nvPr/>
          </p:nvSpPr>
          <p:spPr>
            <a:xfrm>
              <a:off x="4756079" y="4806491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788116" y="4840295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2006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6722585" y="4752633"/>
            <a:ext cx="649575" cy="276287"/>
            <a:chOff x="5499318" y="4806491"/>
            <a:chExt cx="649575" cy="276287"/>
          </a:xfrm>
        </p:grpSpPr>
        <p:sp>
          <p:nvSpPr>
            <p:cNvPr id="36" name="Divisa 35"/>
            <p:cNvSpPr/>
            <p:nvPr/>
          </p:nvSpPr>
          <p:spPr>
            <a:xfrm>
              <a:off x="5499318" y="4806491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531355" y="4828263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2007</a:t>
              </a: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7502283" y="4760108"/>
            <a:ext cx="649575" cy="280025"/>
            <a:chOff x="6242557" y="4802753"/>
            <a:chExt cx="649575" cy="280025"/>
          </a:xfrm>
        </p:grpSpPr>
        <p:sp>
          <p:nvSpPr>
            <p:cNvPr id="38" name="Divisa 37"/>
            <p:cNvSpPr/>
            <p:nvPr/>
          </p:nvSpPr>
          <p:spPr>
            <a:xfrm>
              <a:off x="6242557" y="4802753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6274594" y="4836557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2010</a:t>
              </a: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8230138" y="4755474"/>
            <a:ext cx="649575" cy="280025"/>
            <a:chOff x="6994012" y="4811168"/>
            <a:chExt cx="649575" cy="280025"/>
          </a:xfrm>
        </p:grpSpPr>
        <p:sp>
          <p:nvSpPr>
            <p:cNvPr id="40" name="Divisa 39"/>
            <p:cNvSpPr/>
            <p:nvPr/>
          </p:nvSpPr>
          <p:spPr>
            <a:xfrm>
              <a:off x="6994012" y="4811168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026049" y="4844972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2012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8966987" y="4755474"/>
            <a:ext cx="649575" cy="280025"/>
            <a:chOff x="7742440" y="4811168"/>
            <a:chExt cx="649575" cy="280025"/>
          </a:xfrm>
        </p:grpSpPr>
        <p:sp>
          <p:nvSpPr>
            <p:cNvPr id="42" name="Divisa 41"/>
            <p:cNvSpPr/>
            <p:nvPr/>
          </p:nvSpPr>
          <p:spPr>
            <a:xfrm>
              <a:off x="7742440" y="4811168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7774477" y="4844972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2014</a:t>
              </a:r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4183019" y="3892107"/>
            <a:ext cx="112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Bank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Track</a:t>
            </a:r>
            <a:endParaRPr lang="pt-BR" sz="12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801721" y="2703784"/>
            <a:ext cx="145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“Delineando o futuro das finanças sustentáveis”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510183" y="5392703"/>
            <a:ext cx="152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“O que fazer e não fazer em um banco sustentável”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417223" y="3579147"/>
            <a:ext cx="12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A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Challenging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Climate</a:t>
            </a:r>
            <a:endParaRPr lang="pt-BR" sz="12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410394" y="2519169"/>
            <a:ext cx="124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Mind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the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 Gap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7155691" y="5300369"/>
            <a:ext cx="1359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Close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the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 Gap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7857975" y="3758944"/>
            <a:ext cx="13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Guia dos Bancos Responsáveis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8594824" y="2767126"/>
            <a:ext cx="135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Fair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Finance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Guide</a:t>
            </a:r>
            <a:endParaRPr lang="pt-BR" sz="1200" b="1" dirty="0">
              <a:solidFill>
                <a:srgbClr val="080808"/>
              </a:solidFill>
              <a:cs typeface="Arial" charset="0"/>
            </a:endParaRPr>
          </a:p>
        </p:txBody>
      </p:sp>
      <p:cxnSp>
        <p:nvCxnSpPr>
          <p:cNvPr id="52" name="Conector reto 51"/>
          <p:cNvCxnSpPr>
            <a:stCxn id="47" idx="0"/>
            <a:endCxn id="48" idx="2"/>
          </p:cNvCxnSpPr>
          <p:nvPr/>
        </p:nvCxnSpPr>
        <p:spPr>
          <a:xfrm flipV="1">
            <a:off x="7030340" y="2796168"/>
            <a:ext cx="3271" cy="7829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791369" y="150315"/>
            <a:ext cx="5672436" cy="373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6A0A0C"/>
                </a:solidFill>
              </a:rPr>
              <a:t>Princípios para Responsabilidade Bancária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709290" y="3712180"/>
            <a:ext cx="1218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6A0A0C"/>
                </a:solidFill>
                <a:cs typeface="Arial" charset="0"/>
              </a:rPr>
              <a:t>60-70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Protesto contra guerras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705114" y="2535529"/>
            <a:ext cx="1218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6A0A0C"/>
                </a:solidFill>
                <a:cs typeface="Arial" charset="0"/>
              </a:rPr>
              <a:t>80-90</a:t>
            </a:r>
            <a:r>
              <a:rPr lang="pt-BR" sz="120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Protesto contra multilaterais</a:t>
            </a:r>
          </a:p>
        </p:txBody>
      </p:sp>
      <p:cxnSp>
        <p:nvCxnSpPr>
          <p:cNvPr id="73" name="Conector reto 72"/>
          <p:cNvCxnSpPr>
            <a:stCxn id="67" idx="0"/>
            <a:endCxn id="70" idx="2"/>
          </p:cNvCxnSpPr>
          <p:nvPr/>
        </p:nvCxnSpPr>
        <p:spPr>
          <a:xfrm flipH="1" flipV="1">
            <a:off x="1314171" y="3366525"/>
            <a:ext cx="4176" cy="34565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9681804" y="4751736"/>
            <a:ext cx="649575" cy="280025"/>
            <a:chOff x="7894840" y="4963568"/>
            <a:chExt cx="649575" cy="280025"/>
          </a:xfrm>
        </p:grpSpPr>
        <p:sp>
          <p:nvSpPr>
            <p:cNvPr id="53" name="Divisa 52"/>
            <p:cNvSpPr/>
            <p:nvPr/>
          </p:nvSpPr>
          <p:spPr>
            <a:xfrm>
              <a:off x="7894840" y="4963568"/>
              <a:ext cx="649575" cy="276287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solidFill>
                  <a:srgbClr val="6A0A0C"/>
                </a:solidFill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7926877" y="4997372"/>
              <a:ext cx="55143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6A0A0C"/>
                  </a:solidFill>
                  <a:cs typeface="Arial" charset="0"/>
                </a:rPr>
                <a:t>2018</a:t>
              </a:r>
            </a:p>
          </p:txBody>
        </p:sp>
      </p:grpSp>
      <p:cxnSp>
        <p:nvCxnSpPr>
          <p:cNvPr id="66" name="Conector reto 65"/>
          <p:cNvCxnSpPr/>
          <p:nvPr/>
        </p:nvCxnSpPr>
        <p:spPr>
          <a:xfrm flipV="1">
            <a:off x="10039350" y="5050343"/>
            <a:ext cx="0" cy="26113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9258389" y="5300369"/>
            <a:ext cx="135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“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Fossil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banks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, no </a:t>
            </a:r>
            <a:r>
              <a:rPr lang="pt-BR" sz="1200" b="1" dirty="0" err="1">
                <a:solidFill>
                  <a:srgbClr val="080808"/>
                </a:solidFill>
                <a:cs typeface="Arial" charset="0"/>
              </a:rPr>
              <a:t>thanks</a:t>
            </a:r>
            <a:r>
              <a:rPr lang="pt-BR" sz="1200" b="1" dirty="0">
                <a:solidFill>
                  <a:srgbClr val="080808"/>
                </a:solidFill>
                <a:cs typeface="Arial" charset="0"/>
              </a:rPr>
              <a:t>!”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188747" y="106295"/>
            <a:ext cx="468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619877" y="2096749"/>
            <a:ext cx="9030958" cy="4214651"/>
            <a:chOff x="58929" y="2021512"/>
            <a:chExt cx="9010843" cy="4214651"/>
          </a:xfrm>
        </p:grpSpPr>
        <p:sp>
          <p:nvSpPr>
            <p:cNvPr id="109" name="Seta para a direita 108"/>
            <p:cNvSpPr/>
            <p:nvPr/>
          </p:nvSpPr>
          <p:spPr>
            <a:xfrm>
              <a:off x="63252" y="4826785"/>
              <a:ext cx="9006520" cy="1409378"/>
            </a:xfrm>
            <a:prstGeom prst="rightArrow">
              <a:avLst>
                <a:gd name="adj1" fmla="val 100000"/>
                <a:gd name="adj2" fmla="val 12386"/>
              </a:avLst>
            </a:prstGeom>
            <a:solidFill>
              <a:schemeClr val="tx1">
                <a:lumMod val="25000"/>
                <a:lumOff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8" name="Seta para a direita 107"/>
            <p:cNvSpPr/>
            <p:nvPr/>
          </p:nvSpPr>
          <p:spPr>
            <a:xfrm>
              <a:off x="58929" y="3430406"/>
              <a:ext cx="9006520" cy="1397107"/>
            </a:xfrm>
            <a:prstGeom prst="rightArrow">
              <a:avLst>
                <a:gd name="adj1" fmla="val 100000"/>
                <a:gd name="adj2" fmla="val 11844"/>
              </a:avLst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8" name="Seta para a direita 17"/>
            <p:cNvSpPr/>
            <p:nvPr/>
          </p:nvSpPr>
          <p:spPr>
            <a:xfrm>
              <a:off x="58929" y="2021512"/>
              <a:ext cx="9006520" cy="1409165"/>
            </a:xfrm>
            <a:prstGeom prst="rightArrow">
              <a:avLst>
                <a:gd name="adj1" fmla="val 100000"/>
                <a:gd name="adj2" fmla="val 12406"/>
              </a:avLst>
            </a:prstGeom>
            <a:solidFill>
              <a:schemeClr val="bg1">
                <a:lumMod val="95000"/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do </a:t>
            </a:r>
            <a:r>
              <a:rPr lang="pt-BR" dirty="0" smtClean="0"/>
              <a:t>tempo </a:t>
            </a:r>
            <a:br>
              <a:rPr lang="pt-BR" dirty="0" smtClean="0"/>
            </a:br>
            <a:r>
              <a:rPr lang="pt-BR" dirty="0" smtClean="0"/>
              <a:t>Respostas do setor empresarial e financeiro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086278" y="2907849"/>
            <a:ext cx="129384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Dow Jones Sustainable Index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(1999)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399795" y="3601784"/>
            <a:ext cx="130349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Carbon Disclosure Project (CDP)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(2000)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783444" y="2174346"/>
            <a:ext cx="105258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Pacto Global da ONU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(2000)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980153" y="4974671"/>
            <a:ext cx="11477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1º fundo responsável do Brasil (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Ethical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)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(2001)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3598011" y="4179172"/>
            <a:ext cx="90246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Princípios do Equador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(2003)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803920" y="5535815"/>
            <a:ext cx="14505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Índice de Sustentabilidade Empresarial (ISE)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(2005)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265059" y="3559870"/>
            <a:ext cx="1529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Princípios para Investimento Responsável (PRI)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(2006)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980176" y="5651780"/>
            <a:ext cx="10368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Novo Protocolo Verde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(2008)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4950067" y="5011794"/>
            <a:ext cx="110792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Programa GHG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Protocol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Brasil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(2008)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6835385" y="3874899"/>
            <a:ext cx="10432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Princípios para Seguro Sustentável (PSI)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(2012)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7856912" y="5619973"/>
            <a:ext cx="8624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CMN Resolução nº 4.327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(2014)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1705353" y="5638678"/>
            <a:ext cx="105870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Protocolo Verde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(1995)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5039303" y="4270325"/>
            <a:ext cx="118358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Carbon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/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Climate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Principles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(2008)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6756840" y="2214909"/>
            <a:ext cx="120972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Natural Capital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Declaration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/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(2012)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7711336" y="4332702"/>
            <a:ext cx="108146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Montreal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Pledge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(2014)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1561891" y="4407762"/>
            <a:ext cx="9430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UNEP-FI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(1992)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8955360" y="5548139"/>
            <a:ext cx="931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CMN Resolução nº 4.557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9744372" y="5563677"/>
            <a:ext cx="8819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CMN Resolução nº 4.661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(2018)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9268047" y="2061084"/>
            <a:ext cx="12915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50" b="1" dirty="0">
                <a:solidFill>
                  <a:srgbClr val="6A0A0C"/>
                </a:solidFill>
                <a:cs typeface="Arial" panose="020B0604020202020204" pitchFamily="34" charset="0"/>
              </a:rPr>
              <a:t>Task Force on Climate-related Financial Disclosures </a:t>
            </a:r>
            <a:r>
              <a:rPr lang="en-US" sz="950" b="1" dirty="0">
                <a:solidFill>
                  <a:srgbClr val="080808"/>
                </a:solidFill>
                <a:cs typeface="Arial" panose="020B0604020202020204" pitchFamily="34" charset="0"/>
              </a:rPr>
              <a:t>(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2018)</a:t>
            </a:r>
          </a:p>
        </p:txBody>
      </p:sp>
      <p:sp>
        <p:nvSpPr>
          <p:cNvPr id="118" name="CaixaDeTexto 117"/>
          <p:cNvSpPr txBox="1"/>
          <p:nvPr/>
        </p:nvSpPr>
        <p:spPr>
          <a:xfrm>
            <a:off x="7739048" y="3522203"/>
            <a:ext cx="114773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Portfolio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Decarbonization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Coalition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(PDC)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(2014)</a:t>
            </a:r>
          </a:p>
        </p:txBody>
      </p:sp>
      <p:sp>
        <p:nvSpPr>
          <p:cNvPr id="133" name="CaixaDeTexto 132"/>
          <p:cNvSpPr txBox="1"/>
          <p:nvPr/>
        </p:nvSpPr>
        <p:spPr>
          <a:xfrm>
            <a:off x="8936193" y="4969629"/>
            <a:ext cx="9544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LAB 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134" name="CaixaDeTexto 133"/>
          <p:cNvSpPr txBox="1"/>
          <p:nvPr/>
        </p:nvSpPr>
        <p:spPr>
          <a:xfrm>
            <a:off x="7625824" y="2842823"/>
            <a:ext cx="108146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Green Bond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Principles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/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(2014)</a:t>
            </a:r>
          </a:p>
        </p:txBody>
      </p:sp>
      <p:sp>
        <p:nvSpPr>
          <p:cNvPr id="135" name="CaixaDeTexto 134"/>
          <p:cNvSpPr txBox="1"/>
          <p:nvPr/>
        </p:nvSpPr>
        <p:spPr>
          <a:xfrm>
            <a:off x="6105082" y="4958987"/>
            <a:ext cx="11023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Índice Carbono Eficiente (ICO2)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(2010)</a:t>
            </a:r>
          </a:p>
        </p:txBody>
      </p:sp>
      <p:grpSp>
        <p:nvGrpSpPr>
          <p:cNvPr id="87" name="Grupo 86"/>
          <p:cNvGrpSpPr/>
          <p:nvPr/>
        </p:nvGrpSpPr>
        <p:grpSpPr>
          <a:xfrm>
            <a:off x="1599694" y="6505174"/>
            <a:ext cx="8820547" cy="319882"/>
            <a:chOff x="-17782" y="5765647"/>
            <a:chExt cx="8820547" cy="319882"/>
          </a:xfrm>
        </p:grpSpPr>
        <p:cxnSp>
          <p:nvCxnSpPr>
            <p:cNvPr id="181" name="18 Conector recto"/>
            <p:cNvCxnSpPr/>
            <p:nvPr/>
          </p:nvCxnSpPr>
          <p:spPr>
            <a:xfrm>
              <a:off x="179508" y="5812974"/>
              <a:ext cx="8458666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/>
            <p:cNvGrpSpPr/>
            <p:nvPr/>
          </p:nvGrpSpPr>
          <p:grpSpPr>
            <a:xfrm>
              <a:off x="-17782" y="5855715"/>
              <a:ext cx="8820547" cy="214967"/>
              <a:chOff x="-17782" y="5855715"/>
              <a:chExt cx="8820547" cy="214967"/>
            </a:xfrm>
          </p:grpSpPr>
          <p:sp>
            <p:nvSpPr>
              <p:cNvPr id="179" name="CaixaDeTexto 178"/>
              <p:cNvSpPr txBox="1"/>
              <p:nvPr/>
            </p:nvSpPr>
            <p:spPr>
              <a:xfrm>
                <a:off x="-17782" y="5859479"/>
                <a:ext cx="329184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1992</a:t>
                </a:r>
              </a:p>
            </p:txBody>
          </p:sp>
          <p:sp>
            <p:nvSpPr>
              <p:cNvPr id="180" name="CaixaDeTexto 179"/>
              <p:cNvSpPr txBox="1"/>
              <p:nvPr/>
            </p:nvSpPr>
            <p:spPr>
              <a:xfrm>
                <a:off x="8473581" y="5855715"/>
                <a:ext cx="329184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2018</a:t>
                </a:r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390444" y="5782683"/>
              <a:ext cx="329185" cy="302846"/>
              <a:chOff x="390444" y="5782683"/>
              <a:chExt cx="329185" cy="302846"/>
            </a:xfrm>
          </p:grpSpPr>
          <p:sp>
            <p:nvSpPr>
              <p:cNvPr id="177" name="41 Elipse"/>
              <p:cNvSpPr/>
              <p:nvPr/>
            </p:nvSpPr>
            <p:spPr>
              <a:xfrm>
                <a:off x="519037" y="5782683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8" name="CaixaDeTexto 177"/>
              <p:cNvSpPr txBox="1"/>
              <p:nvPr/>
            </p:nvSpPr>
            <p:spPr>
              <a:xfrm>
                <a:off x="390444" y="5874326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1995</a:t>
                </a:r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924651" y="5771912"/>
              <a:ext cx="329185" cy="300712"/>
              <a:chOff x="924651" y="5771912"/>
              <a:chExt cx="329185" cy="300712"/>
            </a:xfrm>
          </p:grpSpPr>
          <p:sp>
            <p:nvSpPr>
              <p:cNvPr id="175" name="41 Elipse"/>
              <p:cNvSpPr/>
              <p:nvPr/>
            </p:nvSpPr>
            <p:spPr>
              <a:xfrm>
                <a:off x="1079726" y="577191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6" name="CaixaDeTexto 175"/>
              <p:cNvSpPr txBox="1"/>
              <p:nvPr/>
            </p:nvSpPr>
            <p:spPr>
              <a:xfrm>
                <a:off x="924651" y="5861421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1999</a:t>
                </a:r>
              </a:p>
            </p:txBody>
          </p:sp>
        </p:grpSp>
        <p:grpSp>
          <p:nvGrpSpPr>
            <p:cNvPr id="116" name="Grupo 115"/>
            <p:cNvGrpSpPr/>
            <p:nvPr/>
          </p:nvGrpSpPr>
          <p:grpSpPr>
            <a:xfrm>
              <a:off x="1363074" y="5765647"/>
              <a:ext cx="329185" cy="292614"/>
              <a:chOff x="1363074" y="5765647"/>
              <a:chExt cx="329185" cy="292614"/>
            </a:xfrm>
          </p:grpSpPr>
          <p:sp>
            <p:nvSpPr>
              <p:cNvPr id="173" name="41 Elipse"/>
              <p:cNvSpPr/>
              <p:nvPr/>
            </p:nvSpPr>
            <p:spPr>
              <a:xfrm>
                <a:off x="1506736" y="576564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4" name="CaixaDeTexto 173"/>
              <p:cNvSpPr txBox="1"/>
              <p:nvPr/>
            </p:nvSpPr>
            <p:spPr>
              <a:xfrm>
                <a:off x="1363074" y="5847058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2000</a:t>
                </a:r>
              </a:p>
            </p:txBody>
          </p:sp>
        </p:grpSp>
        <p:grpSp>
          <p:nvGrpSpPr>
            <p:cNvPr id="119" name="Grupo 118"/>
            <p:cNvGrpSpPr/>
            <p:nvPr/>
          </p:nvGrpSpPr>
          <p:grpSpPr>
            <a:xfrm>
              <a:off x="1801495" y="5765732"/>
              <a:ext cx="329185" cy="303815"/>
              <a:chOff x="1801495" y="5765732"/>
              <a:chExt cx="329185" cy="303815"/>
            </a:xfrm>
          </p:grpSpPr>
          <p:sp>
            <p:nvSpPr>
              <p:cNvPr id="171" name="41 Elipse"/>
              <p:cNvSpPr/>
              <p:nvPr/>
            </p:nvSpPr>
            <p:spPr>
              <a:xfrm>
                <a:off x="1944620" y="576573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2" name="CaixaDeTexto 171"/>
              <p:cNvSpPr txBox="1"/>
              <p:nvPr/>
            </p:nvSpPr>
            <p:spPr>
              <a:xfrm>
                <a:off x="1801495" y="5858344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2001</a:t>
                </a:r>
              </a:p>
            </p:txBody>
          </p:sp>
        </p:grpSp>
        <p:grpSp>
          <p:nvGrpSpPr>
            <p:cNvPr id="132" name="Grupo 131"/>
            <p:cNvGrpSpPr/>
            <p:nvPr/>
          </p:nvGrpSpPr>
          <p:grpSpPr>
            <a:xfrm>
              <a:off x="2218347" y="5765732"/>
              <a:ext cx="329185" cy="311280"/>
              <a:chOff x="2218347" y="5765732"/>
              <a:chExt cx="329185" cy="311280"/>
            </a:xfrm>
          </p:grpSpPr>
          <p:sp>
            <p:nvSpPr>
              <p:cNvPr id="169" name="41 Elipse"/>
              <p:cNvSpPr/>
              <p:nvPr/>
            </p:nvSpPr>
            <p:spPr>
              <a:xfrm>
                <a:off x="2369966" y="576573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0" name="CaixaDeTexto 169"/>
              <p:cNvSpPr txBox="1"/>
              <p:nvPr/>
            </p:nvSpPr>
            <p:spPr>
              <a:xfrm>
                <a:off x="2218347" y="5865809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2003</a:t>
                </a:r>
              </a:p>
            </p:txBody>
          </p:sp>
        </p:grpSp>
        <p:grpSp>
          <p:nvGrpSpPr>
            <p:cNvPr id="136" name="Grupo 135"/>
            <p:cNvGrpSpPr/>
            <p:nvPr/>
          </p:nvGrpSpPr>
          <p:grpSpPr>
            <a:xfrm>
              <a:off x="2799275" y="5780161"/>
              <a:ext cx="329185" cy="305368"/>
              <a:chOff x="2799275" y="5780161"/>
              <a:chExt cx="329185" cy="305368"/>
            </a:xfrm>
          </p:grpSpPr>
          <p:sp>
            <p:nvSpPr>
              <p:cNvPr id="167" name="41 Elipse"/>
              <p:cNvSpPr/>
              <p:nvPr/>
            </p:nvSpPr>
            <p:spPr>
              <a:xfrm>
                <a:off x="2947161" y="5780161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8" name="CaixaDeTexto 167"/>
              <p:cNvSpPr txBox="1"/>
              <p:nvPr/>
            </p:nvSpPr>
            <p:spPr>
              <a:xfrm>
                <a:off x="2799275" y="5874326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2005</a:t>
                </a:r>
              </a:p>
            </p:txBody>
          </p:sp>
        </p:grpSp>
        <p:grpSp>
          <p:nvGrpSpPr>
            <p:cNvPr id="140" name="Grupo 139"/>
            <p:cNvGrpSpPr/>
            <p:nvPr/>
          </p:nvGrpSpPr>
          <p:grpSpPr>
            <a:xfrm>
              <a:off x="3289563" y="5765647"/>
              <a:ext cx="329184" cy="296936"/>
              <a:chOff x="3289563" y="5765647"/>
              <a:chExt cx="329184" cy="296936"/>
            </a:xfrm>
          </p:grpSpPr>
          <p:sp>
            <p:nvSpPr>
              <p:cNvPr id="165" name="41 Elipse"/>
              <p:cNvSpPr/>
              <p:nvPr/>
            </p:nvSpPr>
            <p:spPr>
              <a:xfrm>
                <a:off x="3422295" y="5765647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6" name="CaixaDeTexto 165"/>
              <p:cNvSpPr txBox="1"/>
              <p:nvPr/>
            </p:nvSpPr>
            <p:spPr>
              <a:xfrm>
                <a:off x="3289563" y="5851380"/>
                <a:ext cx="329184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2006</a:t>
                </a:r>
              </a:p>
            </p:txBody>
          </p:sp>
        </p:grpSp>
        <p:grpSp>
          <p:nvGrpSpPr>
            <p:cNvPr id="141" name="Grupo 140"/>
            <p:cNvGrpSpPr/>
            <p:nvPr/>
          </p:nvGrpSpPr>
          <p:grpSpPr>
            <a:xfrm>
              <a:off x="3823847" y="5782683"/>
              <a:ext cx="329185" cy="277801"/>
              <a:chOff x="3823847" y="5782683"/>
              <a:chExt cx="329185" cy="277801"/>
            </a:xfrm>
          </p:grpSpPr>
          <p:sp>
            <p:nvSpPr>
              <p:cNvPr id="163" name="41 Elipse"/>
              <p:cNvSpPr/>
              <p:nvPr/>
            </p:nvSpPr>
            <p:spPr>
              <a:xfrm>
                <a:off x="3959958" y="5782683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4" name="CaixaDeTexto 163"/>
              <p:cNvSpPr txBox="1"/>
              <p:nvPr/>
            </p:nvSpPr>
            <p:spPr>
              <a:xfrm>
                <a:off x="3823847" y="5849281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2008</a:t>
                </a:r>
              </a:p>
            </p:txBody>
          </p:sp>
        </p:grpSp>
        <p:grpSp>
          <p:nvGrpSpPr>
            <p:cNvPr id="142" name="Grupo 141"/>
            <p:cNvGrpSpPr/>
            <p:nvPr/>
          </p:nvGrpSpPr>
          <p:grpSpPr>
            <a:xfrm>
              <a:off x="4709572" y="5772364"/>
              <a:ext cx="329185" cy="285897"/>
              <a:chOff x="4709572" y="5772364"/>
              <a:chExt cx="329185" cy="285897"/>
            </a:xfrm>
          </p:grpSpPr>
          <p:sp>
            <p:nvSpPr>
              <p:cNvPr id="161" name="41 Elipse"/>
              <p:cNvSpPr/>
              <p:nvPr/>
            </p:nvSpPr>
            <p:spPr>
              <a:xfrm>
                <a:off x="4856898" y="577236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2" name="CaixaDeTexto 161"/>
              <p:cNvSpPr txBox="1"/>
              <p:nvPr/>
            </p:nvSpPr>
            <p:spPr>
              <a:xfrm>
                <a:off x="4709572" y="5847058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2010</a:t>
                </a:r>
              </a:p>
            </p:txBody>
          </p:sp>
        </p:grpSp>
        <p:grpSp>
          <p:nvGrpSpPr>
            <p:cNvPr id="143" name="Grupo 142"/>
            <p:cNvGrpSpPr/>
            <p:nvPr/>
          </p:nvGrpSpPr>
          <p:grpSpPr>
            <a:xfrm>
              <a:off x="5523862" y="5772364"/>
              <a:ext cx="329185" cy="304648"/>
              <a:chOff x="5523862" y="5772364"/>
              <a:chExt cx="329185" cy="304648"/>
            </a:xfrm>
          </p:grpSpPr>
          <p:sp>
            <p:nvSpPr>
              <p:cNvPr id="159" name="41 Elipse"/>
              <p:cNvSpPr/>
              <p:nvPr/>
            </p:nvSpPr>
            <p:spPr>
              <a:xfrm>
                <a:off x="5672227" y="577236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0" name="CaixaDeTexto 159"/>
              <p:cNvSpPr txBox="1"/>
              <p:nvPr/>
            </p:nvSpPr>
            <p:spPr>
              <a:xfrm>
                <a:off x="5523862" y="5865809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2012</a:t>
                </a:r>
              </a:p>
            </p:txBody>
          </p:sp>
        </p:grpSp>
        <p:grpSp>
          <p:nvGrpSpPr>
            <p:cNvPr id="144" name="Grupo 143"/>
            <p:cNvGrpSpPr/>
            <p:nvPr/>
          </p:nvGrpSpPr>
          <p:grpSpPr>
            <a:xfrm>
              <a:off x="5970844" y="5766943"/>
              <a:ext cx="329185" cy="297716"/>
              <a:chOff x="5970844" y="5766943"/>
              <a:chExt cx="329185" cy="297716"/>
            </a:xfrm>
          </p:grpSpPr>
          <p:sp>
            <p:nvSpPr>
              <p:cNvPr id="157" name="41 Elipse"/>
              <p:cNvSpPr/>
              <p:nvPr/>
            </p:nvSpPr>
            <p:spPr>
              <a:xfrm>
                <a:off x="6121573" y="5766943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8" name="CaixaDeTexto 157"/>
              <p:cNvSpPr txBox="1"/>
              <p:nvPr/>
            </p:nvSpPr>
            <p:spPr>
              <a:xfrm>
                <a:off x="5970844" y="5853456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2013</a:t>
                </a:r>
              </a:p>
            </p:txBody>
          </p:sp>
        </p:grpSp>
        <p:grpSp>
          <p:nvGrpSpPr>
            <p:cNvPr id="145" name="Grupo 144"/>
            <p:cNvGrpSpPr/>
            <p:nvPr/>
          </p:nvGrpSpPr>
          <p:grpSpPr>
            <a:xfrm>
              <a:off x="6499810" y="5772364"/>
              <a:ext cx="329185" cy="300259"/>
              <a:chOff x="6499810" y="5772364"/>
              <a:chExt cx="329185" cy="300259"/>
            </a:xfrm>
          </p:grpSpPr>
          <p:sp>
            <p:nvSpPr>
              <p:cNvPr id="155" name="41 Elipse"/>
              <p:cNvSpPr/>
              <p:nvPr/>
            </p:nvSpPr>
            <p:spPr>
              <a:xfrm>
                <a:off x="6634593" y="577236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6" name="CaixaDeTexto 155"/>
              <p:cNvSpPr txBox="1"/>
              <p:nvPr/>
            </p:nvSpPr>
            <p:spPr>
              <a:xfrm>
                <a:off x="6499810" y="5861420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2014</a:t>
                </a:r>
              </a:p>
            </p:txBody>
          </p:sp>
        </p:grpSp>
        <p:grpSp>
          <p:nvGrpSpPr>
            <p:cNvPr id="146" name="Grupo 145"/>
            <p:cNvGrpSpPr/>
            <p:nvPr/>
          </p:nvGrpSpPr>
          <p:grpSpPr>
            <a:xfrm>
              <a:off x="7146258" y="5772364"/>
              <a:ext cx="329185" cy="297183"/>
              <a:chOff x="7146258" y="5772364"/>
              <a:chExt cx="329185" cy="297183"/>
            </a:xfrm>
          </p:grpSpPr>
          <p:sp>
            <p:nvSpPr>
              <p:cNvPr id="153" name="41 Elipse"/>
              <p:cNvSpPr/>
              <p:nvPr/>
            </p:nvSpPr>
            <p:spPr>
              <a:xfrm>
                <a:off x="7276483" y="577236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4" name="CaixaDeTexto 153"/>
              <p:cNvSpPr txBox="1"/>
              <p:nvPr/>
            </p:nvSpPr>
            <p:spPr>
              <a:xfrm>
                <a:off x="7146258" y="5858344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2015</a:t>
                </a:r>
              </a:p>
            </p:txBody>
          </p:sp>
        </p:grpSp>
        <p:grpSp>
          <p:nvGrpSpPr>
            <p:cNvPr id="148" name="Grupo 147"/>
            <p:cNvGrpSpPr/>
            <p:nvPr/>
          </p:nvGrpSpPr>
          <p:grpSpPr>
            <a:xfrm>
              <a:off x="7765170" y="5772364"/>
              <a:ext cx="329185" cy="296167"/>
              <a:chOff x="7765170" y="5772364"/>
              <a:chExt cx="329185" cy="296167"/>
            </a:xfrm>
          </p:grpSpPr>
          <p:sp>
            <p:nvSpPr>
              <p:cNvPr id="149" name="41 Elipse"/>
              <p:cNvSpPr/>
              <p:nvPr/>
            </p:nvSpPr>
            <p:spPr>
              <a:xfrm>
                <a:off x="7899979" y="5772364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MX" sz="1050">
                  <a:solidFill>
                    <a:srgbClr val="080808"/>
                  </a:solidFill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0" name="CaixaDeTexto 149"/>
              <p:cNvSpPr txBox="1"/>
              <p:nvPr/>
            </p:nvSpPr>
            <p:spPr>
              <a:xfrm>
                <a:off x="7765170" y="5857328"/>
                <a:ext cx="329185" cy="21120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900" b="1" dirty="0">
                    <a:solidFill>
                      <a:srgbClr val="080808"/>
                    </a:solidFill>
                    <a:cs typeface="Arial" charset="0"/>
                  </a:rPr>
                  <a:t>2017</a:t>
                </a:r>
              </a:p>
            </p:txBody>
          </p:sp>
        </p:grpSp>
      </p:grpSp>
      <p:sp>
        <p:nvSpPr>
          <p:cNvPr id="184" name="CaixaDeTexto 183"/>
          <p:cNvSpPr txBox="1"/>
          <p:nvPr/>
        </p:nvSpPr>
        <p:spPr>
          <a:xfrm>
            <a:off x="5814201" y="5564173"/>
            <a:ext cx="8624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CMN Resolução nº 3.972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(2009)</a:t>
            </a:r>
          </a:p>
        </p:txBody>
      </p:sp>
      <p:sp>
        <p:nvSpPr>
          <p:cNvPr id="185" name="41 Elipse"/>
          <p:cNvSpPr/>
          <p:nvPr/>
        </p:nvSpPr>
        <p:spPr>
          <a:xfrm>
            <a:off x="6063356" y="6504984"/>
            <a:ext cx="72000" cy="72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50">
              <a:solidFill>
                <a:srgbClr val="080808"/>
              </a:solidFill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186" name="CaixaDeTexto 185"/>
          <p:cNvSpPr txBox="1"/>
          <p:nvPr/>
        </p:nvSpPr>
        <p:spPr>
          <a:xfrm>
            <a:off x="5916256" y="6597597"/>
            <a:ext cx="329185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srgbClr val="080808"/>
                </a:solidFill>
                <a:cs typeface="Arial" charset="0"/>
              </a:rPr>
              <a:t>2009</a:t>
            </a:r>
          </a:p>
        </p:txBody>
      </p:sp>
      <p:sp>
        <p:nvSpPr>
          <p:cNvPr id="187" name="CaixaDeTexto 186"/>
          <p:cNvSpPr txBox="1"/>
          <p:nvPr/>
        </p:nvSpPr>
        <p:spPr>
          <a:xfrm>
            <a:off x="8446471" y="2838975"/>
            <a:ext cx="108146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Acordo de Paris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(2015)</a:t>
            </a:r>
          </a:p>
        </p:txBody>
      </p:sp>
      <p:sp>
        <p:nvSpPr>
          <p:cNvPr id="188" name="49 Elipse"/>
          <p:cNvSpPr/>
          <p:nvPr/>
        </p:nvSpPr>
        <p:spPr>
          <a:xfrm>
            <a:off x="10209152" y="6498600"/>
            <a:ext cx="85156" cy="8514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50">
              <a:solidFill>
                <a:srgbClr val="080808"/>
              </a:solidFill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189" name="50 Elipse"/>
          <p:cNvSpPr/>
          <p:nvPr/>
        </p:nvSpPr>
        <p:spPr>
          <a:xfrm>
            <a:off x="1727315" y="6492026"/>
            <a:ext cx="85156" cy="8514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50">
              <a:solidFill>
                <a:srgbClr val="080808"/>
              </a:solidFill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190" name="CaixaDeTexto 189"/>
          <p:cNvSpPr txBox="1"/>
          <p:nvPr/>
        </p:nvSpPr>
        <p:spPr>
          <a:xfrm>
            <a:off x="8224291" y="2088129"/>
            <a:ext cx="1194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Objetivos de Desenvolvimento Sustentável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(2015)</a:t>
            </a:r>
          </a:p>
        </p:txBody>
      </p:sp>
      <p:sp>
        <p:nvSpPr>
          <p:cNvPr id="192" name="CaixaDeTexto 191"/>
          <p:cNvSpPr txBox="1"/>
          <p:nvPr/>
        </p:nvSpPr>
        <p:spPr>
          <a:xfrm>
            <a:off x="9589454" y="4952322"/>
            <a:ext cx="95440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B3 – Green Bond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Listing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/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(2018)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9290987" y="3922847"/>
            <a:ext cx="12686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Princípios</a:t>
            </a:r>
            <a:r>
              <a:rPr lang="en-US" sz="950" b="1" dirty="0">
                <a:solidFill>
                  <a:srgbClr val="6A0A0C"/>
                </a:solidFill>
                <a:cs typeface="Arial" panose="020B0604020202020204" pitchFamily="34" charset="0"/>
              </a:rPr>
              <a:t> para 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Responsabilidade</a:t>
            </a:r>
            <a:r>
              <a:rPr lang="en-US" sz="950" b="1" dirty="0">
                <a:solidFill>
                  <a:srgbClr val="6A0A0C"/>
                </a:solidFill>
                <a:cs typeface="Arial" panose="020B0604020202020204" pitchFamily="34" charset="0"/>
              </a:rPr>
              <a:t> 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Bancária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(2018)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9268918" y="2715291"/>
            <a:ext cx="13574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SASB -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Sustainability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</a:t>
            </a:r>
            <a:r>
              <a:rPr lang="pt-BR" sz="950" b="1" dirty="0" err="1">
                <a:solidFill>
                  <a:srgbClr val="6A0A0C"/>
                </a:solidFill>
                <a:cs typeface="Arial" panose="020B0604020202020204" pitchFamily="34" charset="0"/>
              </a:rPr>
              <a:t>Accounting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 Standards </a:t>
            </a: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(2018)</a:t>
            </a:r>
          </a:p>
        </p:txBody>
      </p:sp>
      <p:sp>
        <p:nvSpPr>
          <p:cNvPr id="91" name="CaixaDeTexto 90"/>
          <p:cNvSpPr txBox="1"/>
          <p:nvPr/>
        </p:nvSpPr>
        <p:spPr>
          <a:xfrm>
            <a:off x="4180162" y="2544773"/>
            <a:ext cx="10560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>Mercado de carbono europeu (ETS)</a:t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(2005)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5997909" y="2758416"/>
            <a:ext cx="13734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50" b="1" dirty="0">
                <a:solidFill>
                  <a:srgbClr val="6A0A0C"/>
                </a:solidFill>
                <a:cs typeface="Arial" panose="020B0604020202020204" pitchFamily="34" charset="0"/>
              </a:rPr>
              <a:t>Principles on Business and Human Rights</a:t>
            </a:r>
            <a: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  <a:t/>
            </a:r>
            <a:br>
              <a:rPr lang="pt-BR" sz="950" b="1" dirty="0">
                <a:solidFill>
                  <a:srgbClr val="6A0A0C"/>
                </a:solidFill>
                <a:cs typeface="Arial" panose="020B0604020202020204" pitchFamily="34" charset="0"/>
              </a:rPr>
            </a:br>
            <a:r>
              <a:rPr lang="pt-BR" sz="950" b="1" dirty="0">
                <a:solidFill>
                  <a:srgbClr val="080808"/>
                </a:solidFill>
                <a:cs typeface="Arial" panose="020B0604020202020204" pitchFamily="34" charset="0"/>
              </a:rPr>
              <a:t>(2011)</a:t>
            </a:r>
          </a:p>
        </p:txBody>
      </p:sp>
      <p:sp>
        <p:nvSpPr>
          <p:cNvPr id="93" name="41 Elipse"/>
          <p:cNvSpPr/>
          <p:nvPr/>
        </p:nvSpPr>
        <p:spPr>
          <a:xfrm>
            <a:off x="6844544" y="6512366"/>
            <a:ext cx="72000" cy="72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50">
              <a:solidFill>
                <a:srgbClr val="080808"/>
              </a:solidFill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6697220" y="6596586"/>
            <a:ext cx="329185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srgbClr val="080808"/>
                </a:solidFill>
                <a:cs typeface="Arial" charset="0"/>
              </a:rPr>
              <a:t>2011</a:t>
            </a:r>
          </a:p>
        </p:txBody>
      </p:sp>
      <p:sp>
        <p:nvSpPr>
          <p:cNvPr id="3" name="CaixaDeTexto 2"/>
          <p:cNvSpPr txBox="1"/>
          <p:nvPr/>
        </p:nvSpPr>
        <p:spPr>
          <a:xfrm rot="16200000">
            <a:off x="949394" y="2685147"/>
            <a:ext cx="1404000" cy="22659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srgbClr val="FFFFFF"/>
                </a:solidFill>
                <a:cs typeface="Arial" charset="0"/>
              </a:rPr>
              <a:t>Iniciativas empresariais</a:t>
            </a:r>
          </a:p>
        </p:txBody>
      </p:sp>
      <p:sp>
        <p:nvSpPr>
          <p:cNvPr id="95" name="CaixaDeTexto 94"/>
          <p:cNvSpPr txBox="1"/>
          <p:nvPr/>
        </p:nvSpPr>
        <p:spPr>
          <a:xfrm rot="16200000">
            <a:off x="950390" y="5501294"/>
            <a:ext cx="1404000" cy="22659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srgbClr val="FFFFFF"/>
                </a:solidFill>
                <a:cs typeface="Arial" charset="0"/>
              </a:rPr>
              <a:t>Iniciativas brasileiras</a:t>
            </a:r>
          </a:p>
        </p:txBody>
      </p:sp>
      <p:sp>
        <p:nvSpPr>
          <p:cNvPr id="96" name="CaixaDeTexto 95"/>
          <p:cNvSpPr txBox="1"/>
          <p:nvPr/>
        </p:nvSpPr>
        <p:spPr>
          <a:xfrm rot="16200000">
            <a:off x="932109" y="4080967"/>
            <a:ext cx="1440000" cy="22659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>
                <a:solidFill>
                  <a:srgbClr val="FFFFFF"/>
                </a:solidFill>
                <a:cs typeface="Arial" charset="0"/>
              </a:rPr>
              <a:t>Iniciativas financeiras</a:t>
            </a:r>
          </a:p>
        </p:txBody>
      </p:sp>
      <p:sp>
        <p:nvSpPr>
          <p:cNvPr id="98" name="Retângulo 97"/>
          <p:cNvSpPr/>
          <p:nvPr/>
        </p:nvSpPr>
        <p:spPr>
          <a:xfrm>
            <a:off x="791369" y="150315"/>
            <a:ext cx="5672436" cy="373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6A0A0C"/>
                </a:solidFill>
              </a:rPr>
              <a:t>Princípios para Responsabilidade Bancária</a:t>
            </a:r>
          </a:p>
        </p:txBody>
      </p:sp>
      <p:sp>
        <p:nvSpPr>
          <p:cNvPr id="99" name="Retângulo 98"/>
          <p:cNvSpPr/>
          <p:nvPr/>
        </p:nvSpPr>
        <p:spPr>
          <a:xfrm>
            <a:off x="188747" y="106295"/>
            <a:ext cx="468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5678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52C6A048-C16D-C74D-8E0B-AFFF2CCBF3CB}"/>
              </a:ext>
            </a:extLst>
          </p:cNvPr>
          <p:cNvGrpSpPr/>
          <p:nvPr/>
        </p:nvGrpSpPr>
        <p:grpSpPr>
          <a:xfrm>
            <a:off x="2619962" y="1222"/>
            <a:ext cx="9572037" cy="6856778"/>
            <a:chOff x="2619962" y="1222"/>
            <a:chExt cx="9572037" cy="6856778"/>
          </a:xfrm>
        </p:grpSpPr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3D79ECC8-6696-A54A-90A1-258E4F1687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9962" y="1222"/>
              <a:ext cx="9572037" cy="6856778"/>
              <a:chOff x="2619963" y="0"/>
              <a:chExt cx="9572037" cy="6856779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9963" y="1331259"/>
                <a:ext cx="9572037" cy="5525520"/>
              </a:xfrm>
              <a:prstGeom prst="rect">
                <a:avLst/>
              </a:prstGeom>
            </p:spPr>
          </p:pic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4330" y="0"/>
                <a:ext cx="6367668" cy="3695783"/>
              </a:xfrm>
              <a:prstGeom prst="rect">
                <a:avLst/>
              </a:prstGeom>
            </p:spPr>
          </p:pic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5830" y="5661212"/>
              <a:ext cx="3275875" cy="72528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287" y="1826367"/>
            <a:ext cx="7912100" cy="1996123"/>
          </a:xfrm>
        </p:spPr>
        <p:txBody>
          <a:bodyPr>
            <a:normAutofit fontScale="90000"/>
          </a:bodyPr>
          <a:lstStyle/>
          <a:p>
            <a:pPr algn="l">
              <a:lnSpc>
                <a:spcPts val="5500"/>
              </a:lnSpc>
            </a:pPr>
            <a:r>
              <a:rPr lang="pt-BR" dirty="0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Princípios para Responsabilidade Bancária da ONU</a:t>
            </a:r>
            <a:endParaRPr lang="pt-BR" dirty="0">
              <a:solidFill>
                <a:schemeClr val="bg1"/>
              </a:solidFill>
              <a:effectLst>
                <a:outerShdw blurRad="63500" dist="63500" dir="1800000" algn="ctr" rotWithShape="0">
                  <a:srgbClr val="000000">
                    <a:alpha val="15000"/>
                  </a:srgbClr>
                </a:outerShdw>
              </a:effectLst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03287" y="3636785"/>
            <a:ext cx="7912100" cy="19961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75C7B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3200" b="0" dirty="0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Fernando Silas</a:t>
            </a:r>
          </a:p>
          <a:p>
            <a:pPr algn="l">
              <a:lnSpc>
                <a:spcPct val="100000"/>
              </a:lnSpc>
            </a:pPr>
            <a:r>
              <a:rPr lang="pt-BR" sz="3200" b="0" dirty="0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Julia </a:t>
            </a:r>
            <a:r>
              <a:rPr lang="pt-BR" sz="3200" b="0" dirty="0" err="1" smtClean="0">
                <a:solidFill>
                  <a:schemeClr val="bg1"/>
                </a:solidFill>
                <a:effectLst>
                  <a:outerShdw blurRad="63500" dist="63500" dir="1800000" algn="ctr" rotWithShape="0">
                    <a:srgbClr val="000000">
                      <a:alpha val="15000"/>
                    </a:srgbClr>
                  </a:outerShdw>
                </a:effectLst>
              </a:rPr>
              <a:t>Spinasse</a:t>
            </a:r>
            <a:endParaRPr lang="pt-BR" sz="3200" b="0" dirty="0">
              <a:solidFill>
                <a:schemeClr val="bg1"/>
              </a:solidFill>
              <a:effectLst>
                <a:outerShdw blurRad="63500" dist="63500" dir="1800000" algn="ctr" rotWithShape="0">
                  <a:srgbClr val="000000">
                    <a:alpha val="1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1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282" y="82818"/>
            <a:ext cx="6055958" cy="727023"/>
          </a:xfrm>
        </p:spPr>
        <p:txBody>
          <a:bodyPr/>
          <a:lstStyle/>
          <a:p>
            <a:r>
              <a:rPr lang="pt-BR" sz="2800" dirty="0" smtClean="0"/>
              <a:t>Sobre o Bradesco</a:t>
            </a:r>
            <a:endParaRPr lang="pt-BR" sz="2800" dirty="0"/>
          </a:p>
        </p:txBody>
      </p:sp>
      <p:sp>
        <p:nvSpPr>
          <p:cNvPr id="4" name="Retângulo Arredondado 112"/>
          <p:cNvSpPr/>
          <p:nvPr/>
        </p:nvSpPr>
        <p:spPr>
          <a:xfrm>
            <a:off x="1480457" y="1930397"/>
            <a:ext cx="9332686" cy="367211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Missão do Bradesco: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Contribuir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a realização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das pessoas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desenvolvimento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sustentável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mediante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oferta de soluções,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produtos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serviços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financeiros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de seguros, amplamente diversificados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acessíveis. </a:t>
            </a:r>
          </a:p>
        </p:txBody>
      </p:sp>
    </p:spTree>
    <p:extLst>
      <p:ext uri="{BB962C8B-B14F-4D97-AF65-F5344CB8AC3E}">
        <p14:creationId xmlns:p14="http://schemas.microsoft.com/office/powerpoint/2010/main" val="31178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282" y="68078"/>
            <a:ext cx="6055958" cy="727023"/>
          </a:xfrm>
        </p:spPr>
        <p:txBody>
          <a:bodyPr/>
          <a:lstStyle/>
          <a:p>
            <a:r>
              <a:rPr lang="pt-BR" sz="2800" dirty="0" smtClean="0"/>
              <a:t>Bancos e sustentabilidade</a:t>
            </a:r>
            <a:endParaRPr lang="pt-BR" sz="2800" dirty="0"/>
          </a:p>
        </p:txBody>
      </p:sp>
      <p:sp>
        <p:nvSpPr>
          <p:cNvPr id="4" name="Elipse 3"/>
          <p:cNvSpPr/>
          <p:nvPr/>
        </p:nvSpPr>
        <p:spPr>
          <a:xfrm>
            <a:off x="6407909" y="2749985"/>
            <a:ext cx="1392883" cy="139288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5" name="Elipse 4"/>
          <p:cNvSpPr/>
          <p:nvPr/>
        </p:nvSpPr>
        <p:spPr>
          <a:xfrm>
            <a:off x="9335194" y="1665355"/>
            <a:ext cx="1392883" cy="13928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3800608" y="2747686"/>
            <a:ext cx="1392883" cy="139288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2" y="2521839"/>
            <a:ext cx="1647412" cy="164741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45961" y="4160096"/>
            <a:ext cx="1497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Bancos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69" y="2925899"/>
            <a:ext cx="956089" cy="94088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612829" y="4200391"/>
            <a:ext cx="1757872" cy="83099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 Bancárias</a:t>
            </a:r>
          </a:p>
        </p:txBody>
      </p:sp>
      <p:sp>
        <p:nvSpPr>
          <p:cNvPr id="11" name="Elipse 10"/>
          <p:cNvSpPr/>
          <p:nvPr/>
        </p:nvSpPr>
        <p:spPr>
          <a:xfrm>
            <a:off x="9349482" y="3780534"/>
            <a:ext cx="1392883" cy="13928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9615403" y="3978866"/>
            <a:ext cx="891952" cy="878070"/>
            <a:chOff x="7203394" y="2949000"/>
            <a:chExt cx="1365596" cy="1414936"/>
          </a:xfrm>
          <a:noFill/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7334003" y="4363935"/>
              <a:ext cx="1086963" cy="0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7879662" y="3583182"/>
              <a:ext cx="0" cy="780754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8272942" y="3838596"/>
              <a:ext cx="0" cy="525340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7486381" y="3876327"/>
              <a:ext cx="0" cy="487609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7524113" y="2949000"/>
              <a:ext cx="706743" cy="1086961"/>
            </a:xfrm>
            <a:custGeom>
              <a:avLst/>
              <a:gdLst>
                <a:gd name="T0" fmla="*/ 169 w 205"/>
                <a:gd name="T1" fmla="*/ 135 h 315"/>
                <a:gd name="T2" fmla="*/ 187 w 205"/>
                <a:gd name="T3" fmla="*/ 84 h 315"/>
                <a:gd name="T4" fmla="*/ 103 w 205"/>
                <a:gd name="T5" fmla="*/ 0 h 315"/>
                <a:gd name="T6" fmla="*/ 19 w 205"/>
                <a:gd name="T7" fmla="*/ 84 h 315"/>
                <a:gd name="T8" fmla="*/ 36 w 205"/>
                <a:gd name="T9" fmla="*/ 135 h 315"/>
                <a:gd name="T10" fmla="*/ 0 w 205"/>
                <a:gd name="T11" fmla="*/ 213 h 315"/>
                <a:gd name="T12" fmla="*/ 103 w 205"/>
                <a:gd name="T13" fmla="*/ 315 h 315"/>
                <a:gd name="T14" fmla="*/ 205 w 205"/>
                <a:gd name="T15" fmla="*/ 213 h 315"/>
                <a:gd name="T16" fmla="*/ 169 w 205"/>
                <a:gd name="T17" fmla="*/ 13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15">
                  <a:moveTo>
                    <a:pt x="169" y="135"/>
                  </a:moveTo>
                  <a:cubicBezTo>
                    <a:pt x="180" y="121"/>
                    <a:pt x="187" y="103"/>
                    <a:pt x="187" y="84"/>
                  </a:cubicBezTo>
                  <a:cubicBezTo>
                    <a:pt x="187" y="38"/>
                    <a:pt x="149" y="0"/>
                    <a:pt x="103" y="0"/>
                  </a:cubicBezTo>
                  <a:cubicBezTo>
                    <a:pt x="56" y="0"/>
                    <a:pt x="19" y="38"/>
                    <a:pt x="19" y="84"/>
                  </a:cubicBezTo>
                  <a:cubicBezTo>
                    <a:pt x="19" y="103"/>
                    <a:pt x="25" y="121"/>
                    <a:pt x="36" y="135"/>
                  </a:cubicBezTo>
                  <a:cubicBezTo>
                    <a:pt x="14" y="154"/>
                    <a:pt x="0" y="182"/>
                    <a:pt x="0" y="213"/>
                  </a:cubicBezTo>
                  <a:cubicBezTo>
                    <a:pt x="0" y="269"/>
                    <a:pt x="46" y="315"/>
                    <a:pt x="103" y="315"/>
                  </a:cubicBezTo>
                  <a:cubicBezTo>
                    <a:pt x="159" y="315"/>
                    <a:pt x="205" y="269"/>
                    <a:pt x="205" y="213"/>
                  </a:cubicBezTo>
                  <a:cubicBezTo>
                    <a:pt x="205" y="182"/>
                    <a:pt x="191" y="154"/>
                    <a:pt x="169" y="135"/>
                  </a:cubicBezTo>
                  <a:close/>
                </a:path>
              </a:pathLst>
            </a:cu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8148137" y="3317609"/>
              <a:ext cx="420853" cy="718352"/>
            </a:xfrm>
            <a:custGeom>
              <a:avLst/>
              <a:gdLst>
                <a:gd name="T0" fmla="*/ 0 w 290"/>
                <a:gd name="T1" fmla="*/ 495 h 495"/>
                <a:gd name="T2" fmla="*/ 290 w 290"/>
                <a:gd name="T3" fmla="*/ 495 h 495"/>
                <a:gd name="T4" fmla="*/ 183 w 290"/>
                <a:gd name="T5" fmla="*/ 340 h 495"/>
                <a:gd name="T6" fmla="*/ 264 w 290"/>
                <a:gd name="T7" fmla="*/ 340 h 495"/>
                <a:gd name="T8" fmla="*/ 167 w 290"/>
                <a:gd name="T9" fmla="*/ 200 h 495"/>
                <a:gd name="T10" fmla="*/ 240 w 290"/>
                <a:gd name="T11" fmla="*/ 200 h 495"/>
                <a:gd name="T12" fmla="*/ 103 w 290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495">
                  <a:moveTo>
                    <a:pt x="0" y="495"/>
                  </a:moveTo>
                  <a:lnTo>
                    <a:pt x="290" y="495"/>
                  </a:lnTo>
                  <a:lnTo>
                    <a:pt x="183" y="340"/>
                  </a:lnTo>
                  <a:lnTo>
                    <a:pt x="264" y="340"/>
                  </a:lnTo>
                  <a:lnTo>
                    <a:pt x="167" y="200"/>
                  </a:lnTo>
                  <a:lnTo>
                    <a:pt x="240" y="200"/>
                  </a:lnTo>
                  <a:lnTo>
                    <a:pt x="103" y="0"/>
                  </a:lnTo>
                </a:path>
              </a:pathLst>
            </a:cu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8217795" y="3317609"/>
              <a:ext cx="79817" cy="100134"/>
            </a:xfrm>
            <a:prstGeom prst="line">
              <a:avLst/>
            </a:pr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203394" y="3224731"/>
              <a:ext cx="383122" cy="811230"/>
            </a:xfrm>
            <a:custGeom>
              <a:avLst/>
              <a:gdLst>
                <a:gd name="T0" fmla="*/ 90 w 111"/>
                <a:gd name="T1" fmla="*/ 1 h 235"/>
                <a:gd name="T2" fmla="*/ 82 w 111"/>
                <a:gd name="T3" fmla="*/ 0 h 235"/>
                <a:gd name="T4" fmla="*/ 0 w 111"/>
                <a:gd name="T5" fmla="*/ 118 h 235"/>
                <a:gd name="T6" fmla="*/ 82 w 111"/>
                <a:gd name="T7" fmla="*/ 235 h 235"/>
                <a:gd name="T8" fmla="*/ 111 w 111"/>
                <a:gd name="T9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35">
                  <a:moveTo>
                    <a:pt x="90" y="1"/>
                  </a:moveTo>
                  <a:cubicBezTo>
                    <a:pt x="87" y="1"/>
                    <a:pt x="84" y="0"/>
                    <a:pt x="82" y="0"/>
                  </a:cubicBezTo>
                  <a:cubicBezTo>
                    <a:pt x="36" y="0"/>
                    <a:pt x="0" y="53"/>
                    <a:pt x="0" y="118"/>
                  </a:cubicBezTo>
                  <a:cubicBezTo>
                    <a:pt x="0" y="183"/>
                    <a:pt x="36" y="235"/>
                    <a:pt x="82" y="235"/>
                  </a:cubicBezTo>
                  <a:cubicBezTo>
                    <a:pt x="92" y="235"/>
                    <a:pt x="102" y="232"/>
                    <a:pt x="111" y="228"/>
                  </a:cubicBezTo>
                </a:path>
              </a:pathLst>
            </a:custGeom>
            <a:grpFill/>
            <a:ln w="38100" cap="rnd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pt-BR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81" y="1911163"/>
            <a:ext cx="873311" cy="92423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17" y="2978163"/>
            <a:ext cx="924865" cy="924865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6183943" y="4197278"/>
            <a:ext cx="1829540" cy="83099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 </a:t>
            </a:r>
            <a:b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clientes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087983" y="5173418"/>
            <a:ext cx="2008285" cy="83099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Meio Ambiente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9065222" y="3101647"/>
            <a:ext cx="1961401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</a:t>
            </a:r>
          </a:p>
        </p:txBody>
      </p:sp>
      <p:sp>
        <p:nvSpPr>
          <p:cNvPr id="26" name="Divisa 25"/>
          <p:cNvSpPr/>
          <p:nvPr/>
        </p:nvSpPr>
        <p:spPr>
          <a:xfrm>
            <a:off x="2961338" y="2863622"/>
            <a:ext cx="464506" cy="1164944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Divisa 26"/>
          <p:cNvSpPr/>
          <p:nvPr/>
        </p:nvSpPr>
        <p:spPr>
          <a:xfrm>
            <a:off x="5554769" y="2858123"/>
            <a:ext cx="464506" cy="1164944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Divisa 27"/>
          <p:cNvSpPr/>
          <p:nvPr/>
        </p:nvSpPr>
        <p:spPr>
          <a:xfrm>
            <a:off x="8251992" y="1553029"/>
            <a:ext cx="491440" cy="4547145"/>
          </a:xfrm>
          <a:prstGeom prst="chevron">
            <a:avLst>
              <a:gd name="adj" fmla="val 4747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Motivações para o PRB</a:t>
            </a:r>
            <a:endParaRPr lang="pt-BR" sz="2800" dirty="0"/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395652" y="1854186"/>
            <a:ext cx="9103399" cy="4086219"/>
          </a:xfrm>
          <a:prstGeom prst="rect">
            <a:avLst/>
          </a:prstGeom>
        </p:spPr>
        <p:txBody>
          <a:bodyPr vert="horz" lIns="68581" tIns="34291" rIns="68581" bIns="34291"/>
          <a:lstStyle>
            <a:lvl1pPr marL="0" indent="0" algn="l" defTabSz="45710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94" indent="-285691" algn="l" defTabSz="457105" rtl="0" eaLnBrk="1" latinLnBrk="0" hangingPunct="1">
              <a:spcBef>
                <a:spcPct val="20000"/>
              </a:spcBef>
              <a:buFont typeface="Arial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61" indent="-228551" algn="l" defTabSz="45710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8" indent="-228551" algn="l" defTabSz="45710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72" indent="-228551" algn="l" defTabSz="45710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75" indent="-228551" algn="l" defTabSz="45710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81" indent="-228551" algn="l" defTabSz="45710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86" indent="-228551" algn="l" defTabSz="45710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91" indent="-228551" algn="l" defTabSz="45710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10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Bancos por uma economia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mais 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sustentável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e inclusiva</a:t>
            </a: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l" defTabSz="45710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R="0" lvl="0" algn="l" defTabSz="45710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l" defTabSz="45710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Relacionamentos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positivos e de 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confiança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com clientes</a:t>
            </a:r>
          </a:p>
          <a:p>
            <a:pPr marR="0" lvl="0" algn="l" defTabSz="45710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Estabelecer </a:t>
            </a:r>
            <a:r>
              <a:rPr lang="pt-B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guias </a:t>
            </a:r>
            <a:r>
              <a:rPr lang="pt-B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para sustentabilidade nos </a:t>
            </a:r>
            <a:r>
              <a:rPr lang="pt-BR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bancos</a:t>
            </a:r>
          </a:p>
          <a:p>
            <a:pPr lvl="0">
              <a:spcBef>
                <a:spcPts val="0"/>
              </a:spcBef>
              <a:defRPr/>
            </a:pP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pt-B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R="0" lvl="0" algn="l" defTabSz="45710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D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emonstrar a 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contribuição</a:t>
            </a:r>
            <a:r>
              <a:rPr kumimoji="0" lang="pt-B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dos bancos para a sociedade</a:t>
            </a: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l" defTabSz="45710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0" lang="pt-B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204161" y="1750360"/>
            <a:ext cx="863010" cy="744433"/>
          </a:xfrm>
          <a:prstGeom prst="roundRect">
            <a:avLst>
              <a:gd name="adj" fmla="val 10000"/>
            </a:avLst>
          </a:prstGeom>
          <a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77" b="96414" l="9916" r="89451">
                          <a14:foregroundMark x1="16034" y1="25738" x2="16034" y2="25738"/>
                          <a14:foregroundMark x1="46414" y1="15190" x2="46414" y2="15190"/>
                          <a14:foregroundMark x1="41350" y1="43038" x2="41350" y2="43038"/>
                          <a14:foregroundMark x1="79536" y1="33966" x2="79536" y2="33966"/>
                          <a14:foregroundMark x1="66667" y1="4641" x2="66667" y2="4641"/>
                          <a14:foregroundMark x1="66667" y1="1477" x2="66667" y2="1477"/>
                          <a14:foregroundMark x1="77004" y1="96414" x2="77004" y2="964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ângulo de cantos arredondados 14"/>
          <p:cNvSpPr/>
          <p:nvPr/>
        </p:nvSpPr>
        <p:spPr>
          <a:xfrm>
            <a:off x="959154" y="2675624"/>
            <a:ext cx="1363389" cy="1023595"/>
          </a:xfrm>
          <a:prstGeom prst="roundRect">
            <a:avLst>
              <a:gd name="adj" fmla="val 10000"/>
            </a:avLst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411" t="24931" r="13737" b="1804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tângulo de cantos arredondados 15"/>
          <p:cNvSpPr/>
          <p:nvPr/>
        </p:nvSpPr>
        <p:spPr>
          <a:xfrm>
            <a:off x="1189429" y="4954361"/>
            <a:ext cx="877742" cy="845515"/>
          </a:xfrm>
          <a:prstGeom prst="roundRect">
            <a:avLst>
              <a:gd name="adj" fmla="val 10000"/>
            </a:avLst>
          </a:prstGeom>
          <a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76" b="97046" l="6540" r="93671">
                          <a14:foregroundMark x1="29958" y1="64135" x2="29958" y2="64135"/>
                          <a14:foregroundMark x1="48312" y1="77004" x2="48312" y2="77004"/>
                          <a14:foregroundMark x1="70464" y1="70464" x2="70464" y2="70464"/>
                          <a14:foregroundMark x1="75949" y1="82489" x2="75949" y2="82489"/>
                          <a14:foregroundMark x1="72152" y1="97679" x2="72152" y2="97679"/>
                          <a14:foregroundMark x1="52321" y1="88397" x2="52321" y2="88397"/>
                          <a14:foregroundMark x1="26371" y1="91772" x2="26371" y2="91772"/>
                          <a14:foregroundMark x1="6962" y1="37975" x2="6962" y2="37975"/>
                          <a14:foregroundMark x1="40506" y1="3376" x2="40506" y2="3376"/>
                          <a14:foregroundMark x1="93671" y1="53797" x2="93671" y2="537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tângulo de cantos arredondados 16"/>
          <p:cNvSpPr/>
          <p:nvPr/>
        </p:nvSpPr>
        <p:spPr>
          <a:xfrm>
            <a:off x="1204161" y="3823934"/>
            <a:ext cx="892030" cy="922056"/>
          </a:xfrm>
          <a:prstGeom prst="roundRect">
            <a:avLst>
              <a:gd name="adj" fmla="val 10000"/>
            </a:avLst>
          </a:prstGeom>
          <a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8241" y1="24074" x2="28241" y2="240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52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282" y="68078"/>
            <a:ext cx="6055958" cy="727023"/>
          </a:xfrm>
        </p:spPr>
        <p:txBody>
          <a:bodyPr/>
          <a:lstStyle/>
          <a:p>
            <a:r>
              <a:rPr lang="pt-BR" sz="2800" dirty="0" smtClean="0"/>
              <a:t>Direcionadores</a:t>
            </a:r>
            <a:endParaRPr lang="pt-BR" sz="28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3496" r="24782" b="17360"/>
          <a:stretch/>
        </p:blipFill>
        <p:spPr>
          <a:xfrm>
            <a:off x="7010467" y="1515373"/>
            <a:ext cx="3998982" cy="41501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8" y="1894022"/>
            <a:ext cx="5006422" cy="36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XEAwcLMEeix7jhln5O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XEAwcLMEeix7jhln5O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XEAwcLMEeix7jhln5O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XEAwcLMEeix7jhln5O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XEAwcLMEeix7jhln5OUg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cipal">
  <a:themeElements>
    <a:clrScheme name="Bradesco">
      <a:dk1>
        <a:sysClr val="windowText" lastClr="000000"/>
      </a:dk1>
      <a:lt1>
        <a:sysClr val="window" lastClr="FFFFFF"/>
      </a:lt1>
      <a:dk2>
        <a:srgbClr val="1F497D"/>
      </a:dk2>
      <a:lt2>
        <a:srgbClr val="CC092F"/>
      </a:lt2>
      <a:accent1>
        <a:srgbClr val="00539F"/>
      </a:accent1>
      <a:accent2>
        <a:srgbClr val="4D4E53"/>
      </a:accent2>
      <a:accent3>
        <a:srgbClr val="5BB4E5"/>
      </a:accent3>
      <a:accent4>
        <a:srgbClr val="AB1355"/>
      </a:accent4>
      <a:accent5>
        <a:srgbClr val="4F107A"/>
      </a:accent5>
      <a:accent6>
        <a:srgbClr val="00727D"/>
      </a:accent6>
      <a:hlink>
        <a:srgbClr val="2EB135"/>
      </a:hlink>
      <a:folHlink>
        <a:srgbClr val="D8AA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elcome to PowerPoint_TP102923943">
  <a:themeElements>
    <a:clrScheme name="Personalizada 1">
      <a:dk1>
        <a:srgbClr val="080808"/>
      </a:dk1>
      <a:lt1>
        <a:srgbClr val="FFFFFF"/>
      </a:lt1>
      <a:dk2>
        <a:srgbClr val="231F20"/>
      </a:dk2>
      <a:lt2>
        <a:srgbClr val="C1C1C1"/>
      </a:lt2>
      <a:accent1>
        <a:srgbClr val="6A0A0C"/>
      </a:accent1>
      <a:accent2>
        <a:srgbClr val="8A2224"/>
      </a:accent2>
      <a:accent3>
        <a:srgbClr val="954444"/>
      </a:accent3>
      <a:accent4>
        <a:srgbClr val="B0A58D"/>
      </a:accent4>
      <a:accent5>
        <a:srgbClr val="DBD5C9"/>
      </a:accent5>
      <a:accent6>
        <a:srgbClr val="ECE9E3"/>
      </a:accent6>
      <a:hlink>
        <a:srgbClr val="6A0A0C"/>
      </a:hlink>
      <a:folHlink>
        <a:srgbClr val="6A0A0C"/>
      </a:folHlink>
    </a:clrScheme>
    <a:fontScheme name="SITAW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E91258AD63D04C90905413C559D2D4" ma:contentTypeVersion="0" ma:contentTypeDescription="Crie um novo documento." ma:contentTypeScope="" ma:versionID="b43f78cd51ce3f4c44d29cb5080723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661AF0-66B8-4BEE-AA78-58AB4231361F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60FF53-EBD5-4BB2-8728-698B454BF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FE6882-2C19-4346-9D56-A93F6518D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755</Words>
  <Application>Microsoft Office PowerPoint</Application>
  <PresentationFormat>Panorámica</PresentationFormat>
  <Paragraphs>239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MS PGothic</vt:lpstr>
      <vt:lpstr>Arial</vt:lpstr>
      <vt:lpstr>Arial Narrow</vt:lpstr>
      <vt:lpstr>Calibri</vt:lpstr>
      <vt:lpstr>Calibri Light</vt:lpstr>
      <vt:lpstr>Century Gothic</vt:lpstr>
      <vt:lpstr>Helvetica</vt:lpstr>
      <vt:lpstr>Segoe UI</vt:lpstr>
      <vt:lpstr>Segoe UI Light</vt:lpstr>
      <vt:lpstr>Verdana</vt:lpstr>
      <vt:lpstr>Wingdings</vt:lpstr>
      <vt:lpstr>Tema do Office</vt:lpstr>
      <vt:lpstr>Principal</vt:lpstr>
      <vt:lpstr>Welcome to PowerPoint_TP102923943</vt:lpstr>
      <vt:lpstr>WEBINAR LAB Princípios para Responsabilidade Bancária</vt:lpstr>
      <vt:lpstr>A SITAWI possui a maior prática de consultoria em finanças sociais / sustentáveis da América Latina</vt:lpstr>
      <vt:lpstr>Linha do tempo Movimentos da sociedade civil</vt:lpstr>
      <vt:lpstr>Linha do tempo  Respostas do setor empresarial e financeiro</vt:lpstr>
      <vt:lpstr>Princípios para Responsabilidade Bancária da ONU</vt:lpstr>
      <vt:lpstr>Sobre o Bradesco</vt:lpstr>
      <vt:lpstr>Bancos e sustentabilidade</vt:lpstr>
      <vt:lpstr>Motivações para o PRB</vt:lpstr>
      <vt:lpstr>Direcionadores</vt:lpstr>
      <vt:lpstr>Contexto</vt:lpstr>
      <vt:lpstr>Bancos participantes</vt:lpstr>
      <vt:lpstr>Princípios</vt:lpstr>
      <vt:lpstr>Princípios</vt:lpstr>
      <vt:lpstr>Princípios</vt:lpstr>
      <vt:lpstr>Visão de impacto: Energia Solar</vt:lpstr>
      <vt:lpstr>Princípios</vt:lpstr>
      <vt:lpstr>Princípios</vt:lpstr>
      <vt:lpstr>Princípios</vt:lpstr>
      <vt:lpstr>Princípios</vt:lpstr>
      <vt:lpstr>Requisitos aos membros</vt:lpstr>
      <vt:lpstr>Feedback e consequências</vt:lpstr>
      <vt:lpstr>Estrutura dos Princípios</vt:lpstr>
      <vt:lpstr>Lançamento do draft</vt:lpstr>
      <vt:lpstr>Saiba mais e participe</vt:lpstr>
      <vt:lpstr>Próximos passos</vt:lpstr>
      <vt:lpstr>Princípios para Responsabilidade Bancária da ONU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Juan Cruz</cp:lastModifiedBy>
  <cp:revision>117</cp:revision>
  <cp:lastPrinted>2018-12-03T19:48:14Z</cp:lastPrinted>
  <dcterms:created xsi:type="dcterms:W3CDTF">2018-07-20T11:50:40Z</dcterms:created>
  <dcterms:modified xsi:type="dcterms:W3CDTF">2019-02-22T16:43:05Z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0x010100DEE91258AD63D04C90905413C559D2D4</vt:lpwstr>
  </property>
</Properties>
</file>