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3"/>
  </p:notesMasterIdLst>
  <p:sldIdLst>
    <p:sldId id="256" r:id="rId2"/>
    <p:sldId id="284" r:id="rId3"/>
    <p:sldId id="286" r:id="rId4"/>
    <p:sldId id="285" r:id="rId5"/>
    <p:sldId id="288" r:id="rId6"/>
    <p:sldId id="289" r:id="rId7"/>
    <p:sldId id="279" r:id="rId8"/>
    <p:sldId id="287" r:id="rId9"/>
    <p:sldId id="290" r:id="rId10"/>
    <p:sldId id="283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7" autoAdjust="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24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padillalimon:Documents:ENERGIA:BID:AAA:Inception%20Danish%20Event:Mexico%20Fira%20Gant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padillalimon:Documents:ENERGIA:BID:AAA:Inception%20Danish%20Event:Mexico%20Bancomext%20Gant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 baseline="0"/>
              <a:t>MEXICO (FIRA), </a:t>
            </a:r>
            <a:r>
              <a:rPr lang="en-US" sz="1400"/>
              <a:t>ESI Programme - 2017 Milestones</a:t>
            </a:r>
            <a:endParaRPr lang="en-US" sz="1400" baseline="0"/>
          </a:p>
        </c:rich>
      </c:tx>
      <c:layout>
        <c:manualLayout>
          <c:xMode val="edge"/>
          <c:yMode val="edge"/>
          <c:x val="0.333496420134121"/>
          <c:y val="0.0249273545459595"/>
        </c:manualLayout>
      </c:layout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Start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strRef>
              <c:f>Sheet1!$B$15:$B$19</c:f>
              <c:strCache>
                <c:ptCount val="5"/>
                <c:pt idx="0">
                  <c:v>Technology providers validation</c:v>
                </c:pt>
                <c:pt idx="1">
                  <c:v>Technology providers training</c:v>
                </c:pt>
                <c:pt idx="2">
                  <c:v>SMEs validation (80 EE Projects)</c:v>
                </c:pt>
                <c:pt idx="3">
                  <c:v>Promotion campaign Deployment</c:v>
                </c:pt>
                <c:pt idx="4">
                  <c:v>EE projects pipeline </c:v>
                </c:pt>
              </c:strCache>
              <c:extLst>
                <c:ext xmlns:c15="http://schemas.microsoft.com/office/drawing/2012/chart" uri="{02D57815-91ED-43cb-92C2-25804820EDAC}">
                  <c15:fullRef>
                    <c15:sqref>Sheet1!$B$7:$B$19</c15:sqref>
                  </c15:fullRef>
                </c:ext>
              </c:extLst>
            </c:strRef>
          </c:cat>
          <c:val>
            <c:numRef>
              <c:f>Sheet1!$C$15:$C$19</c:f>
              <c:numCache>
                <c:formatCode>m/d/yy</c:formatCode>
                <c:ptCount val="5"/>
                <c:pt idx="0">
                  <c:v>42740.0</c:v>
                </c:pt>
                <c:pt idx="1">
                  <c:v>42740.0</c:v>
                </c:pt>
                <c:pt idx="2">
                  <c:v>42740.0</c:v>
                </c:pt>
                <c:pt idx="3">
                  <c:v>42795.0</c:v>
                </c:pt>
                <c:pt idx="4">
                  <c:v>42776.0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Sheet1!$C$7:$C$19</c15:sqref>
                  </c15:fullRef>
                </c:ext>
              </c:extLst>
            </c:numRef>
          </c:val>
        </c:ser>
        <c:ser>
          <c:idx val="1"/>
          <c:order val="1"/>
          <c:tx>
            <c:strRef>
              <c:f>Sheet1!$E$5</c:f>
              <c:strCache>
                <c:ptCount val="1"/>
                <c:pt idx="0">
                  <c:v>Duration (days)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rgbClr val="0000FF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cat>
            <c:strRef>
              <c:f>Sheet1!$B$15:$B$19</c:f>
              <c:strCache>
                <c:ptCount val="5"/>
                <c:pt idx="0">
                  <c:v>Technology providers validation</c:v>
                </c:pt>
                <c:pt idx="1">
                  <c:v>Technology providers training</c:v>
                </c:pt>
                <c:pt idx="2">
                  <c:v>SMEs validation (80 EE Projects)</c:v>
                </c:pt>
                <c:pt idx="3">
                  <c:v>Promotion campaign Deployment</c:v>
                </c:pt>
                <c:pt idx="4">
                  <c:v>EE projects pipeline </c:v>
                </c:pt>
              </c:strCache>
              <c:extLst>
                <c:ext xmlns:c15="http://schemas.microsoft.com/office/drawing/2012/chart" uri="{02D57815-91ED-43cb-92C2-25804820EDAC}">
                  <c15:fullRef>
                    <c15:sqref>Sheet1!$B$7:$B$19</c15:sqref>
                  </c15:fullRef>
                </c:ext>
              </c:extLst>
            </c:strRef>
          </c:cat>
          <c:val>
            <c:numRef>
              <c:f>Sheet1!$E$15:$E$19</c:f>
              <c:numCache>
                <c:formatCode>General</c:formatCode>
                <c:ptCount val="5"/>
                <c:pt idx="0">
                  <c:v>176.0</c:v>
                </c:pt>
                <c:pt idx="1">
                  <c:v>176.0</c:v>
                </c:pt>
                <c:pt idx="2">
                  <c:v>359.0</c:v>
                </c:pt>
                <c:pt idx="3">
                  <c:v>198.0</c:v>
                </c:pt>
                <c:pt idx="4">
                  <c:v>323.0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Sheet1!$E$7:$E$19</c15:sqref>
                  </c15:fullRef>
                </c:ext>
              </c:extLst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Sheet1!$E$7</c15:sqref>
                  <c15:spPr xmlns:c15="http://schemas.microsoft.com/office/drawing/2012/chart">
                    <a:solidFill>
                      <a:srgbClr val="008000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Sheet1!$E$8</c15:sqref>
                  <c15:spPr xmlns:c15="http://schemas.microsoft.com/office/drawing/2012/chart">
                    <a:solidFill>
                      <a:srgbClr val="008000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Sheet1!$E$9</c15:sqref>
                  <c15:spPr xmlns:c15="http://schemas.microsoft.com/office/drawing/2012/chart">
                    <a:solidFill>
                      <a:srgbClr val="008000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Sheet1!$E$10</c15:sqref>
                  <c15:spPr xmlns:c15="http://schemas.microsoft.com/office/drawing/2012/chart">
                    <a:solidFill>
                      <a:srgbClr val="008000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Sheet1!$E$11</c15:sqref>
                  <c15:spPr xmlns:c15="http://schemas.microsoft.com/office/drawing/2012/chart">
                    <a:solidFill>
                      <a:srgbClr val="3366FF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Sheet1!$E$12</c15:sqref>
                  <c15:spPr xmlns:c15="http://schemas.microsoft.com/office/drawing/2012/chart">
                    <a:solidFill>
                      <a:srgbClr val="3366FF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Sheet1!$E$13</c15:sqref>
                  <c15:spPr xmlns:c15="http://schemas.microsoft.com/office/drawing/2012/chart">
                    <a:solidFill>
                      <a:srgbClr val="3366FF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Sheet1!$E$14</c15:sqref>
                  <c15:spPr xmlns:c15="http://schemas.microsoft.com/office/drawing/2012/chart">
                    <a:solidFill>
                      <a:srgbClr val="3366FF"/>
                    </a:solidFill>
                  </c15:spPr>
                  <c15:invertIfNegative val="0"/>
                  <c15:bubble3D val="0"/>
                </c15:categoryFilterException>
              </c15:categoryFilterExceptions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2145830168"/>
        <c:axId val="2121872872"/>
      </c:barChart>
      <c:catAx>
        <c:axId val="-214583016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s-ES"/>
          </a:p>
        </c:txPr>
        <c:crossAx val="2121872872"/>
        <c:crosses val="autoZero"/>
        <c:auto val="1"/>
        <c:lblAlgn val="ctr"/>
        <c:lblOffset val="100"/>
        <c:noMultiLvlLbl val="0"/>
      </c:catAx>
      <c:valAx>
        <c:axId val="2121872872"/>
        <c:scaling>
          <c:orientation val="minMax"/>
          <c:min val="42740.0"/>
        </c:scaling>
        <c:delete val="0"/>
        <c:axPos val="t"/>
        <c:majorGridlines/>
        <c:numFmt formatCode="[$-409]mmm\-yy;@" sourceLinked="0"/>
        <c:majorTickMark val="out"/>
        <c:minorTickMark val="none"/>
        <c:tickLblPos val="nextTo"/>
        <c:crossAx val="-2145830168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 baseline="0"/>
              <a:t>MEXICO (Bancomext), </a:t>
            </a:r>
            <a:r>
              <a:rPr lang="en-US" sz="1400"/>
              <a:t>ESI Programme - 2017 Milestones</a:t>
            </a:r>
            <a:endParaRPr lang="en-US" sz="1400" baseline="0"/>
          </a:p>
        </c:rich>
      </c:tx>
      <c:layout>
        <c:manualLayout>
          <c:xMode val="edge"/>
          <c:yMode val="edge"/>
          <c:x val="0.333496420134121"/>
          <c:y val="0.0249273545459595"/>
        </c:manualLayout>
      </c:layout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Start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strRef>
              <c:f>Sheet1!$B$7:$B$14</c:f>
              <c:strCache>
                <c:ptCount val="8"/>
                <c:pt idx="0">
                  <c:v>Identify market potential</c:v>
                </c:pt>
                <c:pt idx="1">
                  <c:v>Standard contract</c:v>
                </c:pt>
                <c:pt idx="2">
                  <c:v>Insurance mechanism</c:v>
                </c:pt>
                <c:pt idx="3">
                  <c:v>Validation methodologies in new technologies</c:v>
                </c:pt>
                <c:pt idx="4">
                  <c:v>Providers training in new technology</c:v>
                </c:pt>
                <c:pt idx="5">
                  <c:v>Promotion campaign design</c:v>
                </c:pt>
                <c:pt idx="6">
                  <c:v>EE projects pipeline (technologies used in other NDB)</c:v>
                </c:pt>
                <c:pt idx="7">
                  <c:v>EE projects pipeline (new technologies)</c:v>
                </c:pt>
              </c:strCache>
              <c:extLst>
                <c:ext xmlns:c15="http://schemas.microsoft.com/office/drawing/2012/chart" uri="{02D57815-91ED-43cb-92C2-25804820EDAC}">
                  <c15:fullRef>
                    <c15:sqref>Sheet1!$B$7:$B$20</c15:sqref>
                  </c15:fullRef>
                </c:ext>
              </c:extLst>
            </c:strRef>
          </c:cat>
          <c:val>
            <c:numRef>
              <c:f>Sheet1!$C$7:$C$14</c:f>
              <c:numCache>
                <c:formatCode>m/d/yy</c:formatCode>
                <c:ptCount val="8"/>
                <c:pt idx="0">
                  <c:v>42740.0</c:v>
                </c:pt>
                <c:pt idx="1">
                  <c:v>42866.0</c:v>
                </c:pt>
                <c:pt idx="2">
                  <c:v>42866.0</c:v>
                </c:pt>
                <c:pt idx="3">
                  <c:v>42866.0</c:v>
                </c:pt>
                <c:pt idx="4">
                  <c:v>42931.0</c:v>
                </c:pt>
                <c:pt idx="5">
                  <c:v>42887.0</c:v>
                </c:pt>
                <c:pt idx="6">
                  <c:v>42897.0</c:v>
                </c:pt>
                <c:pt idx="7">
                  <c:v>42946.0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Sheet1!$C$7:$C$20</c15:sqref>
                  </c15:fullRef>
                </c:ext>
              </c:extLst>
            </c:numRef>
          </c:val>
        </c:ser>
        <c:ser>
          <c:idx val="1"/>
          <c:order val="1"/>
          <c:tx>
            <c:strRef>
              <c:f>Sheet1!$E$5</c:f>
              <c:strCache>
                <c:ptCount val="1"/>
                <c:pt idx="0">
                  <c:v>Duration (days)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cat>
            <c:strRef>
              <c:f>Sheet1!$B$7:$B$14</c:f>
              <c:strCache>
                <c:ptCount val="8"/>
                <c:pt idx="0">
                  <c:v>Identify market potential</c:v>
                </c:pt>
                <c:pt idx="1">
                  <c:v>Standard contract</c:v>
                </c:pt>
                <c:pt idx="2">
                  <c:v>Insurance mechanism</c:v>
                </c:pt>
                <c:pt idx="3">
                  <c:v>Validation methodologies in new technologies</c:v>
                </c:pt>
                <c:pt idx="4">
                  <c:v>Providers training in new technology</c:v>
                </c:pt>
                <c:pt idx="5">
                  <c:v>Promotion campaign design</c:v>
                </c:pt>
                <c:pt idx="6">
                  <c:v>EE projects pipeline (technologies used in other NDB)</c:v>
                </c:pt>
                <c:pt idx="7">
                  <c:v>EE projects pipeline (new technologies)</c:v>
                </c:pt>
              </c:strCache>
              <c:extLst>
                <c:ext xmlns:c15="http://schemas.microsoft.com/office/drawing/2012/chart" uri="{02D57815-91ED-43cb-92C2-25804820EDAC}">
                  <c15:fullRef>
                    <c15:sqref>Sheet1!$B$7:$B$20</c15:sqref>
                  </c15:fullRef>
                </c:ext>
              </c:extLst>
            </c:strRef>
          </c:cat>
          <c:val>
            <c:numRef>
              <c:f>Sheet1!$E$7:$E$14</c:f>
              <c:numCache>
                <c:formatCode>General</c:formatCode>
                <c:ptCount val="8"/>
                <c:pt idx="0">
                  <c:v>125.0</c:v>
                </c:pt>
                <c:pt idx="1">
                  <c:v>31.0</c:v>
                </c:pt>
                <c:pt idx="2">
                  <c:v>31.0</c:v>
                </c:pt>
                <c:pt idx="3">
                  <c:v>65.0</c:v>
                </c:pt>
                <c:pt idx="4">
                  <c:v>15.0</c:v>
                </c:pt>
                <c:pt idx="5">
                  <c:v>59.0</c:v>
                </c:pt>
                <c:pt idx="6">
                  <c:v>202.0</c:v>
                </c:pt>
                <c:pt idx="7">
                  <c:v>153.0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Sheet1!$E$7:$E$20</c15:sqref>
                  </c15:fullRef>
                </c:ext>
              </c:extLst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Sheet1!$E$15</c15:sqref>
                  <c15:spPr xmlns:c15="http://schemas.microsoft.com/office/drawing/2012/chart">
                    <a:solidFill>
                      <a:srgbClr val="3366FF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Sheet1!$E$16</c15:sqref>
                  <c15:spPr xmlns:c15="http://schemas.microsoft.com/office/drawing/2012/chart">
                    <a:solidFill>
                      <a:srgbClr val="3366FF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Sheet1!$E$17</c15:sqref>
                  <c15:spPr xmlns:c15="http://schemas.microsoft.com/office/drawing/2012/chart">
                    <a:solidFill>
                      <a:srgbClr val="FF0000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Sheet1!$E$18</c15:sqref>
                  <c15:spPr xmlns:c15="http://schemas.microsoft.com/office/drawing/2012/chart">
                    <a:solidFill>
                      <a:srgbClr val="FF0000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Sheet1!$E$19</c15:sqref>
                  <c15:spPr xmlns:c15="http://schemas.microsoft.com/office/drawing/2012/chart">
                    <a:solidFill>
                      <a:srgbClr val="FF0000"/>
                    </a:solidFill>
                  </c15:spPr>
                  <c15:invertIfNegative val="0"/>
                  <c15:bubble3D val="0"/>
                </c15:categoryFilterException>
                <c15:categoryFilterException>
                  <c15:sqref>Sheet1!$E$20</c15:sqref>
                  <c15:spPr xmlns:c15="http://schemas.microsoft.com/office/drawing/2012/chart">
                    <a:solidFill>
                      <a:srgbClr val="FF0000"/>
                    </a:solidFill>
                  </c15:spPr>
                  <c15:invertIfNegative val="0"/>
                  <c15:bubble3D val="0"/>
                </c15:categoryFilterException>
              </c15:categoryFilterExceptions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2145923352"/>
        <c:axId val="2086972680"/>
      </c:barChart>
      <c:catAx>
        <c:axId val="-214592335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s-ES"/>
          </a:p>
        </c:txPr>
        <c:crossAx val="2086972680"/>
        <c:crosses val="autoZero"/>
        <c:auto val="1"/>
        <c:lblAlgn val="ctr"/>
        <c:lblOffset val="100"/>
        <c:noMultiLvlLbl val="0"/>
      </c:catAx>
      <c:valAx>
        <c:axId val="2086972680"/>
        <c:scaling>
          <c:orientation val="minMax"/>
          <c:min val="42740.0"/>
        </c:scaling>
        <c:delete val="0"/>
        <c:axPos val="t"/>
        <c:majorGridlines/>
        <c:numFmt formatCode="[$-409]mmm\-yy;@" sourceLinked="0"/>
        <c:majorTickMark val="out"/>
        <c:minorTickMark val="none"/>
        <c:tickLblPos val="nextTo"/>
        <c:crossAx val="-2145923352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B4ED5-D157-44DF-A4B2-CD27C07C0067}" type="datetimeFigureOut">
              <a:rPr lang="es-US" smtClean="0"/>
              <a:t>28/02/17</a:t>
            </a:fld>
            <a:endParaRPr lang="es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A6820-DD68-4574-AD97-D773C31B7469}" type="slidenum">
              <a:rPr lang="es-US" smtClean="0"/>
              <a:t>‹Nr.›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10274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7054" y="616857"/>
            <a:ext cx="8120594" cy="563347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0654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0654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068178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20809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66385" y="5719966"/>
            <a:ext cx="64366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5068178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 userDrawn="1"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FC49BF1-FCD3-4395-8FF6-0047AF66228E}" type="datetime4">
              <a:rPr lang="en-US" smtClean="0"/>
              <a:pPr/>
              <a:t>febrero 28, 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CA861222-2C8B-4501-BE87-6797EC025925}" type="datetime4">
              <a:rPr lang="en-US" smtClean="0"/>
              <a:pPr/>
              <a:t>febrero 28,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483341"/>
            <a:ext cx="7024744" cy="591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_tradnl" dirty="0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1423590"/>
            <a:ext cx="7263712" cy="440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9216" y="2708476"/>
            <a:ext cx="3884794" cy="170216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ESI </a:t>
            </a:r>
            <a:r>
              <a:rPr lang="es-ES" dirty="0" err="1" smtClean="0"/>
              <a:t>Implementation</a:t>
            </a:r>
            <a:r>
              <a:rPr lang="es-ES" dirty="0" smtClean="0"/>
              <a:t> </a:t>
            </a:r>
            <a:r>
              <a:rPr lang="es-ES" dirty="0" err="1" smtClean="0"/>
              <a:t>Strategy</a:t>
            </a:r>
            <a:r>
              <a:rPr lang="es-ES" dirty="0" smtClean="0"/>
              <a:t> in </a:t>
            </a:r>
            <a:r>
              <a:rPr lang="es-ES" dirty="0" err="1" smtClean="0"/>
              <a:t>Mexico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err="1" smtClean="0"/>
              <a:t>march</a:t>
            </a:r>
            <a:r>
              <a:rPr lang="es-ES" dirty="0" smtClean="0"/>
              <a:t>, 2017</a:t>
            </a:r>
            <a:endParaRPr lang="es-ES" dirty="0"/>
          </a:p>
        </p:txBody>
      </p:sp>
      <p:pic>
        <p:nvPicPr>
          <p:cNvPr id="4" name="Imagen 3" descr="BID-ESI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76" y="1165988"/>
            <a:ext cx="7498554" cy="172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663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6787049"/>
              </p:ext>
            </p:extLst>
          </p:nvPr>
        </p:nvGraphicFramePr>
        <p:xfrm>
          <a:off x="855083" y="1586240"/>
          <a:ext cx="7433833" cy="4521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agen 5" descr="Captura de pantalla 2016-11-09 a las 6.22.19 a.m.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539" y="347022"/>
            <a:ext cx="368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682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4938" y="1845738"/>
            <a:ext cx="5435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THANK YOU !</a:t>
            </a:r>
          </a:p>
          <a:p>
            <a:pPr algn="ctr"/>
            <a:endParaRPr lang="es-E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s-ES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Ing. Adalberto Padilla Limón</a:t>
            </a:r>
          </a:p>
          <a:p>
            <a:pPr algn="ctr"/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s-ES" sz="2800" dirty="0" err="1" smtClean="0">
                <a:solidFill>
                  <a:schemeClr val="accent1">
                    <a:lumMod val="75000"/>
                  </a:schemeClr>
                </a:solidFill>
              </a:rPr>
              <a:t>padilla.energia@gmail.com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431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6557" y="483341"/>
            <a:ext cx="7024744" cy="591329"/>
          </a:xfrm>
        </p:spPr>
        <p:txBody>
          <a:bodyPr/>
          <a:lstStyle/>
          <a:p>
            <a:r>
              <a:rPr lang="es-ES" dirty="0" err="1" smtClean="0"/>
              <a:t>Context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769616" y="1250840"/>
            <a:ext cx="728168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Under the Energy Transition Law, the boost to energy efficiency is materializing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Government institutions and other actors have been pushing and promoting the concept strongly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The market has not yet developed and there are major barriers to eliminate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Lack of energy culture in consumers prevents them from seeing energy-saving opportunities and does not have the elements to demand from their technology suppliers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The supplier base must be strengthened as they are unfamiliar with energy efficiency and its implications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71369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6557" y="483341"/>
            <a:ext cx="7024744" cy="591329"/>
          </a:xfrm>
        </p:spPr>
        <p:txBody>
          <a:bodyPr/>
          <a:lstStyle/>
          <a:p>
            <a:r>
              <a:rPr lang="es-ES" dirty="0" err="1" smtClean="0"/>
              <a:t>Approaches</a:t>
            </a:r>
            <a:r>
              <a:rPr lang="es-ES" dirty="0" smtClean="0"/>
              <a:t> </a:t>
            </a:r>
            <a:r>
              <a:rPr lang="es-ES" dirty="0" err="1" smtClean="0"/>
              <a:t>used</a:t>
            </a:r>
            <a:r>
              <a:rPr lang="es-ES" dirty="0" smtClean="0"/>
              <a:t> in </a:t>
            </a:r>
            <a:r>
              <a:rPr lang="es-ES" dirty="0" err="1" smtClean="0"/>
              <a:t>Mexico</a:t>
            </a:r>
            <a:endParaRPr lang="es-ES" dirty="0"/>
          </a:p>
        </p:txBody>
      </p:sp>
      <p:sp>
        <p:nvSpPr>
          <p:cNvPr id="3" name="Flecha izquierda y derecha 2"/>
          <p:cNvSpPr/>
          <p:nvPr/>
        </p:nvSpPr>
        <p:spPr>
          <a:xfrm>
            <a:off x="841375" y="2936875"/>
            <a:ext cx="7328932" cy="920750"/>
          </a:xfrm>
          <a:prstGeom prst="leftRightArrow">
            <a:avLst/>
          </a:prstGeom>
          <a:effectLst>
            <a:outerShdw blurRad="50800" dist="25400" dir="5400000" rotWithShape="0">
              <a:srgbClr val="000000">
                <a:alpha val="2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Elipse 3"/>
          <p:cNvSpPr/>
          <p:nvPr/>
        </p:nvSpPr>
        <p:spPr>
          <a:xfrm>
            <a:off x="841374" y="1595437"/>
            <a:ext cx="1571625" cy="11509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Eco</a:t>
            </a:r>
          </a:p>
          <a:p>
            <a:pPr algn="ctr"/>
            <a:r>
              <a:rPr lang="es-ES" dirty="0" smtClean="0"/>
              <a:t>Crédito</a:t>
            </a:r>
          </a:p>
          <a:p>
            <a:pPr algn="ctr"/>
            <a:r>
              <a:rPr lang="es-ES" dirty="0" smtClean="0"/>
              <a:t>Masivo</a:t>
            </a:r>
            <a:endParaRPr lang="es-ES" dirty="0"/>
          </a:p>
        </p:txBody>
      </p:sp>
      <p:sp>
        <p:nvSpPr>
          <p:cNvPr id="6" name="Elipse 5"/>
          <p:cNvSpPr/>
          <p:nvPr/>
        </p:nvSpPr>
        <p:spPr>
          <a:xfrm>
            <a:off x="3635375" y="1468437"/>
            <a:ext cx="1501775" cy="13414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ESI</a:t>
            </a:r>
            <a:endParaRPr lang="es-ES" dirty="0"/>
          </a:p>
        </p:txBody>
      </p:sp>
      <p:sp>
        <p:nvSpPr>
          <p:cNvPr id="7" name="Elipse 6"/>
          <p:cNvSpPr/>
          <p:nvPr/>
        </p:nvSpPr>
        <p:spPr>
          <a:xfrm>
            <a:off x="6302375" y="1595437"/>
            <a:ext cx="1820308" cy="115093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Eco</a:t>
            </a:r>
          </a:p>
          <a:p>
            <a:pPr algn="ctr"/>
            <a:r>
              <a:rPr lang="es-ES" dirty="0" smtClean="0"/>
              <a:t>Crédito</a:t>
            </a:r>
          </a:p>
          <a:p>
            <a:pPr algn="ctr"/>
            <a:r>
              <a:rPr lang="es-ES" dirty="0" smtClean="0"/>
              <a:t>Individua-</a:t>
            </a:r>
            <a:r>
              <a:rPr lang="es-ES" dirty="0" err="1" smtClean="0"/>
              <a:t>lizado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857250" y="4220810"/>
            <a:ext cx="243471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/>
              <a:t>Massive</a:t>
            </a:r>
            <a:endParaRPr lang="es-ES" dirty="0" smtClean="0"/>
          </a:p>
          <a:p>
            <a:r>
              <a:rPr lang="es-ES" dirty="0" smtClean="0"/>
              <a:t>No MRV (</a:t>
            </a:r>
            <a:r>
              <a:rPr lang="es-ES" dirty="0" err="1" smtClean="0"/>
              <a:t>estimated</a:t>
            </a:r>
            <a:r>
              <a:rPr lang="es-ES" dirty="0" smtClean="0"/>
              <a:t>)</a:t>
            </a:r>
          </a:p>
          <a:p>
            <a:r>
              <a:rPr lang="es-ES" dirty="0" smtClean="0"/>
              <a:t>Small </a:t>
            </a:r>
            <a:r>
              <a:rPr lang="es-ES" dirty="0" err="1"/>
              <a:t>e</a:t>
            </a:r>
            <a:r>
              <a:rPr lang="es-ES" dirty="0" err="1" smtClean="0"/>
              <a:t>quipments</a:t>
            </a:r>
            <a:endParaRPr lang="es-ES" dirty="0" smtClean="0"/>
          </a:p>
          <a:p>
            <a:r>
              <a:rPr lang="es-ES" dirty="0" err="1" smtClean="0"/>
              <a:t>Cheap</a:t>
            </a:r>
            <a:endParaRPr lang="es-ES" dirty="0" smtClean="0"/>
          </a:p>
          <a:p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small</a:t>
            </a:r>
            <a:r>
              <a:rPr lang="es-ES" dirty="0" smtClean="0"/>
              <a:t> SME</a:t>
            </a:r>
          </a:p>
          <a:p>
            <a:r>
              <a:rPr lang="es-ES" dirty="0" err="1" smtClean="0"/>
              <a:t>Don´t</a:t>
            </a:r>
            <a:r>
              <a:rPr lang="es-ES" dirty="0" smtClean="0"/>
              <a:t> </a:t>
            </a:r>
            <a:r>
              <a:rPr lang="es-ES" dirty="0" err="1" smtClean="0"/>
              <a:t>need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take</a:t>
            </a:r>
            <a:r>
              <a:rPr lang="es-ES" dirty="0" smtClean="0"/>
              <a:t> </a:t>
            </a:r>
          </a:p>
          <a:p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insurance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3539619" y="4214460"/>
            <a:ext cx="245140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err="1" smtClean="0"/>
              <a:t>Semi-Massive</a:t>
            </a:r>
            <a:endParaRPr lang="es-ES" b="1" dirty="0"/>
          </a:p>
          <a:p>
            <a:r>
              <a:rPr lang="es-ES" b="1" dirty="0" smtClean="0"/>
              <a:t>MRV </a:t>
            </a:r>
            <a:r>
              <a:rPr lang="es-ES" b="1" dirty="0" err="1" smtClean="0"/>
              <a:t>standarized</a:t>
            </a:r>
            <a:endParaRPr lang="es-ES" b="1" dirty="0" smtClean="0"/>
          </a:p>
          <a:p>
            <a:r>
              <a:rPr lang="es-ES" b="1" dirty="0" smtClean="0"/>
              <a:t>Medium and </a:t>
            </a:r>
          </a:p>
          <a:p>
            <a:r>
              <a:rPr lang="es-ES" b="1" dirty="0" err="1" smtClean="0"/>
              <a:t>standarized</a:t>
            </a:r>
            <a:r>
              <a:rPr lang="es-ES" b="1" dirty="0" smtClean="0"/>
              <a:t> </a:t>
            </a:r>
            <a:r>
              <a:rPr lang="es-ES" b="1" dirty="0" err="1" smtClean="0"/>
              <a:t>projects</a:t>
            </a:r>
            <a:endParaRPr lang="es-ES" b="1" dirty="0" smtClean="0"/>
          </a:p>
          <a:p>
            <a:r>
              <a:rPr lang="es-ES" b="1" dirty="0" err="1" smtClean="0"/>
              <a:t>Relative</a:t>
            </a:r>
            <a:r>
              <a:rPr lang="es-ES" b="1" dirty="0" smtClean="0"/>
              <a:t> </a:t>
            </a:r>
            <a:r>
              <a:rPr lang="es-ES" b="1" dirty="0" err="1" smtClean="0"/>
              <a:t>Cheap</a:t>
            </a:r>
            <a:endParaRPr lang="es-ES" b="1" dirty="0" smtClean="0"/>
          </a:p>
          <a:p>
            <a:r>
              <a:rPr lang="es-ES" b="1" dirty="0" smtClean="0"/>
              <a:t>SME</a:t>
            </a:r>
          </a:p>
          <a:p>
            <a:r>
              <a:rPr lang="es-ES" b="1" dirty="0" err="1" smtClean="0"/>
              <a:t>Insurable</a:t>
            </a:r>
            <a:endParaRPr lang="es-ES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6126738" y="4192235"/>
            <a:ext cx="1646417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No </a:t>
            </a:r>
            <a:r>
              <a:rPr lang="es-ES" dirty="0" err="1" smtClean="0"/>
              <a:t>massive</a:t>
            </a:r>
            <a:endParaRPr lang="es-ES" dirty="0" smtClean="0"/>
          </a:p>
          <a:p>
            <a:r>
              <a:rPr lang="es-ES" dirty="0" err="1" smtClean="0"/>
              <a:t>Adhoc</a:t>
            </a:r>
            <a:r>
              <a:rPr lang="es-ES" dirty="0" smtClean="0"/>
              <a:t> MRV</a:t>
            </a:r>
          </a:p>
          <a:p>
            <a:r>
              <a:rPr lang="es-ES" dirty="0" smtClean="0"/>
              <a:t>Big </a:t>
            </a:r>
            <a:r>
              <a:rPr lang="es-ES" dirty="0" err="1" smtClean="0"/>
              <a:t>projects</a:t>
            </a:r>
            <a:endParaRPr lang="es-ES" dirty="0" smtClean="0"/>
          </a:p>
          <a:p>
            <a:r>
              <a:rPr lang="es-ES" dirty="0" err="1" smtClean="0"/>
              <a:t>Expensive</a:t>
            </a:r>
            <a:endParaRPr lang="es-ES" dirty="0" smtClean="0"/>
          </a:p>
          <a:p>
            <a:r>
              <a:rPr lang="es-ES" dirty="0" smtClean="0"/>
              <a:t>SME</a:t>
            </a:r>
          </a:p>
          <a:p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insurable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4021243" y="3175224"/>
            <a:ext cx="693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GAP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3814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ESI in </a:t>
            </a:r>
            <a:r>
              <a:rPr lang="es-ES" dirty="0" err="1" smtClean="0"/>
              <a:t>Mexico</a:t>
            </a:r>
            <a:endParaRPr lang="es-ES" dirty="0"/>
          </a:p>
        </p:txBody>
      </p:sp>
      <p:pic>
        <p:nvPicPr>
          <p:cNvPr id="4" name="Imagen 3" descr="Captura de pantalla 2016-11-14 a las 6.44.39 p.m.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490" y="1904999"/>
            <a:ext cx="2705100" cy="863600"/>
          </a:xfrm>
          <a:prstGeom prst="rect">
            <a:avLst/>
          </a:prstGeom>
        </p:spPr>
      </p:pic>
      <p:pic>
        <p:nvPicPr>
          <p:cNvPr id="5" name="Imagen 4" descr="Captura de pantalla 2016-11-09 a las 6.22.19 a.m.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039" y="1828792"/>
            <a:ext cx="3683000" cy="1143000"/>
          </a:xfrm>
          <a:prstGeom prst="rect">
            <a:avLst/>
          </a:prstGeom>
        </p:spPr>
      </p:pic>
      <p:sp>
        <p:nvSpPr>
          <p:cNvPr id="6" name="19 Flecha abajo"/>
          <p:cNvSpPr/>
          <p:nvPr/>
        </p:nvSpPr>
        <p:spPr>
          <a:xfrm rot="10800000" flipV="1">
            <a:off x="2138370" y="3209528"/>
            <a:ext cx="720080" cy="72008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19 Flecha abajo"/>
          <p:cNvSpPr/>
          <p:nvPr/>
        </p:nvSpPr>
        <p:spPr>
          <a:xfrm rot="10800000" flipV="1">
            <a:off x="6337840" y="3209528"/>
            <a:ext cx="720080" cy="72008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/>
          <p:cNvSpPr txBox="1"/>
          <p:nvPr/>
        </p:nvSpPr>
        <p:spPr>
          <a:xfrm>
            <a:off x="662447" y="4488887"/>
            <a:ext cx="36867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/>
              <a:t>AGRIFOOD </a:t>
            </a:r>
            <a:r>
              <a:rPr lang="es-ES" dirty="0" smtClean="0"/>
              <a:t>INDUSTRY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THE PROGRAM IS IN OPERATION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4866023" y="4487335"/>
            <a:ext cx="35794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HOTELS</a:t>
            </a:r>
          </a:p>
          <a:p>
            <a:pPr algn="ctr"/>
            <a:endParaRPr lang="es-ES" dirty="0" smtClean="0"/>
          </a:p>
          <a:p>
            <a:pPr algn="ctr"/>
            <a:r>
              <a:rPr lang="es-ES" dirty="0" smtClean="0"/>
              <a:t>THE PROGRAM IS IN </a:t>
            </a:r>
            <a:r>
              <a:rPr lang="es-ES" dirty="0" smtClean="0"/>
              <a:t>MARKET JUSTIFICATION ANALYSIS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543396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aptura de pantalla 2016-11-14 a las 6.44.39 p.m.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901" y="346253"/>
            <a:ext cx="2705100" cy="863600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827338" y="1267584"/>
            <a:ext cx="750375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 smtClean="0"/>
              <a:t>Finished</a:t>
            </a:r>
            <a:r>
              <a:rPr lang="es-ES" dirty="0" smtClean="0"/>
              <a:t> </a:t>
            </a:r>
            <a:r>
              <a:rPr lang="es-ES" dirty="0"/>
              <a:t>and </a:t>
            </a:r>
            <a:r>
              <a:rPr lang="es-ES" dirty="0" err="1"/>
              <a:t>operational</a:t>
            </a:r>
            <a:r>
              <a:rPr lang="es-ES" dirty="0"/>
              <a:t> </a:t>
            </a:r>
            <a:r>
              <a:rPr lang="es-ES" dirty="0" err="1"/>
              <a:t>instruments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/>
              <a:t>11 </a:t>
            </a:r>
            <a:r>
              <a:rPr lang="es-ES" dirty="0" err="1"/>
              <a:t>suppliers</a:t>
            </a:r>
            <a:r>
              <a:rPr lang="es-ES" dirty="0"/>
              <a:t> </a:t>
            </a:r>
            <a:r>
              <a:rPr lang="es-ES" dirty="0" err="1"/>
              <a:t>validated</a:t>
            </a:r>
            <a:r>
              <a:rPr lang="es-ES" dirty="0"/>
              <a:t> </a:t>
            </a:r>
            <a:r>
              <a:rPr lang="es-ES" dirty="0" err="1" smtClean="0"/>
              <a:t>where</a:t>
            </a:r>
            <a:r>
              <a:rPr lang="es-ES" dirty="0" smtClean="0"/>
              <a:t> 4 are </a:t>
            </a:r>
            <a:r>
              <a:rPr lang="es-ES" dirty="0" err="1" smtClean="0"/>
              <a:t>manufacturers</a:t>
            </a:r>
            <a:endParaRPr lang="es-ES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smtClean="0"/>
              <a:t>8 </a:t>
            </a:r>
            <a:r>
              <a:rPr lang="es-ES" dirty="0" err="1" smtClean="0"/>
              <a:t>suppliers</a:t>
            </a:r>
            <a:r>
              <a:rPr lang="es-ES" dirty="0" smtClean="0"/>
              <a:t> in </a:t>
            </a:r>
            <a:r>
              <a:rPr lang="es-ES" dirty="0" err="1"/>
              <a:t>process</a:t>
            </a:r>
            <a:r>
              <a:rPr lang="es-ES" dirty="0"/>
              <a:t> </a:t>
            </a:r>
            <a:r>
              <a:rPr lang="es-ES" dirty="0" err="1"/>
              <a:t>integrate</a:t>
            </a:r>
            <a:r>
              <a:rPr lang="es-ES" dirty="0"/>
              <a:t> file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 smtClean="0"/>
              <a:t>validation</a:t>
            </a:r>
            <a:endParaRPr lang="es-ES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 smtClean="0"/>
              <a:t>There</a:t>
            </a:r>
            <a:r>
              <a:rPr lang="es-ES" dirty="0" smtClean="0"/>
              <a:t> are </a:t>
            </a:r>
            <a:r>
              <a:rPr lang="es-ES" dirty="0" err="1" smtClean="0"/>
              <a:t>another</a:t>
            </a:r>
            <a:r>
              <a:rPr lang="es-ES" dirty="0" smtClean="0"/>
              <a:t> 30 </a:t>
            </a:r>
            <a:r>
              <a:rPr lang="es-ES" dirty="0" err="1" smtClean="0"/>
              <a:t>suppliers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potential</a:t>
            </a:r>
            <a:r>
              <a:rPr lang="es-ES" dirty="0" smtClean="0"/>
              <a:t>, </a:t>
            </a:r>
            <a:r>
              <a:rPr lang="es-ES" dirty="0" err="1" smtClean="0"/>
              <a:t>specially</a:t>
            </a:r>
            <a:r>
              <a:rPr lang="es-ES" dirty="0" smtClean="0"/>
              <a:t> </a:t>
            </a:r>
            <a:r>
              <a:rPr lang="es-ES" dirty="0" err="1" smtClean="0"/>
              <a:t>great</a:t>
            </a:r>
            <a:r>
              <a:rPr lang="es-ES" dirty="0" smtClean="0"/>
              <a:t> </a:t>
            </a:r>
            <a:r>
              <a:rPr lang="es-ES" dirty="0" err="1" smtClean="0"/>
              <a:t>manufacturers</a:t>
            </a:r>
            <a:r>
              <a:rPr lang="es-ES" dirty="0" smtClean="0"/>
              <a:t>.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help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regional </a:t>
            </a:r>
            <a:r>
              <a:rPr lang="es-ES" dirty="0" err="1"/>
              <a:t>promotion</a:t>
            </a:r>
            <a:r>
              <a:rPr lang="es-ES" dirty="0"/>
              <a:t> </a:t>
            </a:r>
            <a:r>
              <a:rPr lang="es-ES" dirty="0" err="1"/>
              <a:t>network</a:t>
            </a:r>
            <a:r>
              <a:rPr lang="es-ES" dirty="0"/>
              <a:t> of FIRA, 80 </a:t>
            </a:r>
            <a:r>
              <a:rPr lang="es-ES" dirty="0" err="1"/>
              <a:t>potential</a:t>
            </a:r>
            <a:r>
              <a:rPr lang="es-ES" dirty="0"/>
              <a:t> </a:t>
            </a:r>
            <a:r>
              <a:rPr lang="es-ES" dirty="0" err="1"/>
              <a:t>projects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been</a:t>
            </a:r>
            <a:r>
              <a:rPr lang="es-ES" dirty="0"/>
              <a:t> </a:t>
            </a:r>
            <a:r>
              <a:rPr lang="es-ES" dirty="0" err="1"/>
              <a:t>identified</a:t>
            </a:r>
            <a:r>
              <a:rPr lang="es-ES" dirty="0"/>
              <a:t> in </a:t>
            </a:r>
            <a:r>
              <a:rPr lang="es-ES" dirty="0" err="1"/>
              <a:t>which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promote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application</a:t>
            </a:r>
            <a:r>
              <a:rPr lang="es-ES" dirty="0"/>
              <a:t> of ESI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/>
              <a:t>3 </a:t>
            </a:r>
            <a:r>
              <a:rPr lang="es-ES" dirty="0" err="1"/>
              <a:t>projects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process</a:t>
            </a:r>
            <a:r>
              <a:rPr lang="es-ES" dirty="0"/>
              <a:t> of </a:t>
            </a:r>
            <a:r>
              <a:rPr lang="es-ES" dirty="0" err="1"/>
              <a:t>formalization</a:t>
            </a:r>
            <a:r>
              <a:rPr lang="es-ES" dirty="0"/>
              <a:t> and at </a:t>
            </a:r>
            <a:r>
              <a:rPr lang="es-ES" dirty="0" err="1"/>
              <a:t>least</a:t>
            </a:r>
            <a:r>
              <a:rPr lang="es-ES" dirty="0"/>
              <a:t> 5 </a:t>
            </a:r>
            <a:r>
              <a:rPr lang="es-ES" dirty="0" err="1"/>
              <a:t>projects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immediate</a:t>
            </a:r>
            <a:r>
              <a:rPr lang="es-ES" dirty="0"/>
              <a:t> </a:t>
            </a:r>
            <a:r>
              <a:rPr lang="es-ES" dirty="0" err="1"/>
              <a:t>potential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be </a:t>
            </a:r>
            <a:r>
              <a:rPr lang="es-ES" dirty="0" err="1"/>
              <a:t>incorporated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National</a:t>
            </a:r>
            <a:r>
              <a:rPr lang="es-ES" dirty="0"/>
              <a:t> </a:t>
            </a:r>
            <a:r>
              <a:rPr lang="es-ES" dirty="0" err="1"/>
              <a:t>advertising</a:t>
            </a:r>
            <a:r>
              <a:rPr lang="es-ES" dirty="0"/>
              <a:t> </a:t>
            </a:r>
            <a:r>
              <a:rPr lang="es-ES" dirty="0" err="1"/>
              <a:t>campaign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start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Involvement</a:t>
            </a:r>
            <a:r>
              <a:rPr lang="es-ES" dirty="0"/>
              <a:t> of </a:t>
            </a:r>
            <a:r>
              <a:rPr lang="es-ES" dirty="0" err="1"/>
              <a:t>critical</a:t>
            </a:r>
            <a:r>
              <a:rPr lang="es-ES" dirty="0"/>
              <a:t> </a:t>
            </a:r>
            <a:r>
              <a:rPr lang="es-ES" dirty="0" err="1"/>
              <a:t>actors</a:t>
            </a:r>
            <a:r>
              <a:rPr lang="es-ES" dirty="0"/>
              <a:t> </a:t>
            </a:r>
            <a:r>
              <a:rPr lang="es-ES" dirty="0" err="1"/>
              <a:t>such</a:t>
            </a:r>
            <a:r>
              <a:rPr lang="es-ES" dirty="0"/>
              <a:t> as </a:t>
            </a:r>
            <a:r>
              <a:rPr lang="es-ES" dirty="0" err="1"/>
              <a:t>government</a:t>
            </a:r>
            <a:r>
              <a:rPr lang="es-ES" dirty="0"/>
              <a:t> </a:t>
            </a:r>
            <a:r>
              <a:rPr lang="es-ES" dirty="0" err="1"/>
              <a:t>institutions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smtClean="0"/>
              <a:t>Banks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/>
              <a:t>e</a:t>
            </a:r>
            <a:r>
              <a:rPr lang="es-ES" dirty="0" err="1" smtClean="0"/>
              <a:t>xpectation</a:t>
            </a:r>
            <a:r>
              <a:rPr lang="es-ES" dirty="0" smtClean="0"/>
              <a:t> </a:t>
            </a:r>
            <a:r>
              <a:rPr lang="es-ES" dirty="0"/>
              <a:t>of </a:t>
            </a:r>
            <a:r>
              <a:rPr lang="es-ES" dirty="0" err="1"/>
              <a:t>green</a:t>
            </a:r>
            <a:r>
              <a:rPr lang="es-ES" dirty="0"/>
              <a:t> </a:t>
            </a:r>
            <a:r>
              <a:rPr lang="es-ES" dirty="0" err="1"/>
              <a:t>product</a:t>
            </a:r>
            <a:r>
              <a:rPr lang="es-ES" dirty="0"/>
              <a:t> </a:t>
            </a:r>
            <a:r>
              <a:rPr lang="es-ES" dirty="0" err="1" smtClean="0"/>
              <a:t>where</a:t>
            </a:r>
            <a:r>
              <a:rPr lang="es-ES" dirty="0" smtClean="0"/>
              <a:t> </a:t>
            </a:r>
            <a:r>
              <a:rPr lang="es-ES" dirty="0"/>
              <a:t>ESI </a:t>
            </a:r>
            <a:r>
              <a:rPr lang="es-ES" dirty="0" err="1"/>
              <a:t>could</a:t>
            </a:r>
            <a:r>
              <a:rPr lang="es-ES" dirty="0"/>
              <a:t> be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attractive</a:t>
            </a:r>
            <a:r>
              <a:rPr lang="es-ES" dirty="0"/>
              <a:t> </a:t>
            </a:r>
            <a:r>
              <a:rPr lang="es-ES" dirty="0" err="1"/>
              <a:t>offer</a:t>
            </a:r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4308896" y="259934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905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aptura de pantalla 2016-11-14 a las 6.44.39 p.m.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901" y="346253"/>
            <a:ext cx="2705100" cy="863600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827338" y="1267584"/>
            <a:ext cx="6984265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400" b="1" dirty="0" err="1" smtClean="0"/>
              <a:t>Next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steps</a:t>
            </a:r>
            <a:endParaRPr lang="es-ES" sz="2400" b="1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s-ES" sz="2400" b="1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Involve</a:t>
            </a:r>
            <a:r>
              <a:rPr lang="es-ES" dirty="0"/>
              <a:t> </a:t>
            </a:r>
            <a:r>
              <a:rPr lang="es-ES" dirty="0" err="1"/>
              <a:t>large</a:t>
            </a:r>
            <a:r>
              <a:rPr lang="es-ES" dirty="0"/>
              <a:t> </a:t>
            </a:r>
            <a:r>
              <a:rPr lang="es-ES" dirty="0" err="1"/>
              <a:t>manufacturers</a:t>
            </a:r>
            <a:r>
              <a:rPr lang="es-ES" dirty="0"/>
              <a:t> and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dealer</a:t>
            </a:r>
            <a:r>
              <a:rPr lang="es-ES" dirty="0"/>
              <a:t> </a:t>
            </a:r>
            <a:r>
              <a:rPr lang="es-ES" dirty="0" err="1"/>
              <a:t>network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scheme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Work</a:t>
            </a:r>
            <a:r>
              <a:rPr lang="es-ES" dirty="0"/>
              <a:t> in </a:t>
            </a:r>
            <a:r>
              <a:rPr lang="es-ES" dirty="0" err="1"/>
              <a:t>coordination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business</a:t>
            </a:r>
            <a:r>
              <a:rPr lang="es-ES" dirty="0"/>
              <a:t> </a:t>
            </a:r>
            <a:r>
              <a:rPr lang="es-ES" dirty="0" err="1"/>
              <a:t>groups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create</a:t>
            </a:r>
            <a:r>
              <a:rPr lang="es-ES" dirty="0"/>
              <a:t> a culture of </a:t>
            </a:r>
            <a:r>
              <a:rPr lang="es-ES" dirty="0" err="1"/>
              <a:t>energy</a:t>
            </a:r>
            <a:r>
              <a:rPr lang="es-ES" dirty="0"/>
              <a:t> </a:t>
            </a:r>
            <a:r>
              <a:rPr lang="es-ES" dirty="0" err="1"/>
              <a:t>efficiency</a:t>
            </a:r>
            <a:r>
              <a:rPr lang="es-ES" dirty="0"/>
              <a:t> and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importance</a:t>
            </a:r>
            <a:r>
              <a:rPr lang="es-ES" dirty="0"/>
              <a:t> of </a:t>
            </a:r>
            <a:r>
              <a:rPr lang="es-ES" dirty="0" err="1"/>
              <a:t>securing</a:t>
            </a:r>
            <a:r>
              <a:rPr lang="es-ES" dirty="0"/>
              <a:t> </a:t>
            </a:r>
            <a:r>
              <a:rPr lang="es-ES" dirty="0" err="1"/>
              <a:t>savings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Continue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train</a:t>
            </a:r>
            <a:r>
              <a:rPr lang="es-ES" dirty="0"/>
              <a:t> </a:t>
            </a:r>
            <a:r>
              <a:rPr lang="es-ES" dirty="0" err="1"/>
              <a:t>suppliers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succeed</a:t>
            </a:r>
            <a:r>
              <a:rPr lang="es-ES" dirty="0"/>
              <a:t> in </a:t>
            </a:r>
            <a:r>
              <a:rPr lang="es-ES" dirty="0" err="1"/>
              <a:t>structuring</a:t>
            </a:r>
            <a:r>
              <a:rPr lang="es-ES" dirty="0"/>
              <a:t> </a:t>
            </a:r>
            <a:r>
              <a:rPr lang="es-ES" dirty="0" err="1"/>
              <a:t>successful</a:t>
            </a:r>
            <a:r>
              <a:rPr lang="es-ES" dirty="0"/>
              <a:t> </a:t>
            </a:r>
            <a:r>
              <a:rPr lang="es-ES" dirty="0" err="1"/>
              <a:t>projects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Evaluate</a:t>
            </a:r>
            <a:r>
              <a:rPr lang="es-ES" dirty="0"/>
              <a:t> and </a:t>
            </a:r>
            <a:r>
              <a:rPr lang="es-ES" dirty="0" err="1"/>
              <a:t>learn</a:t>
            </a:r>
            <a:r>
              <a:rPr lang="es-ES" dirty="0"/>
              <a:t>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early</a:t>
            </a:r>
            <a:r>
              <a:rPr lang="es-ES" dirty="0"/>
              <a:t> </a:t>
            </a:r>
            <a:r>
              <a:rPr lang="es-ES" dirty="0" err="1"/>
              <a:t>projects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improve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scheme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Increase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interest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bank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scheme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80090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aptura de pantalla 2016-11-14 a las 6.44.39 p.m.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901" y="346253"/>
            <a:ext cx="2705100" cy="863600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846578" y="1267584"/>
            <a:ext cx="6984265" cy="4985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400" b="1" dirty="0" err="1" smtClean="0"/>
              <a:t>Lessons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learned</a:t>
            </a:r>
            <a:endParaRPr lang="es-ES" sz="2400" b="1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 smtClean="0"/>
              <a:t>Through</a:t>
            </a:r>
            <a:r>
              <a:rPr lang="es-ES" dirty="0" smtClean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joint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FIRA has </a:t>
            </a:r>
            <a:r>
              <a:rPr lang="es-ES" dirty="0" err="1"/>
              <a:t>been</a:t>
            </a:r>
            <a:r>
              <a:rPr lang="es-ES" dirty="0"/>
              <a:t> </a:t>
            </a:r>
            <a:r>
              <a:rPr lang="es-ES" dirty="0" err="1"/>
              <a:t>achieved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a </a:t>
            </a:r>
            <a:r>
              <a:rPr lang="es-ES" dirty="0" err="1"/>
              <a:t>program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already</a:t>
            </a:r>
            <a:r>
              <a:rPr lang="es-ES" dirty="0"/>
              <a:t> </a:t>
            </a:r>
            <a:r>
              <a:rPr lang="es-ES" dirty="0" err="1"/>
              <a:t>operational</a:t>
            </a:r>
            <a:r>
              <a:rPr lang="es-ES" dirty="0" smtClean="0"/>
              <a:t>. NDB are </a:t>
            </a:r>
            <a:r>
              <a:rPr lang="es-ES" dirty="0" err="1" smtClean="0"/>
              <a:t>critical</a:t>
            </a:r>
            <a:endParaRPr lang="es-ES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One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main</a:t>
            </a:r>
            <a:r>
              <a:rPr lang="es-ES" dirty="0"/>
              <a:t> </a:t>
            </a:r>
            <a:r>
              <a:rPr lang="es-ES" dirty="0" err="1"/>
              <a:t>challenges</a:t>
            </a:r>
            <a:r>
              <a:rPr lang="es-ES" dirty="0"/>
              <a:t> </a:t>
            </a:r>
            <a:r>
              <a:rPr lang="es-ES" dirty="0" err="1"/>
              <a:t>was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integrate</a:t>
            </a:r>
            <a:r>
              <a:rPr lang="es-ES" dirty="0"/>
              <a:t> </a:t>
            </a:r>
            <a:r>
              <a:rPr lang="es-ES" dirty="0" err="1"/>
              <a:t>each</a:t>
            </a:r>
            <a:r>
              <a:rPr lang="es-ES" dirty="0"/>
              <a:t> </a:t>
            </a:r>
            <a:r>
              <a:rPr lang="es-ES" dirty="0" err="1"/>
              <a:t>instrument</a:t>
            </a:r>
            <a:r>
              <a:rPr lang="es-ES" dirty="0"/>
              <a:t> </a:t>
            </a:r>
            <a:r>
              <a:rPr lang="es-ES" dirty="0" err="1"/>
              <a:t>seeking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balance of </a:t>
            </a:r>
            <a:r>
              <a:rPr lang="es-ES" dirty="0" err="1"/>
              <a:t>interest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 smtClean="0"/>
              <a:t>parties</a:t>
            </a:r>
            <a:endParaRPr lang="es-ES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regard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generating</a:t>
            </a:r>
            <a:r>
              <a:rPr lang="es-ES" dirty="0"/>
              <a:t> </a:t>
            </a:r>
            <a:r>
              <a:rPr lang="es-ES" dirty="0" err="1"/>
              <a:t>volume</a:t>
            </a:r>
            <a:r>
              <a:rPr lang="es-ES" dirty="0"/>
              <a:t>,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essential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positive </a:t>
            </a:r>
            <a:r>
              <a:rPr lang="es-ES" dirty="0" err="1"/>
              <a:t>experiences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 smtClean="0"/>
              <a:t>count</a:t>
            </a:r>
            <a:endParaRPr lang="es-ES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Being</a:t>
            </a:r>
            <a:r>
              <a:rPr lang="es-ES" dirty="0"/>
              <a:t> a </a:t>
            </a:r>
            <a:r>
              <a:rPr lang="es-ES" dirty="0" err="1"/>
              <a:t>developing</a:t>
            </a:r>
            <a:r>
              <a:rPr lang="es-ES" dirty="0"/>
              <a:t> </a:t>
            </a:r>
            <a:r>
              <a:rPr lang="es-ES" dirty="0" err="1"/>
              <a:t>market</a:t>
            </a:r>
            <a:r>
              <a:rPr lang="es-ES" dirty="0"/>
              <a:t>,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invest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development</a:t>
            </a:r>
            <a:r>
              <a:rPr lang="es-ES" dirty="0"/>
              <a:t> of culture</a:t>
            </a:r>
            <a:r>
              <a:rPr lang="es-ES" dirty="0" smtClean="0"/>
              <a:t>: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demand</a:t>
            </a:r>
            <a:r>
              <a:rPr lang="es-ES" dirty="0"/>
              <a:t> </a:t>
            </a:r>
            <a:r>
              <a:rPr lang="es-ES" dirty="0" err="1"/>
              <a:t>raising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awareness</a:t>
            </a:r>
            <a:r>
              <a:rPr lang="es-ES" dirty="0"/>
              <a:t> </a:t>
            </a:r>
            <a:r>
              <a:rPr lang="es-ES" dirty="0" smtClean="0"/>
              <a:t>in EE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offer</a:t>
            </a:r>
            <a:r>
              <a:rPr lang="es-ES" dirty="0"/>
              <a:t>, </a:t>
            </a:r>
            <a:r>
              <a:rPr lang="es-ES" dirty="0" err="1"/>
              <a:t>enabling</a:t>
            </a:r>
            <a:r>
              <a:rPr lang="es-ES" dirty="0"/>
              <a:t> </a:t>
            </a:r>
            <a:r>
              <a:rPr lang="es-ES" dirty="0" err="1"/>
              <a:t>suppliers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make</a:t>
            </a:r>
            <a:r>
              <a:rPr lang="es-ES" dirty="0"/>
              <a:t> </a:t>
            </a:r>
            <a:r>
              <a:rPr lang="es-ES" dirty="0" err="1"/>
              <a:t>well-designed</a:t>
            </a:r>
            <a:r>
              <a:rPr lang="es-ES" dirty="0"/>
              <a:t> </a:t>
            </a:r>
            <a:r>
              <a:rPr lang="es-ES" dirty="0" err="1"/>
              <a:t>measurements</a:t>
            </a:r>
            <a:r>
              <a:rPr lang="es-ES" dirty="0"/>
              <a:t> and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carry</a:t>
            </a:r>
            <a:r>
              <a:rPr lang="es-ES" dirty="0"/>
              <a:t> </a:t>
            </a:r>
            <a:r>
              <a:rPr lang="es-ES" dirty="0" err="1"/>
              <a:t>out</a:t>
            </a:r>
            <a:r>
              <a:rPr lang="es-ES" dirty="0"/>
              <a:t> </a:t>
            </a:r>
            <a:r>
              <a:rPr lang="es-ES" dirty="0" err="1"/>
              <a:t>projects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are </a:t>
            </a:r>
            <a:r>
              <a:rPr lang="es-ES" dirty="0" err="1"/>
              <a:t>reliable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extent</a:t>
            </a:r>
            <a:r>
              <a:rPr lang="es-ES" dirty="0"/>
              <a:t> of </a:t>
            </a:r>
            <a:r>
              <a:rPr lang="es-ES" dirty="0" err="1"/>
              <a:t>compromising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savings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7806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aptura de pantalla 2016-11-14 a las 6.44.39 p.m.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901" y="346253"/>
            <a:ext cx="2705100" cy="863600"/>
          </a:xfrm>
          <a:prstGeom prst="rect">
            <a:avLst/>
          </a:prstGeom>
        </p:spPr>
      </p:pic>
      <p:graphicFrame>
        <p:nvGraphicFramePr>
          <p:cNvPr id="4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5448703"/>
              </p:ext>
            </p:extLst>
          </p:nvPr>
        </p:nvGraphicFramePr>
        <p:xfrm>
          <a:off x="855083" y="1538092"/>
          <a:ext cx="7433833" cy="4615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6957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846578" y="1267584"/>
            <a:ext cx="698426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400" b="1" dirty="0" err="1" smtClean="0"/>
              <a:t>Challenges</a:t>
            </a:r>
            <a:endParaRPr lang="es-ES" sz="2400" b="1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Tourism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a </a:t>
            </a:r>
            <a:r>
              <a:rPr lang="es-ES" dirty="0" err="1"/>
              <a:t>critical</a:t>
            </a:r>
            <a:r>
              <a:rPr lang="es-ES" dirty="0"/>
              <a:t> </a:t>
            </a:r>
            <a:r>
              <a:rPr lang="es-ES" dirty="0" err="1"/>
              <a:t>activity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country.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There</a:t>
            </a:r>
            <a:r>
              <a:rPr lang="es-ES" dirty="0"/>
              <a:t> are hotel </a:t>
            </a:r>
            <a:r>
              <a:rPr lang="es-ES" dirty="0" err="1"/>
              <a:t>profiles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are </a:t>
            </a:r>
            <a:r>
              <a:rPr lang="es-ES" dirty="0" err="1"/>
              <a:t>highly</a:t>
            </a:r>
            <a:r>
              <a:rPr lang="es-ES" dirty="0"/>
              <a:t> </a:t>
            </a:r>
            <a:r>
              <a:rPr lang="es-ES" dirty="0" err="1"/>
              <a:t>energy</a:t>
            </a:r>
            <a:r>
              <a:rPr lang="es-ES" dirty="0"/>
              <a:t> </a:t>
            </a:r>
            <a:r>
              <a:rPr lang="es-ES" dirty="0" err="1"/>
              <a:t>demanding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/>
              <a:t>Once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justification</a:t>
            </a:r>
            <a:r>
              <a:rPr lang="es-ES" dirty="0"/>
              <a:t> of </a:t>
            </a:r>
            <a:r>
              <a:rPr lang="es-ES" dirty="0" err="1"/>
              <a:t>subsectors</a:t>
            </a:r>
            <a:r>
              <a:rPr lang="es-ES" dirty="0"/>
              <a:t> in </a:t>
            </a:r>
            <a:r>
              <a:rPr lang="es-ES" dirty="0" err="1"/>
              <a:t>hotels</a:t>
            </a:r>
            <a:r>
              <a:rPr lang="es-ES" dirty="0"/>
              <a:t> has </a:t>
            </a:r>
            <a:r>
              <a:rPr lang="es-ES" dirty="0" err="1"/>
              <a:t>been</a:t>
            </a:r>
            <a:r>
              <a:rPr lang="es-ES" dirty="0"/>
              <a:t> </a:t>
            </a:r>
            <a:r>
              <a:rPr lang="es-ES" dirty="0" err="1"/>
              <a:t>made</a:t>
            </a:r>
            <a:r>
              <a:rPr lang="es-ES" dirty="0"/>
              <a:t>,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implementation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first</a:t>
            </a:r>
            <a:r>
              <a:rPr lang="es-ES" dirty="0"/>
              <a:t> cases </a:t>
            </a:r>
            <a:r>
              <a:rPr lang="es-ES" dirty="0" err="1"/>
              <a:t>must</a:t>
            </a:r>
            <a:r>
              <a:rPr lang="es-ES" dirty="0"/>
              <a:t> be </a:t>
            </a:r>
            <a:r>
              <a:rPr lang="es-ES" dirty="0" err="1"/>
              <a:t>very</a:t>
            </a:r>
            <a:r>
              <a:rPr lang="es-ES" dirty="0"/>
              <a:t> </a:t>
            </a:r>
            <a:r>
              <a:rPr lang="es-ES" dirty="0" err="1"/>
              <a:t>fast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 smtClean="0"/>
              <a:t>The</a:t>
            </a:r>
            <a:r>
              <a:rPr lang="es-ES" dirty="0" smtClean="0"/>
              <a:t> FIRA </a:t>
            </a:r>
            <a:r>
              <a:rPr lang="es-ES" dirty="0" err="1" smtClean="0"/>
              <a:t>platfom</a:t>
            </a:r>
            <a:r>
              <a:rPr lang="es-ES" dirty="0" smtClean="0"/>
              <a:t> and </a:t>
            </a:r>
            <a:r>
              <a:rPr lang="es-ES" dirty="0" err="1" smtClean="0"/>
              <a:t>experience</a:t>
            </a:r>
            <a:r>
              <a:rPr lang="es-ES" dirty="0" smtClean="0"/>
              <a:t> </a:t>
            </a:r>
            <a:r>
              <a:rPr lang="es-ES" dirty="0" err="1" smtClean="0"/>
              <a:t>must</a:t>
            </a:r>
            <a:r>
              <a:rPr lang="es-ES" dirty="0" smtClean="0"/>
              <a:t> </a:t>
            </a:r>
            <a:r>
              <a:rPr lang="es-ES" dirty="0" err="1" smtClean="0"/>
              <a:t>give</a:t>
            </a:r>
            <a:r>
              <a:rPr lang="es-ES" dirty="0" smtClean="0"/>
              <a:t> </a:t>
            </a:r>
            <a:r>
              <a:rPr lang="es-ES" dirty="0" err="1" smtClean="0"/>
              <a:t>advantage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implementation</a:t>
            </a:r>
            <a:r>
              <a:rPr lang="es-ES" dirty="0" smtClean="0"/>
              <a:t>.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project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include</a:t>
            </a:r>
            <a:r>
              <a:rPr lang="es-ES" dirty="0"/>
              <a:t> new </a:t>
            </a:r>
            <a:r>
              <a:rPr lang="es-ES" dirty="0" err="1"/>
              <a:t>technologies</a:t>
            </a:r>
            <a:r>
              <a:rPr lang="es-ES" dirty="0"/>
              <a:t> </a:t>
            </a:r>
            <a:r>
              <a:rPr lang="es-ES" dirty="0" err="1"/>
              <a:t>such</a:t>
            </a:r>
            <a:r>
              <a:rPr lang="es-ES" dirty="0"/>
              <a:t> as </a:t>
            </a:r>
            <a:r>
              <a:rPr lang="es-ES" dirty="0" err="1"/>
              <a:t>lighting</a:t>
            </a:r>
            <a:r>
              <a:rPr lang="es-ES" dirty="0"/>
              <a:t> and HVAC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building</a:t>
            </a:r>
            <a:r>
              <a:rPr lang="es-ES" dirty="0"/>
              <a:t> </a:t>
            </a:r>
            <a:r>
              <a:rPr lang="es-ES" dirty="0" err="1"/>
              <a:t>approach</a:t>
            </a:r>
            <a:endParaRPr lang="es-E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experience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develop</a:t>
            </a:r>
            <a:r>
              <a:rPr lang="es-ES" dirty="0"/>
              <a:t> ESI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commercial</a:t>
            </a:r>
            <a:r>
              <a:rPr lang="es-ES" dirty="0"/>
              <a:t> and </a:t>
            </a:r>
            <a:r>
              <a:rPr lang="es-ES" dirty="0" err="1"/>
              <a:t>service</a:t>
            </a:r>
            <a:r>
              <a:rPr lang="es-ES" dirty="0"/>
              <a:t> sector</a:t>
            </a:r>
            <a:endParaRPr lang="es-ES" dirty="0" smtClean="0"/>
          </a:p>
        </p:txBody>
      </p:sp>
      <p:pic>
        <p:nvPicPr>
          <p:cNvPr id="4" name="Imagen 3" descr="Captura de pantalla 2016-11-09 a las 6.22.19 a.m.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539" y="347022"/>
            <a:ext cx="368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168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2807</TotalTime>
  <Words>543</Words>
  <Application>Microsoft Macintosh PowerPoint</Application>
  <PresentationFormat>Presentación en pantalla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Austin</vt:lpstr>
      <vt:lpstr>ESI Implementation Strategy in Mexico</vt:lpstr>
      <vt:lpstr>Context</vt:lpstr>
      <vt:lpstr>Approaches used in Mexico</vt:lpstr>
      <vt:lpstr>ESI in Mexico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Eficiencia Energética para PYMES</dc:title>
  <dc:creator>Adalberto  Padilla Limón</dc:creator>
  <cp:lastModifiedBy>Adalberto  Padilla Limón</cp:lastModifiedBy>
  <cp:revision>69</cp:revision>
  <dcterms:created xsi:type="dcterms:W3CDTF">2016-05-26T21:49:49Z</dcterms:created>
  <dcterms:modified xsi:type="dcterms:W3CDTF">2017-03-01T10:23:47Z</dcterms:modified>
</cp:coreProperties>
</file>