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2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3D7"/>
          </a:solidFill>
        </a:fill>
      </a:tcStyle>
    </a:wholeTbl>
    <a:band2H>
      <a:tcTxStyle/>
      <a:tcStyle>
        <a:tcBdr/>
        <a:fill>
          <a:solidFill>
            <a:srgbClr val="C3C2C2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CE5E6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/>
      <a:tcStyle>
        <a:tcBdr/>
        <a:fill>
          <a:solidFill>
            <a:srgbClr val="DEDEDF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536"/>
    <p:restoredTop sz="94726"/>
  </p:normalViewPr>
  <p:slideViewPr>
    <p:cSldViewPr snapToGrid="0" snapToObjects="1">
      <p:cViewPr varScale="1">
        <p:scale>
          <a:sx n="45" d="100"/>
          <a:sy n="45" d="100"/>
        </p:scale>
        <p:origin x="-2392" y="-104"/>
      </p:cViewPr>
      <p:guideLst>
        <p:guide orient="horz" pos="3072"/>
        <p:guide pos="40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interSettings" Target="printerSettings/printerSettings1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38" name="Shape 138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55673355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1pPr>
    <a:lvl2pPr indent="228600" defTabSz="457200" latinLnBrk="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2pPr>
    <a:lvl3pPr indent="457200" defTabSz="457200" latinLnBrk="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3pPr>
    <a:lvl4pPr indent="685800" defTabSz="457200" latinLnBrk="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4pPr>
    <a:lvl5pPr indent="914400" defTabSz="457200" latinLnBrk="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5pPr>
    <a:lvl6pPr indent="1143000" defTabSz="457200" latinLnBrk="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6pPr>
    <a:lvl7pPr indent="1371600" defTabSz="457200" latinLnBrk="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7pPr>
    <a:lvl8pPr indent="1600200" defTabSz="457200" latinLnBrk="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8pPr>
    <a:lvl9pPr indent="1828800" defTabSz="457200" latinLnBrk="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>
            <a:spLocks noGrp="1"/>
          </p:cNvSpPr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r>
              <a:t>Texto del título</a:t>
            </a:r>
          </a:p>
        </p:txBody>
      </p:sp>
      <p:sp>
        <p:nvSpPr>
          <p:cNvPr id="18" name="Shape 1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exto - Reasegu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>
            <a:spLocks noGrp="1"/>
          </p:cNvSpPr>
          <p:nvPr>
            <p:ph type="body" idx="1"/>
          </p:nvPr>
        </p:nvSpPr>
        <p:spPr>
          <a:xfrm>
            <a:off x="952500" y="2171700"/>
            <a:ext cx="11099800" cy="5148957"/>
          </a:xfrm>
          <a:prstGeom prst="rect">
            <a:avLst/>
          </a:prstGeom>
        </p:spPr>
        <p:txBody>
          <a:bodyPr/>
          <a:lstStyle>
            <a:lvl1pPr marL="0" indent="0">
              <a:buSzTx/>
              <a:buNone/>
              <a:defRPr sz="3000">
                <a:solidFill>
                  <a:srgbClr val="53585F"/>
                </a:solidFill>
              </a:defRPr>
            </a:lvl1pPr>
            <a:lvl2pPr marL="0" indent="444500">
              <a:buSzTx/>
              <a:buNone/>
              <a:defRPr sz="3000">
                <a:solidFill>
                  <a:srgbClr val="53585F"/>
                </a:solidFill>
              </a:defRPr>
            </a:lvl2pPr>
            <a:lvl3pPr marL="0" indent="889000">
              <a:buSzTx/>
              <a:buNone/>
              <a:defRPr sz="3000">
                <a:solidFill>
                  <a:srgbClr val="53585F"/>
                </a:solidFill>
              </a:defRPr>
            </a:lvl3pPr>
            <a:lvl4pPr marL="0" indent="1333500">
              <a:buSzTx/>
              <a:buNone/>
              <a:defRPr sz="3000">
                <a:solidFill>
                  <a:srgbClr val="53585F"/>
                </a:solidFill>
              </a:defRPr>
            </a:lvl4pPr>
            <a:lvl5pPr marL="0" indent="1778000">
              <a:buSzTx/>
              <a:buNone/>
              <a:defRPr sz="3000">
                <a:solidFill>
                  <a:srgbClr val="53585F"/>
                </a:solidFill>
              </a:defRPr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114" name="Shape 11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algn="l">
              <a:defRPr sz="6000"/>
            </a:lvl1pPr>
          </a:lstStyle>
          <a:p>
            <a:r>
              <a:t>Texto del título</a:t>
            </a:r>
          </a:p>
        </p:txBody>
      </p:sp>
      <p:sp>
        <p:nvSpPr>
          <p:cNvPr id="115" name="Shape 11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exto - Fianz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>
            <a:spLocks noGrp="1"/>
          </p:cNvSpPr>
          <p:nvPr>
            <p:ph type="body" idx="1"/>
          </p:nvPr>
        </p:nvSpPr>
        <p:spPr>
          <a:xfrm>
            <a:off x="952500" y="2171700"/>
            <a:ext cx="11099800" cy="5148957"/>
          </a:xfrm>
          <a:prstGeom prst="rect">
            <a:avLst/>
          </a:prstGeom>
        </p:spPr>
        <p:txBody>
          <a:bodyPr/>
          <a:lstStyle>
            <a:lvl1pPr marL="0" indent="0">
              <a:buSzTx/>
              <a:buNone/>
              <a:defRPr sz="3000">
                <a:solidFill>
                  <a:srgbClr val="53585F"/>
                </a:solidFill>
              </a:defRPr>
            </a:lvl1pPr>
            <a:lvl2pPr marL="0" indent="444500">
              <a:buSzTx/>
              <a:buNone/>
              <a:defRPr sz="3000">
                <a:solidFill>
                  <a:srgbClr val="53585F"/>
                </a:solidFill>
              </a:defRPr>
            </a:lvl2pPr>
            <a:lvl3pPr marL="0" indent="889000">
              <a:buSzTx/>
              <a:buNone/>
              <a:defRPr sz="3000">
                <a:solidFill>
                  <a:srgbClr val="53585F"/>
                </a:solidFill>
              </a:defRPr>
            </a:lvl3pPr>
            <a:lvl4pPr marL="0" indent="1333500">
              <a:buSzTx/>
              <a:buNone/>
              <a:defRPr sz="3000">
                <a:solidFill>
                  <a:srgbClr val="53585F"/>
                </a:solidFill>
              </a:defRPr>
            </a:lvl4pPr>
            <a:lvl5pPr marL="0" indent="1778000">
              <a:buSzTx/>
              <a:buNone/>
              <a:defRPr sz="3000">
                <a:solidFill>
                  <a:srgbClr val="53585F"/>
                </a:solidFill>
              </a:defRPr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123" name="Shape 12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algn="l">
              <a:defRPr sz="6000"/>
            </a:lvl1pPr>
          </a:lstStyle>
          <a:p>
            <a:r>
              <a:t>Texto del título</a:t>
            </a:r>
          </a:p>
        </p:txBody>
      </p:sp>
      <p:sp>
        <p:nvSpPr>
          <p:cNvPr id="124" name="Shape 124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>
            <a:spLocks noGrp="1"/>
          </p:cNvSpPr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26" name="Shape 2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ulo Arri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34" name="Shape 34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 - Regulator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>
            <a:spLocks noGrp="1"/>
          </p:cNvSpPr>
          <p:nvPr>
            <p:ph type="body" idx="1"/>
          </p:nvPr>
        </p:nvSpPr>
        <p:spPr>
          <a:xfrm>
            <a:off x="952500" y="2171700"/>
            <a:ext cx="11099800" cy="5148957"/>
          </a:xfrm>
          <a:prstGeom prst="rect">
            <a:avLst/>
          </a:prstGeom>
        </p:spPr>
        <p:txBody>
          <a:bodyPr/>
          <a:lstStyle>
            <a:lvl1pPr marL="444500" indent="-444500">
              <a:defRPr sz="3000">
                <a:solidFill>
                  <a:srgbClr val="53585F"/>
                </a:solidFill>
              </a:defRPr>
            </a:lvl1pPr>
            <a:lvl2pPr>
              <a:defRPr sz="3000">
                <a:solidFill>
                  <a:srgbClr val="53585F"/>
                </a:solidFill>
              </a:defRPr>
            </a:lvl2pPr>
            <a:lvl3pPr>
              <a:defRPr sz="3000">
                <a:solidFill>
                  <a:srgbClr val="53585F"/>
                </a:solidFill>
              </a:defRPr>
            </a:lvl3pPr>
            <a:lvl4pPr>
              <a:defRPr sz="3000">
                <a:solidFill>
                  <a:srgbClr val="53585F"/>
                </a:solidFill>
              </a:defRPr>
            </a:lvl4pPr>
            <a:lvl5pPr>
              <a:defRPr sz="3000">
                <a:solidFill>
                  <a:srgbClr val="53585F"/>
                </a:solidFill>
              </a:defRPr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51" name="Shape 5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algn="l">
              <a:defRPr sz="6000"/>
            </a:lvl1pPr>
          </a:lstStyle>
          <a:p>
            <a:r>
              <a:t>Texto del título</a:t>
            </a:r>
          </a:p>
        </p:txBody>
      </p:sp>
      <p:sp>
        <p:nvSpPr>
          <p:cNvPr id="52" name="Shape 5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 - Reasegu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>
            <a:spLocks noGrp="1"/>
          </p:cNvSpPr>
          <p:nvPr>
            <p:ph type="body" idx="1"/>
          </p:nvPr>
        </p:nvSpPr>
        <p:spPr>
          <a:xfrm>
            <a:off x="952500" y="2171700"/>
            <a:ext cx="11099800" cy="5148957"/>
          </a:xfrm>
          <a:prstGeom prst="rect">
            <a:avLst/>
          </a:prstGeom>
        </p:spPr>
        <p:txBody>
          <a:bodyPr/>
          <a:lstStyle>
            <a:lvl1pPr marL="444500" indent="-444500">
              <a:defRPr sz="3000">
                <a:solidFill>
                  <a:srgbClr val="53585F"/>
                </a:solidFill>
              </a:defRPr>
            </a:lvl1pPr>
            <a:lvl2pPr>
              <a:defRPr sz="3000">
                <a:solidFill>
                  <a:srgbClr val="53585F"/>
                </a:solidFill>
              </a:defRPr>
            </a:lvl2pPr>
            <a:lvl3pPr>
              <a:defRPr sz="3000">
                <a:solidFill>
                  <a:srgbClr val="53585F"/>
                </a:solidFill>
              </a:defRPr>
            </a:lvl3pPr>
            <a:lvl4pPr>
              <a:defRPr sz="3000">
                <a:solidFill>
                  <a:srgbClr val="53585F"/>
                </a:solidFill>
              </a:defRPr>
            </a:lvl4pPr>
            <a:lvl5pPr>
              <a:defRPr sz="3000">
                <a:solidFill>
                  <a:srgbClr val="53585F"/>
                </a:solidFill>
              </a:defRPr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69" name="Shape 69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algn="l">
              <a:defRPr sz="6000"/>
            </a:lvl1pPr>
          </a:lstStyle>
          <a:p>
            <a:r>
              <a:t>Texto del título</a:t>
            </a:r>
          </a:p>
        </p:txBody>
      </p:sp>
      <p:sp>
        <p:nvSpPr>
          <p:cNvPr id="70" name="Shape 7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 - Fianz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>
            <a:spLocks noGrp="1"/>
          </p:cNvSpPr>
          <p:nvPr>
            <p:ph type="body" idx="1"/>
          </p:nvPr>
        </p:nvSpPr>
        <p:spPr>
          <a:xfrm>
            <a:off x="952500" y="2171700"/>
            <a:ext cx="11099800" cy="5148957"/>
          </a:xfrm>
          <a:prstGeom prst="rect">
            <a:avLst/>
          </a:prstGeom>
        </p:spPr>
        <p:txBody>
          <a:bodyPr/>
          <a:lstStyle>
            <a:lvl1pPr marL="444500" indent="-444500">
              <a:defRPr sz="3000">
                <a:solidFill>
                  <a:srgbClr val="53585F"/>
                </a:solidFill>
              </a:defRPr>
            </a:lvl1pPr>
            <a:lvl2pPr>
              <a:defRPr sz="3000">
                <a:solidFill>
                  <a:srgbClr val="53585F"/>
                </a:solidFill>
              </a:defRPr>
            </a:lvl2pPr>
            <a:lvl3pPr>
              <a:defRPr sz="3000">
                <a:solidFill>
                  <a:srgbClr val="53585F"/>
                </a:solidFill>
              </a:defRPr>
            </a:lvl3pPr>
            <a:lvl4pPr>
              <a:defRPr sz="3000">
                <a:solidFill>
                  <a:srgbClr val="53585F"/>
                </a:solidFill>
              </a:defRPr>
            </a:lvl4pPr>
            <a:lvl5pPr>
              <a:defRPr sz="3000">
                <a:solidFill>
                  <a:srgbClr val="53585F"/>
                </a:solidFill>
              </a:defRPr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78" name="Shape 7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algn="l">
              <a:defRPr sz="6000"/>
            </a:lvl1pPr>
          </a:lstStyle>
          <a:p>
            <a:r>
              <a:t>Texto del título</a:t>
            </a:r>
          </a:p>
        </p:txBody>
      </p:sp>
      <p:sp>
        <p:nvSpPr>
          <p:cNvPr id="79" name="Shape 7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exto - Gener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>
            <a:spLocks noGrp="1"/>
          </p:cNvSpPr>
          <p:nvPr>
            <p:ph type="body" idx="1"/>
          </p:nvPr>
        </p:nvSpPr>
        <p:spPr>
          <a:xfrm>
            <a:off x="952500" y="2171700"/>
            <a:ext cx="11099800" cy="5148957"/>
          </a:xfrm>
          <a:prstGeom prst="rect">
            <a:avLst/>
          </a:prstGeom>
        </p:spPr>
        <p:txBody>
          <a:bodyPr/>
          <a:lstStyle>
            <a:lvl1pPr marL="0" indent="0">
              <a:buSzTx/>
              <a:buNone/>
              <a:defRPr sz="3000">
                <a:solidFill>
                  <a:srgbClr val="53585F"/>
                </a:solidFill>
              </a:defRPr>
            </a:lvl1pPr>
            <a:lvl2pPr marL="0" indent="444500">
              <a:buSzTx/>
              <a:buNone/>
              <a:defRPr sz="3000">
                <a:solidFill>
                  <a:srgbClr val="53585F"/>
                </a:solidFill>
              </a:defRPr>
            </a:lvl2pPr>
            <a:lvl3pPr marL="0" indent="889000">
              <a:buSzTx/>
              <a:buNone/>
              <a:defRPr sz="3000">
                <a:solidFill>
                  <a:srgbClr val="53585F"/>
                </a:solidFill>
              </a:defRPr>
            </a:lvl3pPr>
            <a:lvl4pPr marL="0" indent="1333500">
              <a:buSzTx/>
              <a:buNone/>
              <a:defRPr sz="3000">
                <a:solidFill>
                  <a:srgbClr val="53585F"/>
                </a:solidFill>
              </a:defRPr>
            </a:lvl4pPr>
            <a:lvl5pPr marL="0" indent="1778000">
              <a:buSzTx/>
              <a:buNone/>
              <a:defRPr sz="3000">
                <a:solidFill>
                  <a:srgbClr val="53585F"/>
                </a:solidFill>
              </a:defRPr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87" name="Shape 8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algn="l">
              <a:defRPr sz="6000"/>
            </a:lvl1pPr>
          </a:lstStyle>
          <a:p>
            <a:r>
              <a:t>Texto del título</a:t>
            </a:r>
          </a:p>
        </p:txBody>
      </p:sp>
      <p:sp>
        <p:nvSpPr>
          <p:cNvPr id="88" name="Shape 8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exto - Regulator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>
            <a:spLocks noGrp="1"/>
          </p:cNvSpPr>
          <p:nvPr>
            <p:ph type="body" idx="1"/>
          </p:nvPr>
        </p:nvSpPr>
        <p:spPr>
          <a:xfrm>
            <a:off x="952500" y="2171700"/>
            <a:ext cx="11099800" cy="5148957"/>
          </a:xfrm>
          <a:prstGeom prst="rect">
            <a:avLst/>
          </a:prstGeom>
        </p:spPr>
        <p:txBody>
          <a:bodyPr/>
          <a:lstStyle>
            <a:lvl1pPr marL="0" indent="0">
              <a:buSzTx/>
              <a:buNone/>
              <a:defRPr sz="3000">
                <a:solidFill>
                  <a:srgbClr val="53585F"/>
                </a:solidFill>
              </a:defRPr>
            </a:lvl1pPr>
            <a:lvl2pPr marL="0" indent="444500">
              <a:buSzTx/>
              <a:buNone/>
              <a:defRPr sz="3000">
                <a:solidFill>
                  <a:srgbClr val="53585F"/>
                </a:solidFill>
              </a:defRPr>
            </a:lvl2pPr>
            <a:lvl3pPr marL="0" indent="889000">
              <a:buSzTx/>
              <a:buNone/>
              <a:defRPr sz="3000">
                <a:solidFill>
                  <a:srgbClr val="53585F"/>
                </a:solidFill>
              </a:defRPr>
            </a:lvl3pPr>
            <a:lvl4pPr marL="0" indent="1333500">
              <a:buSzTx/>
              <a:buNone/>
              <a:defRPr sz="3000">
                <a:solidFill>
                  <a:srgbClr val="53585F"/>
                </a:solidFill>
              </a:defRPr>
            </a:lvl4pPr>
            <a:lvl5pPr marL="0" indent="1778000">
              <a:buSzTx/>
              <a:buNone/>
              <a:defRPr sz="3000">
                <a:solidFill>
                  <a:srgbClr val="53585F"/>
                </a:solidFill>
              </a:defRPr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96" name="Shape 9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algn="l">
              <a:defRPr sz="6000"/>
            </a:lvl1pPr>
          </a:lstStyle>
          <a:p>
            <a:r>
              <a:t>Texto del título</a:t>
            </a:r>
          </a:p>
        </p:txBody>
      </p:sp>
      <p:sp>
        <p:nvSpPr>
          <p:cNvPr id="97" name="Shape 9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exto - Litig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>
            <a:spLocks noGrp="1"/>
          </p:cNvSpPr>
          <p:nvPr>
            <p:ph type="body" idx="1"/>
          </p:nvPr>
        </p:nvSpPr>
        <p:spPr>
          <a:xfrm>
            <a:off x="952500" y="2171700"/>
            <a:ext cx="11099800" cy="5148957"/>
          </a:xfrm>
          <a:prstGeom prst="rect">
            <a:avLst/>
          </a:prstGeom>
        </p:spPr>
        <p:txBody>
          <a:bodyPr/>
          <a:lstStyle>
            <a:lvl1pPr marL="0" indent="0">
              <a:buSzTx/>
              <a:buNone/>
              <a:defRPr sz="3000">
                <a:solidFill>
                  <a:srgbClr val="53585F"/>
                </a:solidFill>
              </a:defRPr>
            </a:lvl1pPr>
            <a:lvl2pPr marL="0" indent="444500">
              <a:buSzTx/>
              <a:buNone/>
              <a:defRPr sz="3000">
                <a:solidFill>
                  <a:srgbClr val="53585F"/>
                </a:solidFill>
              </a:defRPr>
            </a:lvl2pPr>
            <a:lvl3pPr marL="0" indent="889000">
              <a:buSzTx/>
              <a:buNone/>
              <a:defRPr sz="3000">
                <a:solidFill>
                  <a:srgbClr val="53585F"/>
                </a:solidFill>
              </a:defRPr>
            </a:lvl3pPr>
            <a:lvl4pPr marL="0" indent="1333500">
              <a:buSzTx/>
              <a:buNone/>
              <a:defRPr sz="3000">
                <a:solidFill>
                  <a:srgbClr val="53585F"/>
                </a:solidFill>
              </a:defRPr>
            </a:lvl4pPr>
            <a:lvl5pPr marL="0" indent="1778000">
              <a:buSzTx/>
              <a:buNone/>
              <a:defRPr sz="3000">
                <a:solidFill>
                  <a:srgbClr val="53585F"/>
                </a:solidFill>
              </a:defRPr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105" name="Shape 10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algn="l">
              <a:defRPr sz="6000"/>
            </a:lvl1pPr>
          </a:lstStyle>
          <a:p>
            <a:r>
              <a:t>Texto del título</a:t>
            </a:r>
          </a:p>
        </p:txBody>
      </p:sp>
      <p:sp>
        <p:nvSpPr>
          <p:cNvPr id="106" name="Shape 10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2.png"/><Relationship Id="rId15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952500" y="4445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Texto del título</a:t>
            </a:r>
          </a:p>
        </p:txBody>
      </p:sp>
      <p:pic>
        <p:nvPicPr>
          <p:cNvPr id="3" name="pasted-image.pdf"/>
          <p:cNvPicPr>
            <a:picLocks noChangeAspect="1"/>
          </p:cNvPicPr>
          <p:nvPr/>
        </p:nvPicPr>
        <p:blipFill>
          <a:blip r:embed="rId14">
            <a:extLst/>
          </a:blip>
          <a:stretch>
            <a:fillRect/>
          </a:stretch>
        </p:blipFill>
        <p:spPr>
          <a:xfrm>
            <a:off x="-1" y="-6094"/>
            <a:ext cx="13004801" cy="139188"/>
          </a:xfrm>
          <a:prstGeom prst="rect">
            <a:avLst/>
          </a:prstGeom>
          <a:ln w="12700">
            <a:miter lim="400000"/>
          </a:ln>
        </p:spPr>
      </p:pic>
      <p:pic>
        <p:nvPicPr>
          <p:cNvPr id="4" name="pasted-image.pdf"/>
          <p:cNvPicPr>
            <a:picLocks noChangeAspect="1"/>
          </p:cNvPicPr>
          <p:nvPr/>
        </p:nvPicPr>
        <p:blipFill>
          <a:blip r:embed="rId15">
            <a:extLst/>
          </a:blip>
          <a:stretch>
            <a:fillRect/>
          </a:stretch>
        </p:blipFill>
        <p:spPr>
          <a:xfrm>
            <a:off x="0" y="7555862"/>
            <a:ext cx="13004800" cy="5589276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hape 5"/>
          <p:cNvSpPr/>
          <p:nvPr/>
        </p:nvSpPr>
        <p:spPr>
          <a:xfrm>
            <a:off x="645132" y="8756650"/>
            <a:ext cx="1579936" cy="533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400">
                <a:solidFill>
                  <a:srgbClr val="A6AAA9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REGULATORIO</a:t>
            </a:r>
          </a:p>
          <a:p>
            <a:pPr>
              <a:defRPr sz="1400">
                <a:solidFill>
                  <a:srgbClr val="A6AAA9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Y CORPORATIVO</a:t>
            </a:r>
          </a:p>
        </p:txBody>
      </p:sp>
      <p:sp>
        <p:nvSpPr>
          <p:cNvPr id="6" name="Shape 6"/>
          <p:cNvSpPr/>
          <p:nvPr/>
        </p:nvSpPr>
        <p:spPr>
          <a:xfrm>
            <a:off x="3124698" y="8756650"/>
            <a:ext cx="1260538" cy="749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400">
                <a:solidFill>
                  <a:srgbClr val="A6AAA9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LITIGIO Y</a:t>
            </a:r>
          </a:p>
          <a:p>
            <a:pPr>
              <a:defRPr sz="1400">
                <a:solidFill>
                  <a:srgbClr val="A6AAA9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ANÁLISIS DE</a:t>
            </a:r>
          </a:p>
          <a:p>
            <a:pPr>
              <a:defRPr sz="1400">
                <a:solidFill>
                  <a:srgbClr val="A6AAA9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COBERTURA</a:t>
            </a:r>
          </a:p>
        </p:txBody>
      </p:sp>
      <p:sp>
        <p:nvSpPr>
          <p:cNvPr id="7" name="Shape 7"/>
          <p:cNvSpPr/>
          <p:nvPr/>
        </p:nvSpPr>
        <p:spPr>
          <a:xfrm>
            <a:off x="5487700" y="8756650"/>
            <a:ext cx="1250467" cy="31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400">
                <a:solidFill>
                  <a:srgbClr val="A6AAA9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REASEGURO</a:t>
            </a:r>
          </a:p>
        </p:txBody>
      </p:sp>
      <p:sp>
        <p:nvSpPr>
          <p:cNvPr id="8" name="Shape 8"/>
          <p:cNvSpPr/>
          <p:nvPr/>
        </p:nvSpPr>
        <p:spPr>
          <a:xfrm>
            <a:off x="7931150" y="8756650"/>
            <a:ext cx="1282701" cy="31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400">
                <a:solidFill>
                  <a:srgbClr val="A6AAA9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FIANZAS	</a:t>
            </a:r>
          </a:p>
        </p:txBody>
      </p:sp>
      <p:sp>
        <p:nvSpPr>
          <p:cNvPr id="9" name="Shape 9"/>
          <p:cNvSpPr>
            <a:spLocks noGrp="1"/>
          </p:cNvSpPr>
          <p:nvPr>
            <p:ph type="body" idx="1"/>
          </p:nvPr>
        </p:nvSpPr>
        <p:spPr>
          <a:xfrm>
            <a:off x="952500" y="26035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10" name="Shape 10"/>
          <p:cNvSpPr>
            <a:spLocks noGrp="1"/>
          </p:cNvSpPr>
          <p:nvPr>
            <p:ph type="sldNum" sz="quarter" idx="2"/>
          </p:nvPr>
        </p:nvSpPr>
        <p:spPr>
          <a:xfrm>
            <a:off x="6311798" y="9251950"/>
            <a:ext cx="368504" cy="3810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800"/>
            </a:lvl1pPr>
          </a:lstStyle>
          <a:p>
            <a:fld id="{86CB4B4D-7CA3-9044-876B-883B54F8677D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3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</p:sldLayoutIdLst>
  <p:transition xmlns:p14="http://schemas.microsoft.com/office/powerpoint/2010/main" spd="med"/>
  <p:txStyles>
    <p:titleStyle>
      <a:lvl1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A6AAA9"/>
          </a:solidFill>
          <a:uFillTx/>
          <a:latin typeface="Palatino"/>
          <a:ea typeface="Palatino"/>
          <a:cs typeface="Palatino"/>
          <a:sym typeface="Palatino"/>
        </a:defRPr>
      </a:lvl1pPr>
      <a:lvl2pPr marL="0" marR="0" indent="228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A6AAA9"/>
          </a:solidFill>
          <a:uFillTx/>
          <a:latin typeface="Palatino"/>
          <a:ea typeface="Palatino"/>
          <a:cs typeface="Palatino"/>
          <a:sym typeface="Palatino"/>
        </a:defRPr>
      </a:lvl2pPr>
      <a:lvl3pPr marL="0" marR="0" indent="457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A6AAA9"/>
          </a:solidFill>
          <a:uFillTx/>
          <a:latin typeface="Palatino"/>
          <a:ea typeface="Palatino"/>
          <a:cs typeface="Palatino"/>
          <a:sym typeface="Palatino"/>
        </a:defRPr>
      </a:lvl3pPr>
      <a:lvl4pPr marL="0" marR="0" indent="685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A6AAA9"/>
          </a:solidFill>
          <a:uFillTx/>
          <a:latin typeface="Palatino"/>
          <a:ea typeface="Palatino"/>
          <a:cs typeface="Palatino"/>
          <a:sym typeface="Palatino"/>
        </a:defRPr>
      </a:lvl4pPr>
      <a:lvl5pPr marL="0" marR="0" indent="9144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A6AAA9"/>
          </a:solidFill>
          <a:uFillTx/>
          <a:latin typeface="Palatino"/>
          <a:ea typeface="Palatino"/>
          <a:cs typeface="Palatino"/>
          <a:sym typeface="Palatino"/>
        </a:defRPr>
      </a:lvl5pPr>
      <a:lvl6pPr marL="0" marR="0" indent="11430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A6AAA9"/>
          </a:solidFill>
          <a:uFillTx/>
          <a:latin typeface="Palatino"/>
          <a:ea typeface="Palatino"/>
          <a:cs typeface="Palatino"/>
          <a:sym typeface="Palatino"/>
        </a:defRPr>
      </a:lvl6pPr>
      <a:lvl7pPr marL="0" marR="0" indent="1371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A6AAA9"/>
          </a:solidFill>
          <a:uFillTx/>
          <a:latin typeface="Palatino"/>
          <a:ea typeface="Palatino"/>
          <a:cs typeface="Palatino"/>
          <a:sym typeface="Palatino"/>
        </a:defRPr>
      </a:lvl7pPr>
      <a:lvl8pPr marL="0" marR="0" indent="1600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A6AAA9"/>
          </a:solidFill>
          <a:uFillTx/>
          <a:latin typeface="Palatino"/>
          <a:ea typeface="Palatino"/>
          <a:cs typeface="Palatino"/>
          <a:sym typeface="Palatino"/>
        </a:defRPr>
      </a:lvl8pPr>
      <a:lvl9pPr marL="0" marR="0" indent="1828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A6AAA9"/>
          </a:solidFill>
          <a:uFillTx/>
          <a:latin typeface="Palatino"/>
          <a:ea typeface="Palatino"/>
          <a:cs typeface="Palatino"/>
          <a:sym typeface="Palatino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>
            <a:spLocks noGrp="1"/>
          </p:cNvSpPr>
          <p:nvPr>
            <p:ph type="title"/>
          </p:nvPr>
        </p:nvSpPr>
        <p:spPr>
          <a:xfrm>
            <a:off x="1270000" y="2120900"/>
            <a:ext cx="10464800" cy="33020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s-ES_tradnl" sz="4400" b="1" dirty="0" err="1" smtClean="0"/>
              <a:t>The</a:t>
            </a:r>
            <a:r>
              <a:rPr lang="es-ES_tradnl" sz="4400" b="1" dirty="0" smtClean="0"/>
              <a:t> ESI Standard </a:t>
            </a:r>
            <a:r>
              <a:rPr lang="es-ES_tradnl" sz="4400" b="1" dirty="0" err="1" smtClean="0"/>
              <a:t>Contract</a:t>
            </a:r>
            <a:r>
              <a:rPr lang="es-ES_tradnl" sz="4400" b="1" dirty="0" smtClean="0"/>
              <a:t> in </a:t>
            </a:r>
            <a:r>
              <a:rPr lang="es-ES_tradnl" sz="4400" b="1" dirty="0" err="1" smtClean="0"/>
              <a:t>Mexico</a:t>
            </a:r>
            <a:r>
              <a:rPr lang="es-ES_tradnl" sz="4400" b="1" dirty="0"/>
              <a:t>.</a:t>
            </a:r>
            <a:endParaRPr sz="4400" dirty="0"/>
          </a:p>
        </p:txBody>
      </p:sp>
      <p:sp>
        <p:nvSpPr>
          <p:cNvPr id="141" name="Shape 141"/>
          <p:cNvSpPr/>
          <p:nvPr/>
        </p:nvSpPr>
        <p:spPr>
          <a:xfrm>
            <a:off x="4719869" y="5729606"/>
            <a:ext cx="3565079" cy="6565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r>
              <a:rPr lang="es-ES" dirty="0" smtClean="0"/>
              <a:t>Aldo Ocampo C.</a:t>
            </a:r>
            <a:endParaRPr dirty="0"/>
          </a:p>
        </p:txBody>
      </p:sp>
      <p:pic>
        <p:nvPicPr>
          <p:cNvPr id="142" name="FIRMA AOC EN CHAMBERS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867400" y="6713587"/>
            <a:ext cx="1270000" cy="17018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_tradnl" dirty="0" smtClean="0"/>
              <a:t>Desarrollo de instrumentos financieros adecuados para garantizar el ahorro </a:t>
            </a:r>
            <a:r>
              <a:rPr lang="es-ES_tradnl" dirty="0" err="1" smtClean="0"/>
              <a:t>energ</a:t>
            </a:r>
            <a:r>
              <a:rPr lang="es-ES" dirty="0" smtClean="0"/>
              <a:t>ético.</a:t>
            </a:r>
          </a:p>
          <a:p>
            <a:r>
              <a:rPr lang="es-ES" dirty="0" smtClean="0"/>
              <a:t>Los instrumentos financieros, deben ser eficaces y ágiles para lograr su cometido.</a:t>
            </a:r>
            <a:endParaRPr lang="es-ES_tradnl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Premisa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674811603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_tradnl" dirty="0" smtClean="0"/>
              <a:t>En M</a:t>
            </a:r>
            <a:r>
              <a:rPr lang="es-ES" dirty="0" err="1" smtClean="0"/>
              <a:t>éxico</a:t>
            </a:r>
            <a:r>
              <a:rPr lang="es-ES" dirty="0" smtClean="0"/>
              <a:t>, la fianza es el contrato de garantía que ha sido utilizado para garantizar obligaciones contractuales. </a:t>
            </a:r>
          </a:p>
          <a:p>
            <a:r>
              <a:rPr lang="es-ES" dirty="0" smtClean="0"/>
              <a:t>Presenta retos al momento de su implementación para ajustarlo a las necesidades del mercado.</a:t>
            </a:r>
          </a:p>
          <a:p>
            <a:r>
              <a:rPr lang="es-ES" dirty="0" smtClean="0"/>
              <a:t>En virtud de lo anterior, es necesario adaptar el contrato de obra a precio alzado, a manera que las obligaciones sean afianzables por una institución de fianzas autorizada.</a:t>
            </a:r>
          </a:p>
          <a:p>
            <a:r>
              <a:rPr lang="es-ES" dirty="0" smtClean="0"/>
              <a:t>Otros elementos t</a:t>
            </a:r>
            <a:r>
              <a:rPr lang="es-ES" dirty="0" smtClean="0"/>
              <a:t>écnicos son relevantes para hacer afianzables los ahorros energéticos</a:t>
            </a:r>
            <a:endParaRPr lang="es-ES_tradnl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Entorno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807938206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_tradnl" dirty="0" smtClean="0"/>
              <a:t>Los participantes usualmente prefieren los instrumentos conocidos, como la fianza.</a:t>
            </a:r>
          </a:p>
          <a:p>
            <a:r>
              <a:rPr lang="es-ES_tradnl" dirty="0" smtClean="0"/>
              <a:t>El contrato de seguro de </a:t>
            </a:r>
            <a:r>
              <a:rPr lang="es-ES_tradnl" dirty="0" err="1" smtClean="0"/>
              <a:t>cauci</a:t>
            </a:r>
            <a:r>
              <a:rPr lang="es-ES" dirty="0" err="1" smtClean="0"/>
              <a:t>ón</a:t>
            </a:r>
            <a:r>
              <a:rPr lang="es-ES" dirty="0" smtClean="0"/>
              <a:t> aún está en estudio y desarrollo en México.</a:t>
            </a:r>
            <a:endParaRPr lang="es-ES_tradnl" dirty="0" smtClean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Realidad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323031447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endParaRPr lang="es-ES_tradnl" sz="2800" dirty="0" smtClean="0"/>
          </a:p>
          <a:p>
            <a:r>
              <a:rPr lang="es-ES_tradnl" sz="2800" dirty="0" smtClean="0"/>
              <a:t>T</a:t>
            </a:r>
            <a:r>
              <a:rPr lang="es-ES" sz="2800" dirty="0" err="1" smtClean="0"/>
              <a:t>ípico</a:t>
            </a:r>
            <a:r>
              <a:rPr lang="es-ES" sz="2800" dirty="0" smtClean="0"/>
              <a:t> contrato de obra a precio alzado, que incorpora factores como la garantía del ahorro energético y la participación del proveedor en garantizar el desempeño ofrecido.</a:t>
            </a:r>
          </a:p>
          <a:p>
            <a:r>
              <a:rPr lang="es-ES_tradnl" sz="2800" dirty="0" smtClean="0"/>
              <a:t>El ahorro </a:t>
            </a:r>
            <a:r>
              <a:rPr lang="es-ES_tradnl" sz="2800" dirty="0" err="1" smtClean="0"/>
              <a:t>energ</a:t>
            </a:r>
            <a:r>
              <a:rPr lang="es-ES" sz="2800" dirty="0" smtClean="0"/>
              <a:t>ético es una obligación a cargo del proveedor, en donde la garantizará:</a:t>
            </a:r>
          </a:p>
          <a:p>
            <a:pPr lvl="1"/>
            <a:r>
              <a:rPr lang="es-ES" sz="2800" dirty="0" smtClean="0"/>
              <a:t>A través de un fondo de retención de garantía; y</a:t>
            </a:r>
          </a:p>
          <a:p>
            <a:pPr lvl="1"/>
            <a:r>
              <a:rPr lang="es-ES" sz="2800" dirty="0" smtClean="0"/>
              <a:t>Al extinguirse dicho fondo, operará una fianza emitida por una afianzadora autorizada.</a:t>
            </a:r>
            <a:endParaRPr lang="es-ES_tradnl" sz="2800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Contrato</a:t>
            </a:r>
            <a:r>
              <a:rPr lang="es-ES" dirty="0" smtClean="0"/>
              <a:t> ad-hoc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060230017"/>
      </p:ext>
    </p:extLst>
  </p:cSld>
  <p:clrMapOvr>
    <a:masterClrMapping/>
  </p:clrMapOvr>
  <p:transition xmlns:p14="http://schemas.microsoft.com/office/powerpoint/2010/main"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dirty="0" smtClean="0"/>
              <a:t>Claridad en el compromiso adquirido por el proveedor (anexo A)</a:t>
            </a:r>
          </a:p>
          <a:p>
            <a:r>
              <a:rPr lang="es-ES" dirty="0" smtClean="0"/>
              <a:t>Claridad en la forma de calcular ahorros y en su caso, penalidad.</a:t>
            </a:r>
          </a:p>
          <a:p>
            <a:r>
              <a:rPr lang="es-ES" dirty="0" smtClean="0"/>
              <a:t>Gestión del riesgo y su </a:t>
            </a:r>
            <a:r>
              <a:rPr lang="es-ES" dirty="0"/>
              <a:t>m</a:t>
            </a:r>
            <a:r>
              <a:rPr lang="es-ES" dirty="0" smtClean="0"/>
              <a:t>itigación (fondo de retención de garantía bajo la figura de prenda).</a:t>
            </a:r>
          </a:p>
          <a:p>
            <a:r>
              <a:rPr lang="es-ES" dirty="0" smtClean="0"/>
              <a:t>Compromiso de las partes para medir la eficacia de la tecnología instalada (ahorro energético).</a:t>
            </a:r>
          </a:p>
          <a:p>
            <a:r>
              <a:rPr lang="es-ES" dirty="0" smtClean="0"/>
              <a:t>Fortalecer la figura de proyectos llave en mano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Retos del instrumento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37754451"/>
      </p:ext>
    </p:extLst>
  </p:cSld>
  <p:clrMapOvr>
    <a:masterClrMapping/>
  </p:clrMapOvr>
  <p:transition xmlns:p14="http://schemas.microsoft.com/office/powerpoint/2010/main"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_tradnl" dirty="0" smtClean="0"/>
              <a:t>El mercado </a:t>
            </a:r>
            <a:r>
              <a:rPr lang="es-ES_tradnl" dirty="0" err="1" smtClean="0"/>
              <a:t>est</a:t>
            </a:r>
            <a:r>
              <a:rPr lang="es-ES" dirty="0" smtClean="0"/>
              <a:t>á en el momento adecuado para el desarrollo de contratos de ahorro energético de esta naturaleza.</a:t>
            </a:r>
          </a:p>
          <a:p>
            <a:r>
              <a:rPr lang="es-ES" dirty="0" smtClean="0"/>
              <a:t>El esquema puede ayudar a la colocación de más créditos, de una manera sencilla y segura</a:t>
            </a:r>
            <a:r>
              <a:rPr lang="es-ES" dirty="0" smtClean="0"/>
              <a:t>.</a:t>
            </a:r>
          </a:p>
          <a:p>
            <a:r>
              <a:rPr lang="es-ES" dirty="0" smtClean="0"/>
              <a:t>Es de vital importancia que tanto usuario, proveedor y banco vean en la fianza y sus implicaciones un beneficios tangible al momento de estructurar su </a:t>
            </a:r>
            <a:r>
              <a:rPr lang="es-ES" dirty="0" err="1" smtClean="0"/>
              <a:t>sproyectos</a:t>
            </a:r>
            <a:r>
              <a:rPr lang="es-ES" smtClean="0"/>
              <a:t>.</a:t>
            </a:r>
            <a:endParaRPr lang="es-ES" dirty="0" smtClean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err="1" smtClean="0"/>
              <a:t>Conclusi</a:t>
            </a:r>
            <a:r>
              <a:rPr lang="es-ES" dirty="0" err="1" smtClean="0"/>
              <a:t>ón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152198427"/>
      </p:ext>
    </p:extLst>
  </p:cSld>
  <p:clrMapOvr>
    <a:masterClrMapping/>
  </p:clrMapOvr>
  <p:transition xmlns:p14="http://schemas.microsoft.com/office/powerpoint/2010/main" spd="med"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3473</TotalTime>
  <Words>354</Words>
  <Application>Microsoft Macintosh PowerPoint</Application>
  <PresentationFormat>Personalizado</PresentationFormat>
  <Paragraphs>29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White</vt:lpstr>
      <vt:lpstr>The ESI Standard Contract in Mexico.</vt:lpstr>
      <vt:lpstr>Premisa</vt:lpstr>
      <vt:lpstr>Entorno</vt:lpstr>
      <vt:lpstr>Realidad</vt:lpstr>
      <vt:lpstr>Contrato ad-hoc</vt:lpstr>
      <vt:lpstr>Retos del instrumento</vt:lpstr>
      <vt:lpstr>Conclusión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RC Transportes y Mercancías.</dc:title>
  <cp:lastModifiedBy>Adalberto  Padilla Limón</cp:lastModifiedBy>
  <cp:revision>15</cp:revision>
  <dcterms:modified xsi:type="dcterms:W3CDTF">2017-03-01T13:17:34Z</dcterms:modified>
</cp:coreProperties>
</file>