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5" r:id="rId2"/>
    <p:sldId id="507" r:id="rId3"/>
    <p:sldId id="505" r:id="rId4"/>
    <p:sldId id="517" r:id="rId5"/>
    <p:sldId id="514" r:id="rId6"/>
    <p:sldId id="516" r:id="rId7"/>
    <p:sldId id="513" r:id="rId8"/>
    <p:sldId id="512" r:id="rId9"/>
    <p:sldId id="518" r:id="rId10"/>
    <p:sldId id="510"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Janecko" initials="AJ" lastIdx="9" clrIdx="0"/>
  <p:cmAuthor id="1" name="Kerry E. O'Neill" initials="KEO"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913"/>
    <a:srgbClr val="32A93A"/>
    <a:srgbClr val="BFBFBF"/>
    <a:srgbClr val="5E5EFE"/>
    <a:srgbClr val="5050FE"/>
    <a:srgbClr val="575FFB"/>
    <a:srgbClr val="434CFB"/>
    <a:srgbClr val="837DF3"/>
    <a:srgbClr val="1E1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autoAdjust="0"/>
    <p:restoredTop sz="83717" autoAdjust="0"/>
  </p:normalViewPr>
  <p:slideViewPr>
    <p:cSldViewPr>
      <p:cViewPr varScale="1">
        <p:scale>
          <a:sx n="80" d="100"/>
          <a:sy n="80" d="100"/>
        </p:scale>
        <p:origin x="195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9B84C-18A2-421D-86AA-2DBD5039161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8924500-821E-4D10-8FDD-8A9263CDAE3F}">
      <dgm:prSet phldrT="[Text]"/>
      <dgm:spPr>
        <a:solidFill>
          <a:schemeClr val="accent3"/>
        </a:solidFill>
      </dgm:spPr>
      <dgm:t>
        <a:bodyPr/>
        <a:lstStyle/>
        <a:p>
          <a:r>
            <a:rPr lang="en-US" dirty="0"/>
            <a:t>Applications</a:t>
          </a:r>
        </a:p>
        <a:p>
          <a:r>
            <a:rPr lang="en-US" dirty="0"/>
            <a:t>1170</a:t>
          </a:r>
        </a:p>
      </dgm:t>
    </dgm:pt>
    <dgm:pt modelId="{44C5DDE1-C998-421F-B5EF-3665A8BBD15C}" type="parTrans" cxnId="{3A324660-00C8-48B8-8AE6-2575A462DCD4}">
      <dgm:prSet/>
      <dgm:spPr/>
      <dgm:t>
        <a:bodyPr/>
        <a:lstStyle/>
        <a:p>
          <a:endParaRPr lang="en-US"/>
        </a:p>
      </dgm:t>
    </dgm:pt>
    <dgm:pt modelId="{BA9EBE0E-9A0B-456B-94EA-2B6C87CB3306}" type="sibTrans" cxnId="{3A324660-00C8-48B8-8AE6-2575A462DCD4}">
      <dgm:prSet/>
      <dgm:spPr/>
      <dgm:t>
        <a:bodyPr/>
        <a:lstStyle/>
        <a:p>
          <a:endParaRPr lang="en-US"/>
        </a:p>
      </dgm:t>
    </dgm:pt>
    <dgm:pt modelId="{26F66A0F-E655-4278-9322-954A7FB6B56A}">
      <dgm:prSet phldrT="[Text]"/>
      <dgm:spPr>
        <a:solidFill>
          <a:schemeClr val="accent6">
            <a:lumMod val="75000"/>
          </a:schemeClr>
        </a:solidFill>
      </dgm:spPr>
      <dgm:t>
        <a:bodyPr/>
        <a:lstStyle/>
        <a:p>
          <a:r>
            <a:rPr lang="en-US" dirty="0"/>
            <a:t>Suitable Rooftops</a:t>
          </a:r>
        </a:p>
      </dgm:t>
    </dgm:pt>
    <dgm:pt modelId="{747BE53A-3C73-49CF-B910-39392831ACC2}" type="parTrans" cxnId="{D3B20CE1-EF87-481D-9F7A-22F1349B5DF1}">
      <dgm:prSet/>
      <dgm:spPr/>
      <dgm:t>
        <a:bodyPr/>
        <a:lstStyle/>
        <a:p>
          <a:endParaRPr lang="en-US"/>
        </a:p>
      </dgm:t>
    </dgm:pt>
    <dgm:pt modelId="{65AB4DA0-D875-4A80-806F-C40C9A96252D}" type="sibTrans" cxnId="{D3B20CE1-EF87-481D-9F7A-22F1349B5DF1}">
      <dgm:prSet/>
      <dgm:spPr/>
      <dgm:t>
        <a:bodyPr/>
        <a:lstStyle/>
        <a:p>
          <a:endParaRPr lang="en-US"/>
        </a:p>
      </dgm:t>
    </dgm:pt>
    <dgm:pt modelId="{D86C5FCE-5C26-450B-B434-9B44FF503A3F}">
      <dgm:prSet phldrT="[Text]"/>
      <dgm:spPr/>
      <dgm:t>
        <a:bodyPr/>
        <a:lstStyle/>
        <a:p>
          <a:r>
            <a:rPr lang="en-US" dirty="0"/>
            <a:t>Move Forward</a:t>
          </a:r>
        </a:p>
      </dgm:t>
    </dgm:pt>
    <dgm:pt modelId="{81D8180E-9F17-4F51-B3EB-26E09B4EE8DB}" type="parTrans" cxnId="{0BC0BC39-AC00-4835-B706-3BBCEED16253}">
      <dgm:prSet/>
      <dgm:spPr/>
      <dgm:t>
        <a:bodyPr/>
        <a:lstStyle/>
        <a:p>
          <a:endParaRPr lang="en-US"/>
        </a:p>
      </dgm:t>
    </dgm:pt>
    <dgm:pt modelId="{EDD78991-3E19-4C16-952B-B961C0F1D784}" type="sibTrans" cxnId="{0BC0BC39-AC00-4835-B706-3BBCEED16253}">
      <dgm:prSet/>
      <dgm:spPr/>
      <dgm:t>
        <a:bodyPr/>
        <a:lstStyle/>
        <a:p>
          <a:endParaRPr lang="en-US"/>
        </a:p>
      </dgm:t>
    </dgm:pt>
    <dgm:pt modelId="{B1D0811C-3823-47E7-AC29-0F2EA3CB36EF}">
      <dgm:prSet phldrT="[Text]"/>
      <dgm:spPr/>
      <dgm:t>
        <a:bodyPr/>
        <a:lstStyle/>
        <a:p>
          <a:r>
            <a:rPr lang="en-US" b="1" dirty="0">
              <a:latin typeface="Calibri" panose="020F0502020204030204" pitchFamily="34" charset="0"/>
            </a:rPr>
            <a:t>Installations</a:t>
          </a:r>
          <a:r>
            <a:rPr lang="en-US" dirty="0">
              <a:latin typeface="Calibri" panose="020F0502020204030204" pitchFamily="34" charset="0"/>
            </a:rPr>
            <a:t>	</a:t>
          </a:r>
          <a:r>
            <a:rPr lang="en-US" b="1" dirty="0">
              <a:latin typeface="Calibri" panose="020F0502020204030204" pitchFamily="34" charset="0"/>
            </a:rPr>
            <a:t>In Process</a:t>
          </a:r>
        </a:p>
        <a:p>
          <a:r>
            <a:rPr lang="en-US" dirty="0">
              <a:latin typeface="Calibri" panose="020F0502020204030204" pitchFamily="34" charset="0"/>
            </a:rPr>
            <a:t>350/2.3 MW	240/1.5 MW</a:t>
          </a:r>
        </a:p>
      </dgm:t>
    </dgm:pt>
    <dgm:pt modelId="{C55A2E21-D77E-4221-98DE-2672A16D2790}" type="parTrans" cxnId="{B97F115C-79C5-4532-9A7F-D1F9085B6C1C}">
      <dgm:prSet/>
      <dgm:spPr/>
      <dgm:t>
        <a:bodyPr/>
        <a:lstStyle/>
        <a:p>
          <a:endParaRPr lang="en-US"/>
        </a:p>
      </dgm:t>
    </dgm:pt>
    <dgm:pt modelId="{E5D75DF1-B342-4EB9-ABAC-9FE215052BD2}" type="sibTrans" cxnId="{B97F115C-79C5-4532-9A7F-D1F9085B6C1C}">
      <dgm:prSet/>
      <dgm:spPr/>
      <dgm:t>
        <a:bodyPr/>
        <a:lstStyle/>
        <a:p>
          <a:endParaRPr lang="en-US"/>
        </a:p>
      </dgm:t>
    </dgm:pt>
    <dgm:pt modelId="{21C306A8-3032-4BA8-A974-D68DB1BCE27E}" type="pres">
      <dgm:prSet presAssocID="{F999B84C-18A2-421D-86AA-2DBD5039161E}" presName="Name0" presStyleCnt="0">
        <dgm:presLayoutVars>
          <dgm:chMax val="4"/>
          <dgm:resizeHandles val="exact"/>
        </dgm:presLayoutVars>
      </dgm:prSet>
      <dgm:spPr/>
      <dgm:t>
        <a:bodyPr/>
        <a:lstStyle/>
        <a:p>
          <a:endParaRPr lang="en-US"/>
        </a:p>
      </dgm:t>
    </dgm:pt>
    <dgm:pt modelId="{74A80367-43BA-40CB-920C-65DF18EEE324}" type="pres">
      <dgm:prSet presAssocID="{F999B84C-18A2-421D-86AA-2DBD5039161E}" presName="ellipse" presStyleLbl="trBgShp" presStyleIdx="0" presStyleCnt="1"/>
      <dgm:spPr/>
    </dgm:pt>
    <dgm:pt modelId="{DD1CFCD5-6E1A-4186-95A4-9802795EEDDC}" type="pres">
      <dgm:prSet presAssocID="{F999B84C-18A2-421D-86AA-2DBD5039161E}" presName="arrow1" presStyleLbl="fgShp" presStyleIdx="0" presStyleCnt="1"/>
      <dgm:spPr/>
    </dgm:pt>
    <dgm:pt modelId="{C11F7402-A066-49DD-9897-7B8C49898C30}" type="pres">
      <dgm:prSet presAssocID="{F999B84C-18A2-421D-86AA-2DBD5039161E}" presName="rectangle" presStyleLbl="revTx" presStyleIdx="0" presStyleCnt="1">
        <dgm:presLayoutVars>
          <dgm:bulletEnabled val="1"/>
        </dgm:presLayoutVars>
      </dgm:prSet>
      <dgm:spPr/>
      <dgm:t>
        <a:bodyPr/>
        <a:lstStyle/>
        <a:p>
          <a:endParaRPr lang="en-US"/>
        </a:p>
      </dgm:t>
    </dgm:pt>
    <dgm:pt modelId="{AE00D0C2-0638-4160-80A5-79C821B91962}" type="pres">
      <dgm:prSet presAssocID="{26F66A0F-E655-4278-9322-954A7FB6B56A}" presName="item1" presStyleLbl="node1" presStyleIdx="0" presStyleCnt="3">
        <dgm:presLayoutVars>
          <dgm:bulletEnabled val="1"/>
        </dgm:presLayoutVars>
      </dgm:prSet>
      <dgm:spPr/>
      <dgm:t>
        <a:bodyPr/>
        <a:lstStyle/>
        <a:p>
          <a:endParaRPr lang="en-US"/>
        </a:p>
      </dgm:t>
    </dgm:pt>
    <dgm:pt modelId="{08125ECA-3F5F-4D6C-99D9-FD0D6BFCFEC1}" type="pres">
      <dgm:prSet presAssocID="{D86C5FCE-5C26-450B-B434-9B44FF503A3F}" presName="item2" presStyleLbl="node1" presStyleIdx="1" presStyleCnt="3">
        <dgm:presLayoutVars>
          <dgm:bulletEnabled val="1"/>
        </dgm:presLayoutVars>
      </dgm:prSet>
      <dgm:spPr/>
      <dgm:t>
        <a:bodyPr/>
        <a:lstStyle/>
        <a:p>
          <a:endParaRPr lang="en-US"/>
        </a:p>
      </dgm:t>
    </dgm:pt>
    <dgm:pt modelId="{F12BF667-1446-45DE-B9E9-1023E12ECE51}" type="pres">
      <dgm:prSet presAssocID="{B1D0811C-3823-47E7-AC29-0F2EA3CB36EF}" presName="item3" presStyleLbl="node1" presStyleIdx="2" presStyleCnt="3">
        <dgm:presLayoutVars>
          <dgm:bulletEnabled val="1"/>
        </dgm:presLayoutVars>
      </dgm:prSet>
      <dgm:spPr/>
      <dgm:t>
        <a:bodyPr/>
        <a:lstStyle/>
        <a:p>
          <a:endParaRPr lang="en-US"/>
        </a:p>
      </dgm:t>
    </dgm:pt>
    <dgm:pt modelId="{13594755-A7B4-4722-AD97-0261C1FE135C}" type="pres">
      <dgm:prSet presAssocID="{F999B84C-18A2-421D-86AA-2DBD5039161E}" presName="funnel" presStyleLbl="trAlignAcc1" presStyleIdx="0" presStyleCnt="1" custLinFactNeighborX="-73" custLinFactNeighborY="-893"/>
      <dgm:spPr/>
    </dgm:pt>
  </dgm:ptLst>
  <dgm:cxnLst>
    <dgm:cxn modelId="{8736239C-3D11-4792-9DC5-9D35A617673B}" type="presOf" srcId="{68924500-821E-4D10-8FDD-8A9263CDAE3F}" destId="{F12BF667-1446-45DE-B9E9-1023E12ECE51}" srcOrd="0" destOrd="0" presId="urn:microsoft.com/office/officeart/2005/8/layout/funnel1"/>
    <dgm:cxn modelId="{EC977CBB-18B8-47A9-9D0B-69443F5048CC}" type="presOf" srcId="{B1D0811C-3823-47E7-AC29-0F2EA3CB36EF}" destId="{C11F7402-A066-49DD-9897-7B8C49898C30}" srcOrd="0" destOrd="0" presId="urn:microsoft.com/office/officeart/2005/8/layout/funnel1"/>
    <dgm:cxn modelId="{B97F115C-79C5-4532-9A7F-D1F9085B6C1C}" srcId="{F999B84C-18A2-421D-86AA-2DBD5039161E}" destId="{B1D0811C-3823-47E7-AC29-0F2EA3CB36EF}" srcOrd="3" destOrd="0" parTransId="{C55A2E21-D77E-4221-98DE-2672A16D2790}" sibTransId="{E5D75DF1-B342-4EB9-ABAC-9FE215052BD2}"/>
    <dgm:cxn modelId="{3A324660-00C8-48B8-8AE6-2575A462DCD4}" srcId="{F999B84C-18A2-421D-86AA-2DBD5039161E}" destId="{68924500-821E-4D10-8FDD-8A9263CDAE3F}" srcOrd="0" destOrd="0" parTransId="{44C5DDE1-C998-421F-B5EF-3665A8BBD15C}" sibTransId="{BA9EBE0E-9A0B-456B-94EA-2B6C87CB3306}"/>
    <dgm:cxn modelId="{57EBE870-67B3-4E59-8764-C0C35D8DF23A}" type="presOf" srcId="{26F66A0F-E655-4278-9322-954A7FB6B56A}" destId="{08125ECA-3F5F-4D6C-99D9-FD0D6BFCFEC1}" srcOrd="0" destOrd="0" presId="urn:microsoft.com/office/officeart/2005/8/layout/funnel1"/>
    <dgm:cxn modelId="{D3B20CE1-EF87-481D-9F7A-22F1349B5DF1}" srcId="{F999B84C-18A2-421D-86AA-2DBD5039161E}" destId="{26F66A0F-E655-4278-9322-954A7FB6B56A}" srcOrd="1" destOrd="0" parTransId="{747BE53A-3C73-49CF-B910-39392831ACC2}" sibTransId="{65AB4DA0-D875-4A80-806F-C40C9A96252D}"/>
    <dgm:cxn modelId="{0BC0BC39-AC00-4835-B706-3BBCEED16253}" srcId="{F999B84C-18A2-421D-86AA-2DBD5039161E}" destId="{D86C5FCE-5C26-450B-B434-9B44FF503A3F}" srcOrd="2" destOrd="0" parTransId="{81D8180E-9F17-4F51-B3EB-26E09B4EE8DB}" sibTransId="{EDD78991-3E19-4C16-952B-B961C0F1D784}"/>
    <dgm:cxn modelId="{D1DF35DB-7DB5-4FD5-9B59-50EB4E97FF7D}" type="presOf" srcId="{F999B84C-18A2-421D-86AA-2DBD5039161E}" destId="{21C306A8-3032-4BA8-A974-D68DB1BCE27E}" srcOrd="0" destOrd="0" presId="urn:microsoft.com/office/officeart/2005/8/layout/funnel1"/>
    <dgm:cxn modelId="{758CF7EA-B8EF-4EA5-96AC-A890A09C775B}" type="presOf" srcId="{D86C5FCE-5C26-450B-B434-9B44FF503A3F}" destId="{AE00D0C2-0638-4160-80A5-79C821B91962}" srcOrd="0" destOrd="0" presId="urn:microsoft.com/office/officeart/2005/8/layout/funnel1"/>
    <dgm:cxn modelId="{822C2435-DE17-4957-B4C8-BA75C8F9E704}" type="presParOf" srcId="{21C306A8-3032-4BA8-A974-D68DB1BCE27E}" destId="{74A80367-43BA-40CB-920C-65DF18EEE324}" srcOrd="0" destOrd="0" presId="urn:microsoft.com/office/officeart/2005/8/layout/funnel1"/>
    <dgm:cxn modelId="{FFDF7CDA-CD58-4601-B91A-1E5BB874A55E}" type="presParOf" srcId="{21C306A8-3032-4BA8-A974-D68DB1BCE27E}" destId="{DD1CFCD5-6E1A-4186-95A4-9802795EEDDC}" srcOrd="1" destOrd="0" presId="urn:microsoft.com/office/officeart/2005/8/layout/funnel1"/>
    <dgm:cxn modelId="{AC7F6931-082B-4D73-A3DD-132155C7F181}" type="presParOf" srcId="{21C306A8-3032-4BA8-A974-D68DB1BCE27E}" destId="{C11F7402-A066-49DD-9897-7B8C49898C30}" srcOrd="2" destOrd="0" presId="urn:microsoft.com/office/officeart/2005/8/layout/funnel1"/>
    <dgm:cxn modelId="{41518C28-6E95-414E-A894-83571F9F7697}" type="presParOf" srcId="{21C306A8-3032-4BA8-A974-D68DB1BCE27E}" destId="{AE00D0C2-0638-4160-80A5-79C821B91962}" srcOrd="3" destOrd="0" presId="urn:microsoft.com/office/officeart/2005/8/layout/funnel1"/>
    <dgm:cxn modelId="{19D91058-8A89-4FED-8504-14E75584172D}" type="presParOf" srcId="{21C306A8-3032-4BA8-A974-D68DB1BCE27E}" destId="{08125ECA-3F5F-4D6C-99D9-FD0D6BFCFEC1}" srcOrd="4" destOrd="0" presId="urn:microsoft.com/office/officeart/2005/8/layout/funnel1"/>
    <dgm:cxn modelId="{8B68AF51-51CA-4E96-9FC4-A7FBB5266460}" type="presParOf" srcId="{21C306A8-3032-4BA8-A974-D68DB1BCE27E}" destId="{F12BF667-1446-45DE-B9E9-1023E12ECE51}" srcOrd="5" destOrd="0" presId="urn:microsoft.com/office/officeart/2005/8/layout/funnel1"/>
    <dgm:cxn modelId="{75788758-93F4-4E0F-A05A-7E6DD31D2B39}" type="presParOf" srcId="{21C306A8-3032-4BA8-A974-D68DB1BCE27E}" destId="{13594755-A7B4-4722-AD97-0261C1FE135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80367-43BA-40CB-920C-65DF18EEE324}">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1CFCD5-6E1A-4186-95A4-9802795EEDDC}">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1F7402-A066-49DD-9897-7B8C49898C30}">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latin typeface="Calibri" panose="020F0502020204030204" pitchFamily="34" charset="0"/>
            </a:rPr>
            <a:t>Installations</a:t>
          </a:r>
          <a:r>
            <a:rPr lang="en-US" sz="1600" kern="1200" dirty="0">
              <a:latin typeface="Calibri" panose="020F0502020204030204" pitchFamily="34" charset="0"/>
            </a:rPr>
            <a:t>	</a:t>
          </a:r>
          <a:r>
            <a:rPr lang="en-US" sz="1600" b="1" kern="1200" dirty="0">
              <a:latin typeface="Calibri" panose="020F0502020204030204" pitchFamily="34" charset="0"/>
            </a:rPr>
            <a:t>In Process</a:t>
          </a:r>
        </a:p>
        <a:p>
          <a:pPr lvl="0" algn="ctr" defTabSz="711200">
            <a:lnSpc>
              <a:spcPct val="90000"/>
            </a:lnSpc>
            <a:spcBef>
              <a:spcPct val="0"/>
            </a:spcBef>
            <a:spcAft>
              <a:spcPct val="35000"/>
            </a:spcAft>
          </a:pPr>
          <a:r>
            <a:rPr lang="en-US" sz="1600" kern="1200" dirty="0">
              <a:latin typeface="Calibri" panose="020F0502020204030204" pitchFamily="34" charset="0"/>
            </a:rPr>
            <a:t>350/2.3 MW	240/1.5 MW</a:t>
          </a:r>
        </a:p>
      </dsp:txBody>
      <dsp:txXfrm>
        <a:off x="1524000" y="3276600"/>
        <a:ext cx="3048000" cy="762000"/>
      </dsp:txXfrm>
    </dsp:sp>
    <dsp:sp modelId="{AE00D0C2-0638-4160-80A5-79C821B91962}">
      <dsp:nvSpPr>
        <dsp:cNvPr id="0" name=""/>
        <dsp:cNvSpPr/>
      </dsp:nvSpPr>
      <dsp:spPr>
        <a:xfrm>
          <a:off x="2595880" y="1390904"/>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Move Forward</a:t>
          </a:r>
        </a:p>
      </dsp:txBody>
      <dsp:txXfrm>
        <a:off x="2763268" y="1558292"/>
        <a:ext cx="808224" cy="808224"/>
      </dsp:txXfrm>
    </dsp:sp>
    <dsp:sp modelId="{08125ECA-3F5F-4D6C-99D9-FD0D6BFCFEC1}">
      <dsp:nvSpPr>
        <dsp:cNvPr id="0" name=""/>
        <dsp:cNvSpPr/>
      </dsp:nvSpPr>
      <dsp:spPr>
        <a:xfrm>
          <a:off x="1778000" y="533399"/>
          <a:ext cx="1143000" cy="114300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Suitable Rooftops</a:t>
          </a:r>
        </a:p>
      </dsp:txBody>
      <dsp:txXfrm>
        <a:off x="1945388" y="700787"/>
        <a:ext cx="808224" cy="808224"/>
      </dsp:txXfrm>
    </dsp:sp>
    <dsp:sp modelId="{F12BF667-1446-45DE-B9E9-1023E12ECE51}">
      <dsp:nvSpPr>
        <dsp:cNvPr id="0" name=""/>
        <dsp:cNvSpPr/>
      </dsp:nvSpPr>
      <dsp:spPr>
        <a:xfrm>
          <a:off x="2946400" y="257047"/>
          <a:ext cx="1143000" cy="114300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t>Applications</a:t>
          </a:r>
        </a:p>
        <a:p>
          <a:pPr lvl="0" algn="ctr" defTabSz="488950">
            <a:lnSpc>
              <a:spcPct val="90000"/>
            </a:lnSpc>
            <a:spcBef>
              <a:spcPct val="0"/>
            </a:spcBef>
            <a:spcAft>
              <a:spcPct val="35000"/>
            </a:spcAft>
          </a:pPr>
          <a:r>
            <a:rPr lang="en-US" sz="1100" kern="1200" dirty="0"/>
            <a:t>1170</a:t>
          </a:r>
        </a:p>
      </dsp:txBody>
      <dsp:txXfrm>
        <a:off x="3113788" y="424435"/>
        <a:ext cx="808224" cy="808224"/>
      </dsp:txXfrm>
    </dsp:sp>
    <dsp:sp modelId="{13594755-A7B4-4722-AD97-0261C1FE135C}">
      <dsp:nvSpPr>
        <dsp:cNvPr id="0" name=""/>
        <dsp:cNvSpPr/>
      </dsp:nvSpPr>
      <dsp:spPr>
        <a:xfrm>
          <a:off x="1267404" y="0"/>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266D6C8E-8BE4-4056-B6D0-78E20AF022B7}" type="datetimeFigureOut">
              <a:rPr lang="en-US" smtClean="0"/>
              <a:t>11/13/16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1F530E04-330C-4ADD-B21D-17898848265A}" type="slidenum">
              <a:rPr lang="en-US" smtClean="0"/>
              <a:t>‹#›</a:t>
            </a:fld>
            <a:endParaRPr lang="en-US"/>
          </a:p>
        </p:txBody>
      </p:sp>
    </p:spTree>
    <p:extLst>
      <p:ext uri="{BB962C8B-B14F-4D97-AF65-F5344CB8AC3E}">
        <p14:creationId xmlns:p14="http://schemas.microsoft.com/office/powerpoint/2010/main" val="253879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271885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8179" indent="-287761" eaLnBrk="0" hangingPunct="0">
              <a:spcBef>
                <a:spcPct val="30000"/>
              </a:spcBef>
              <a:defRPr sz="1200">
                <a:solidFill>
                  <a:schemeClr val="tx1"/>
                </a:solidFill>
                <a:latin typeface="Calibri" pitchFamily="34" charset="0"/>
                <a:ea typeface="ＭＳ Ｐゴシック" pitchFamily="34" charset="-128"/>
              </a:defRPr>
            </a:lvl2pPr>
            <a:lvl3pPr marL="1151044" indent="-230208" eaLnBrk="0" hangingPunct="0">
              <a:spcBef>
                <a:spcPct val="30000"/>
              </a:spcBef>
              <a:defRPr sz="1200">
                <a:solidFill>
                  <a:schemeClr val="tx1"/>
                </a:solidFill>
                <a:latin typeface="Calibri" pitchFamily="34" charset="0"/>
                <a:ea typeface="ＭＳ Ｐゴシック" pitchFamily="34" charset="-128"/>
              </a:defRPr>
            </a:lvl3pPr>
            <a:lvl4pPr marL="1611465" indent="-230208" eaLnBrk="0" hangingPunct="0">
              <a:spcBef>
                <a:spcPct val="30000"/>
              </a:spcBef>
              <a:defRPr sz="1200">
                <a:solidFill>
                  <a:schemeClr val="tx1"/>
                </a:solidFill>
                <a:latin typeface="Calibri" pitchFamily="34" charset="0"/>
                <a:ea typeface="ＭＳ Ｐゴシック" pitchFamily="34" charset="-128"/>
              </a:defRPr>
            </a:lvl4pPr>
            <a:lvl5pPr marL="2071881" indent="-230208" eaLnBrk="0" hangingPunct="0">
              <a:spcBef>
                <a:spcPct val="30000"/>
              </a:spcBef>
              <a:defRPr sz="1200">
                <a:solidFill>
                  <a:schemeClr val="tx1"/>
                </a:solidFill>
                <a:latin typeface="Calibri" pitchFamily="34" charset="0"/>
                <a:ea typeface="ＭＳ Ｐゴシック" pitchFamily="34" charset="-128"/>
              </a:defRPr>
            </a:lvl5pPr>
            <a:lvl6pPr marL="2532301" indent="-230208" defTabSz="46041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2718" indent="-230208" defTabSz="46041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3135" indent="-230208" defTabSz="46041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13554" indent="-230208" defTabSz="46041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15C6FE-5C42-44FD-A859-72294C3612A5}"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395794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Population about</a:t>
            </a:r>
            <a:r>
              <a:rPr lang="en-US" baseline="0" dirty="0"/>
              <a:t> the same as Uruguay</a:t>
            </a:r>
          </a:p>
          <a:p>
            <a:endParaRPr lang="en-US" baseline="0" dirty="0"/>
          </a:p>
          <a:p>
            <a:r>
              <a:rPr lang="en-US" dirty="0"/>
              <a:t>About the same size as El Salvador</a:t>
            </a:r>
          </a:p>
          <a:p>
            <a:endParaRPr lang="en-US" dirty="0"/>
          </a:p>
          <a:p>
            <a:r>
              <a:rPr lang="en-US" dirty="0"/>
              <a:t>About the same size economy as Ecuador</a:t>
            </a:r>
          </a:p>
        </p:txBody>
      </p:sp>
      <p:sp>
        <p:nvSpPr>
          <p:cNvPr id="4" name="Slide Number Placeholder 3"/>
          <p:cNvSpPr>
            <a:spLocks noGrp="1"/>
          </p:cNvSpPr>
          <p:nvPr>
            <p:ph type="sldNum" sz="quarter" idx="10"/>
          </p:nvPr>
        </p:nvSpPr>
        <p:spPr/>
        <p:txBody>
          <a:bodyPr/>
          <a:lstStyle/>
          <a:p>
            <a:fld id="{1F530E04-330C-4ADD-B21D-17898848265A}" type="slidenum">
              <a:rPr lang="en-US" smtClean="0"/>
              <a:t>2</a:t>
            </a:fld>
            <a:endParaRPr lang="en-US"/>
          </a:p>
        </p:txBody>
      </p:sp>
    </p:spTree>
    <p:extLst>
      <p:ext uri="{BB962C8B-B14F-4D97-AF65-F5344CB8AC3E}">
        <p14:creationId xmlns:p14="http://schemas.microsoft.com/office/powerpoint/2010/main" val="4745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710">
              <a:defRPr/>
            </a:pPr>
            <a:endParaRPr lang="en-US" b="1" u="sng" dirty="0"/>
          </a:p>
        </p:txBody>
      </p:sp>
      <p:sp>
        <p:nvSpPr>
          <p:cNvPr id="4" name="Slide Number Placeholder 3"/>
          <p:cNvSpPr>
            <a:spLocks noGrp="1"/>
          </p:cNvSpPr>
          <p:nvPr>
            <p:ph type="sldNum" sz="quarter" idx="10"/>
          </p:nvPr>
        </p:nvSpPr>
        <p:spPr/>
        <p:txBody>
          <a:bodyPr/>
          <a:lstStyle/>
          <a:p>
            <a:fld id="{84B317B2-57B6-4A0B-8856-CB8E0E303B2A}" type="slidenum">
              <a:rPr lang="en-US" smtClean="0"/>
              <a:pPr/>
              <a:t>3</a:t>
            </a:fld>
            <a:endParaRPr lang="en-US"/>
          </a:p>
        </p:txBody>
      </p:sp>
    </p:spTree>
    <p:extLst>
      <p:ext uri="{BB962C8B-B14F-4D97-AF65-F5344CB8AC3E}">
        <p14:creationId xmlns:p14="http://schemas.microsoft.com/office/powerpoint/2010/main" val="320489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656">
              <a:defRPr/>
            </a:pPr>
            <a:r>
              <a:rPr lang="en-US" dirty="0"/>
              <a:t>Partnership on solar deployment for low to moderate income customers, a traditionally underserved market.</a:t>
            </a:r>
          </a:p>
          <a:p>
            <a:pPr defTabSz="930656">
              <a:defRPr/>
            </a:pPr>
            <a:endParaRPr lang="en-US" baseline="0" dirty="0"/>
          </a:p>
          <a:p>
            <a:pPr defTabSz="930656">
              <a:defRPr/>
            </a:pPr>
            <a:r>
              <a:rPr lang="en-US" baseline="0" dirty="0"/>
              <a:t>Example of combining innovative financing and incentives, both for solar and for energy efficiency to bring energy cost burden IN LINE with that of an upper income band household.</a:t>
            </a:r>
          </a:p>
          <a:p>
            <a:pPr defTabSz="930656">
              <a:defRPr/>
            </a:pPr>
            <a:endParaRPr lang="en-US" baseline="0" dirty="0"/>
          </a:p>
          <a:p>
            <a:pPr defTabSz="930656">
              <a:defRPr/>
            </a:pPr>
            <a:r>
              <a:rPr lang="en-US" baseline="0" dirty="0"/>
              <a:t>Walk through the impact this can have on a household.</a:t>
            </a:r>
          </a:p>
          <a:p>
            <a:pPr defTabSz="930656">
              <a:defRPr/>
            </a:pPr>
            <a:endParaRPr lang="en-US" baseline="0" dirty="0"/>
          </a:p>
          <a:p>
            <a:pPr defTabSz="930656">
              <a:defRPr/>
            </a:pPr>
            <a:r>
              <a:rPr lang="en-US" baseline="0" dirty="0"/>
              <a:t>Talk about why a solar LEASE for LMI as opposed to a loan for purchasing solar (not enough tax burden to take advantage of federal tax credits, so economics of owning don’t work yet given the installed costs in our market – would need to be in the low $2’s). </a:t>
            </a:r>
          </a:p>
          <a:p>
            <a:pPr defTabSz="930656">
              <a:defRPr/>
            </a:pPr>
            <a:endParaRPr lang="en-US" baseline="0" dirty="0"/>
          </a:p>
          <a:p>
            <a:pPr defTabSz="930656">
              <a:defRPr/>
            </a:pPr>
            <a:r>
              <a:rPr lang="en-US" baseline="0" dirty="0"/>
              <a:t>Given electric costs our LMI residents are incurring and the inefficiency of their homes, just going solar at a below market lease rate, which PosiGen provides, is going to save money. EE is the icing on the cake. The $10/month ESA is essentially a way to pay for $2400 of EE over 20 years w/ no upfront costs, and reap the savings benefits.</a:t>
            </a:r>
            <a:endParaRPr lang="en-US" dirty="0"/>
          </a:p>
        </p:txBody>
      </p:sp>
      <p:sp>
        <p:nvSpPr>
          <p:cNvPr id="4" name="Slide Number Placeholder 3"/>
          <p:cNvSpPr>
            <a:spLocks noGrp="1"/>
          </p:cNvSpPr>
          <p:nvPr>
            <p:ph type="sldNum" sz="quarter" idx="10"/>
          </p:nvPr>
        </p:nvSpPr>
        <p:spPr/>
        <p:txBody>
          <a:bodyPr/>
          <a:lstStyle/>
          <a:p>
            <a:fld id="{32691B91-B12B-4662-AD9C-596480D175C0}" type="slidenum">
              <a:rPr lang="en-US" smtClean="0"/>
              <a:t>4</a:t>
            </a:fld>
            <a:endParaRPr lang="en-US"/>
          </a:p>
        </p:txBody>
      </p:sp>
    </p:spTree>
    <p:extLst>
      <p:ext uri="{BB962C8B-B14F-4D97-AF65-F5344CB8AC3E}">
        <p14:creationId xmlns:p14="http://schemas.microsoft.com/office/powerpoint/2010/main" val="354045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Green Bank’s subordinated debt provides credit enhancement and attracts the senior debt capital from Enhanced. Leverage ratio potential of 5:1 as the portfolio grows. Both lenders provide debt to the structure at the manager level, meaning the debt is “back-levered” (i.e. behind) the tax equity from US Bank. The lenders have collateral in the projects (the lease and ESA payments, the PBI payments, the solar equipment itself) after the ITC tax recapture period ends (that is, after about 5 years). The Green Bank’s “good housekeeping seal of approval” is also helping PosiGen attract new tax equity (both in 2016 and looking towards future growth)</a:t>
            </a:r>
          </a:p>
          <a:p>
            <a:endParaRPr lang="en-US" sz="1100" dirty="0"/>
          </a:p>
          <a:p>
            <a:r>
              <a:rPr lang="en-US" sz="1100" dirty="0"/>
              <a:t>Green Bank’s subordinated debt was structured to attract senior debt, align with tax equity, and leverage project returns, proving to be a critical credit enhancement to the capital structure of the PosiGen, CT SPE, lowering the overall cost of capital of the structure and helping deliver lower cost energy services (Solar + EE) to a broader array of underlying customer. </a:t>
            </a:r>
          </a:p>
          <a:p>
            <a:r>
              <a:rPr lang="en-US" sz="1100" dirty="0"/>
              <a:t> </a:t>
            </a:r>
          </a:p>
          <a:p>
            <a:r>
              <a:rPr lang="en-US" sz="1100" dirty="0"/>
              <a:t>Green Bank’s subordinated debt attracted senior debt from Enhanced Capital due to the nature of Green Bank’s diligence on the project and Green Bank’s subordinated position in the secured collateral (the lease and ESA payments, the PBI payments, the solar equipment itself), helping reduce the overall risk exposure to the senior lender. </a:t>
            </a:r>
          </a:p>
          <a:p>
            <a:r>
              <a:rPr lang="en-US" sz="1100" dirty="0"/>
              <a:t> </a:t>
            </a:r>
          </a:p>
          <a:p>
            <a:r>
              <a:rPr lang="en-US" sz="1100" dirty="0"/>
              <a:t>The position of the debt in the financing structure, secured at a level one-step removed from the project and Tax Equity positions, creates a natural “back-levered” position which reduces the Tax Equity’s exposure to ITC recapture risk and maintains a financing relationship that allows for “no FICO score” based LMI leases.</a:t>
            </a:r>
          </a:p>
          <a:p>
            <a:r>
              <a:rPr lang="en-US" sz="1100" dirty="0"/>
              <a:t> </a:t>
            </a:r>
          </a:p>
          <a:p>
            <a:r>
              <a:rPr lang="en-US" sz="1100" dirty="0"/>
              <a:t>With a leverage ratio potential of 5:1 private capital to Green Bank exposure as the portfolio grows, and  Green Bank’s “good housekeeping seal of approval” continuing to help PosiGen attract new capital, Green Bank is confirming a “proof of concept” that the ability to effectively diligence, structure, and finance projects with limited public capital can create efficient public-private capital partnerships. </a:t>
            </a:r>
          </a:p>
          <a:p>
            <a:endParaRPr lang="en-US" dirty="0"/>
          </a:p>
        </p:txBody>
      </p:sp>
      <p:sp>
        <p:nvSpPr>
          <p:cNvPr id="4" name="Slide Number Placeholder 3"/>
          <p:cNvSpPr>
            <a:spLocks noGrp="1"/>
          </p:cNvSpPr>
          <p:nvPr>
            <p:ph type="sldNum" sz="quarter" idx="10"/>
          </p:nvPr>
        </p:nvSpPr>
        <p:spPr/>
        <p:txBody>
          <a:bodyPr/>
          <a:lstStyle/>
          <a:p>
            <a:fld id="{1F530E04-330C-4ADD-B21D-17898848265A}" type="slidenum">
              <a:rPr lang="en-US" smtClean="0"/>
              <a:t>5</a:t>
            </a:fld>
            <a:endParaRPr lang="en-US"/>
          </a:p>
        </p:txBody>
      </p:sp>
    </p:spTree>
    <p:extLst>
      <p:ext uri="{BB962C8B-B14F-4D97-AF65-F5344CB8AC3E}">
        <p14:creationId xmlns:p14="http://schemas.microsoft.com/office/powerpoint/2010/main" val="380874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launched</a:t>
            </a:r>
            <a:r>
              <a:rPr lang="en-US" baseline="0" dirty="0"/>
              <a:t> our 4</a:t>
            </a:r>
            <a:r>
              <a:rPr lang="en-US" baseline="30000" dirty="0"/>
              <a:t>th</a:t>
            </a:r>
            <a:r>
              <a:rPr lang="en-US" baseline="0" dirty="0"/>
              <a:t> community campaign with PosiGen in the City of New London in September</a:t>
            </a:r>
          </a:p>
          <a:p>
            <a:endParaRPr lang="en-US" dirty="0"/>
          </a:p>
          <a:p>
            <a:pPr defTabSz="913303">
              <a:defRPr/>
            </a:pPr>
            <a:r>
              <a:rPr lang="en-US" dirty="0"/>
              <a:t>Green</a:t>
            </a:r>
            <a:r>
              <a:rPr lang="en-US" baseline="0" dirty="0"/>
              <a:t> Bank has advanced $3.7</a:t>
            </a:r>
            <a:r>
              <a:rPr lang="en-US" dirty="0"/>
              <a:t>M of the $5M initial</a:t>
            </a:r>
            <a:r>
              <a:rPr lang="en-US" baseline="0" dirty="0"/>
              <a:t> sub-debt </a:t>
            </a:r>
            <a:r>
              <a:rPr lang="en-US" dirty="0"/>
              <a:t>commitment for the 352 installations representing</a:t>
            </a:r>
            <a:r>
              <a:rPr lang="en-US" baseline="0" dirty="0"/>
              <a:t> ~2.3MW and $10.2M in leases (</a:t>
            </a:r>
            <a:r>
              <a:rPr lang="en-US" dirty="0"/>
              <a:t>6.5 kW avg. system size)</a:t>
            </a:r>
          </a:p>
          <a:p>
            <a:endParaRPr lang="en-US" dirty="0"/>
          </a:p>
          <a:p>
            <a:r>
              <a:rPr lang="en-US" dirty="0"/>
              <a:t>Current</a:t>
            </a:r>
            <a:r>
              <a:rPr lang="en-US" baseline="0" dirty="0"/>
              <a:t> pricing: </a:t>
            </a:r>
          </a:p>
          <a:p>
            <a:r>
              <a:rPr lang="en-US" baseline="0" dirty="0"/>
              <a:t>4.5 kW / $54.99 per month</a:t>
            </a:r>
          </a:p>
          <a:p>
            <a:r>
              <a:rPr lang="en-US" baseline="0" dirty="0"/>
              <a:t>6.0 kW / $69.99 per month</a:t>
            </a:r>
          </a:p>
          <a:p>
            <a:r>
              <a:rPr lang="en-US" baseline="0" dirty="0"/>
              <a:t>8.0 kW / $99.99 per month</a:t>
            </a:r>
          </a:p>
          <a:p>
            <a:r>
              <a:rPr lang="en-US" dirty="0"/>
              <a:t>EE ESA</a:t>
            </a:r>
            <a:r>
              <a:rPr lang="en-US" baseline="0" dirty="0"/>
              <a:t> / </a:t>
            </a:r>
            <a:r>
              <a:rPr lang="en-US" dirty="0"/>
              <a:t>$10</a:t>
            </a:r>
            <a:r>
              <a:rPr lang="en-US" baseline="0" dirty="0"/>
              <a:t> per month</a:t>
            </a:r>
          </a:p>
          <a:p>
            <a:endParaRPr lang="en-US" baseline="0" dirty="0"/>
          </a:p>
          <a:p>
            <a:r>
              <a:rPr lang="en-US" baseline="0" dirty="0"/>
              <a:t>Mention FREEDOM</a:t>
            </a:r>
            <a:endParaRPr lang="en-US" dirty="0"/>
          </a:p>
        </p:txBody>
      </p:sp>
      <p:sp>
        <p:nvSpPr>
          <p:cNvPr id="4" name="Slide Number Placeholder 3"/>
          <p:cNvSpPr>
            <a:spLocks noGrp="1"/>
          </p:cNvSpPr>
          <p:nvPr>
            <p:ph type="sldNum" sz="quarter" idx="10"/>
          </p:nvPr>
        </p:nvSpPr>
        <p:spPr/>
        <p:txBody>
          <a:bodyPr/>
          <a:lstStyle/>
          <a:p>
            <a:fld id="{1F530E04-330C-4ADD-B21D-17898848265A}" type="slidenum">
              <a:rPr lang="en-US" smtClean="0"/>
              <a:t>6</a:t>
            </a:fld>
            <a:endParaRPr lang="en-US"/>
          </a:p>
        </p:txBody>
      </p:sp>
    </p:spTree>
    <p:extLst>
      <p:ext uri="{BB962C8B-B14F-4D97-AF65-F5344CB8AC3E}">
        <p14:creationId xmlns:p14="http://schemas.microsoft.com/office/powerpoint/2010/main" val="7834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30E04-330C-4ADD-B21D-17898848265A}" type="slidenum">
              <a:rPr lang="en-US" smtClean="0"/>
              <a:t>7</a:t>
            </a:fld>
            <a:endParaRPr lang="en-US"/>
          </a:p>
        </p:txBody>
      </p:sp>
    </p:spTree>
    <p:extLst>
      <p:ext uri="{BB962C8B-B14F-4D97-AF65-F5344CB8AC3E}">
        <p14:creationId xmlns:p14="http://schemas.microsoft.com/office/powerpoint/2010/main" val="233698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530E04-330C-4ADD-B21D-17898848265A}" type="slidenum">
              <a:rPr lang="en-US" smtClean="0"/>
              <a:t>8</a:t>
            </a:fld>
            <a:endParaRPr lang="en-US"/>
          </a:p>
        </p:txBody>
      </p:sp>
    </p:spTree>
    <p:extLst>
      <p:ext uri="{BB962C8B-B14F-4D97-AF65-F5344CB8AC3E}">
        <p14:creationId xmlns:p14="http://schemas.microsoft.com/office/powerpoint/2010/main" val="363184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57161" indent="-290484" eaLnBrk="0" hangingPunct="0">
              <a:spcBef>
                <a:spcPct val="30000"/>
              </a:spcBef>
              <a:defRPr sz="1200">
                <a:solidFill>
                  <a:schemeClr val="tx1"/>
                </a:solidFill>
                <a:latin typeface="Calibri" pitchFamily="34" charset="0"/>
                <a:ea typeface="ＭＳ Ｐゴシック" pitchFamily="34" charset="-128"/>
              </a:defRPr>
            </a:lvl2pPr>
            <a:lvl3pPr marL="1165106" indent="-231752" eaLnBrk="0" hangingPunct="0">
              <a:spcBef>
                <a:spcPct val="30000"/>
              </a:spcBef>
              <a:defRPr sz="1200">
                <a:solidFill>
                  <a:schemeClr val="tx1"/>
                </a:solidFill>
                <a:latin typeface="Calibri" pitchFamily="34" charset="0"/>
                <a:ea typeface="ＭＳ Ｐゴシック" pitchFamily="34" charset="-128"/>
              </a:defRPr>
            </a:lvl3pPr>
            <a:lvl4pPr marL="1631783" indent="-231752" eaLnBrk="0" hangingPunct="0">
              <a:spcBef>
                <a:spcPct val="30000"/>
              </a:spcBef>
              <a:defRPr sz="1200">
                <a:solidFill>
                  <a:schemeClr val="tx1"/>
                </a:solidFill>
                <a:latin typeface="Calibri" pitchFamily="34" charset="0"/>
                <a:ea typeface="ＭＳ Ｐゴシック" pitchFamily="34" charset="-128"/>
              </a:defRPr>
            </a:lvl4pPr>
            <a:lvl5pPr marL="2098461" indent="-231752" eaLnBrk="0" hangingPunct="0">
              <a:spcBef>
                <a:spcPct val="30000"/>
              </a:spcBef>
              <a:defRPr sz="1200">
                <a:solidFill>
                  <a:schemeClr val="tx1"/>
                </a:solidFill>
                <a:latin typeface="Calibri" pitchFamily="34" charset="0"/>
                <a:ea typeface="ＭＳ Ｐゴシック" pitchFamily="34" charset="-128"/>
              </a:defRPr>
            </a:lvl5pPr>
            <a:lvl6pPr marL="255561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12768"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9922"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7074" indent="-231752" defTabSz="457154"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AD1B607-94A7-4FB2-9636-2512FC131333}" type="slidenum">
              <a:rPr lang="en-US" altLang="en-US">
                <a:solidFill>
                  <a:prstClr val="black"/>
                </a:solidFill>
              </a:rPr>
              <a:pPr eaLnBrk="1" hangingPunct="1">
                <a:spcBef>
                  <a:spcPct val="0"/>
                </a:spcBef>
              </a:pPr>
              <a:t>9</a:t>
            </a:fld>
            <a:endParaRPr lang="en-US" altLang="en-US">
              <a:solidFill>
                <a:prstClr val="black"/>
              </a:solidFill>
            </a:endParaRPr>
          </a:p>
        </p:txBody>
      </p:sp>
    </p:spTree>
    <p:extLst>
      <p:ext uri="{BB962C8B-B14F-4D97-AF65-F5344CB8AC3E}">
        <p14:creationId xmlns:p14="http://schemas.microsoft.com/office/powerpoint/2010/main" val="1674478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6" descr="CGB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430213"/>
            <a:ext cx="1865312"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0"/>
          <p:cNvSpPr>
            <a:spLocks/>
          </p:cNvSpPr>
          <p:nvPr userDrawn="1"/>
        </p:nvSpPr>
        <p:spPr bwMode="auto">
          <a:xfrm>
            <a:off x="7766050" y="0"/>
            <a:ext cx="1377950" cy="2273300"/>
          </a:xfrm>
          <a:custGeom>
            <a:avLst/>
            <a:gdLst>
              <a:gd name="T0" fmla="*/ 2147483647 w 21600"/>
              <a:gd name="T1" fmla="*/ 2147483647 h 21600"/>
              <a:gd name="T2" fmla="*/ 2147483647 w 21600"/>
              <a:gd name="T3" fmla="*/ 2147483647 h 21600"/>
              <a:gd name="T4" fmla="*/ 2147483647 w 21600"/>
              <a:gd name="T5" fmla="*/ 0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a:solidFill>
                <a:prstClr val="black"/>
              </a:solidFill>
              <a:ea typeface="ＭＳ Ｐゴシック" pitchFamily="34" charset="-128"/>
            </a:endParaRPr>
          </a:p>
        </p:txBody>
      </p:sp>
      <p:sp>
        <p:nvSpPr>
          <p:cNvPr id="14" name="Picture Placeholder 13"/>
          <p:cNvSpPr>
            <a:spLocks noGrp="1"/>
          </p:cNvSpPr>
          <p:nvPr>
            <p:ph type="pic" sz="quarter" idx="11"/>
          </p:nvPr>
        </p:nvSpPr>
        <p:spPr>
          <a:xfrm>
            <a:off x="1711767" y="2422202"/>
            <a:ext cx="6003764" cy="4462938"/>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rtlCol="0" anchor="b">
            <a:noAutofit/>
          </a:bodyPr>
          <a:lstStyle>
            <a:lvl1pPr algn="ctr">
              <a:defRPr baseline="0"/>
            </a:lvl1pPr>
          </a:lstStyle>
          <a:p>
            <a:pPr lvl="0"/>
            <a:r>
              <a:rPr lang="en-US" noProof="0"/>
              <a:t>Drag picture to placeholder or click icon to add</a:t>
            </a:r>
            <a:endParaRPr lang="en-US" noProof="0" dirty="0"/>
          </a:p>
        </p:txBody>
      </p:sp>
      <p:sp>
        <p:nvSpPr>
          <p:cNvPr id="2" name="Title 1"/>
          <p:cNvSpPr>
            <a:spLocks noGrp="1"/>
          </p:cNvSpPr>
          <p:nvPr>
            <p:ph type="ctrTitle"/>
          </p:nvPr>
        </p:nvSpPr>
        <p:spPr>
          <a:xfrm>
            <a:off x="518789" y="2002853"/>
            <a:ext cx="5976825" cy="1121835"/>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518789" y="3254698"/>
            <a:ext cx="4852584" cy="867389"/>
          </a:xfrm>
        </p:spPr>
        <p:txBody>
          <a:bodyPr>
            <a:noAutofit/>
          </a:bodyPr>
          <a:lstStyle>
            <a:lvl1pPr marL="0" indent="0" algn="l">
              <a:buNone/>
              <a:defRPr sz="1800">
                <a:solidFill>
                  <a:srgbClr val="32A93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2"/>
          </p:nvPr>
        </p:nvSpPr>
        <p:spPr>
          <a:xfrm>
            <a:off x="508000" y="5961191"/>
            <a:ext cx="2232025" cy="427347"/>
          </a:xfrm>
        </p:spPr>
        <p:txBody>
          <a:bodyPr/>
          <a:lstStyle>
            <a:lvl1pPr marL="0" algn="l" defTabSz="457200" rtl="0" eaLnBrk="1" latinLnBrk="0" hangingPunct="1">
              <a:defRPr lang="en-US" sz="1200" kern="1200" dirty="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57022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58433" y="1479551"/>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58433" y="2119313"/>
            <a:ext cx="4040188"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46258" y="1479551"/>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46258" y="2119313"/>
            <a:ext cx="4041775" cy="4006850"/>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9A62AB9E-946E-489E-BD50-160EE6B9109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96414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BFF394D-8D0A-43B0-9D51-C2F1D14884D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4418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31A9F83-A0AD-44B2-8277-8FDB3A51AEB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4051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9"/>
            <a:ext cx="8229600" cy="944561"/>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Text Placeholder 2"/>
          <p:cNvSpPr>
            <a:spLocks noGrp="1"/>
          </p:cNvSpPr>
          <p:nvPr>
            <p:ph idx="1"/>
          </p:nvPr>
        </p:nvSpPr>
        <p:spPr>
          <a:xfrm>
            <a:off x="457200" y="1371601"/>
            <a:ext cx="82296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381000" y="6521615"/>
            <a:ext cx="5334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133600" y="-1037192"/>
            <a:ext cx="81534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65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3086100" y="2438400"/>
            <a:ext cx="60579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ctr">
            <a:noAutofit/>
          </a:bodyPr>
          <a:lstStyle>
            <a:lvl1pPr marL="0" marR="0" indent="0" algn="ctr" defTabSz="457200" rtl="0" eaLnBrk="1" fontAlgn="auto" latinLnBrk="0" hangingPunct="1">
              <a:lnSpc>
                <a:spcPct val="100000"/>
              </a:lnSpc>
              <a:spcBef>
                <a:spcPts val="0"/>
              </a:spcBef>
              <a:spcAft>
                <a:spcPts val="600"/>
              </a:spcAft>
              <a:buClrTx/>
              <a:buSzTx/>
              <a:buFont typeface="Arial"/>
              <a:buNone/>
              <a:tabLst/>
              <a:defRPr lang="en-US" sz="1800" kern="1200" baseline="0" dirty="0" smtClean="0">
                <a:solidFill>
                  <a:schemeClr val="tx1"/>
                </a:solidFill>
                <a:latin typeface="+mn-lt"/>
                <a:ea typeface="+mn-ea"/>
                <a:cs typeface="+mn-cs"/>
              </a:defRPr>
            </a:lvl1pPr>
          </a:lstStyle>
          <a:p>
            <a:pPr lvl="0"/>
            <a:endParaRPr lang="en-US" noProof="0" dirty="0"/>
          </a:p>
          <a:p>
            <a:pPr lvl="0"/>
            <a:endParaRPr lang="en-US" noProof="0" dirty="0"/>
          </a:p>
          <a:p>
            <a:pPr lvl="0"/>
            <a:endParaRPr lang="en-US" noProof="0" dirty="0"/>
          </a:p>
          <a:p>
            <a:pPr lvl="0"/>
            <a:endParaRPr lang="en-US" noProof="0" dirty="0"/>
          </a:p>
          <a:p>
            <a:pPr lvl="0"/>
            <a:endParaRPr lang="en-US" noProof="0" dirty="0"/>
          </a:p>
          <a:p>
            <a:pPr lvl="0"/>
            <a:r>
              <a:rPr lang="en-US" noProof="0" dirty="0"/>
              <a:t>Image Area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mj-lt"/>
              <a:buAutoNum type="arabicPeriod"/>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C60CCFB0-A9E6-4B71-A70A-4EA6FA097A8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5703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8F331A15-4120-4A8C-A2C7-9AF163C0724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017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and 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5641974" y="4303062"/>
            <a:ext cx="3502025" cy="2554937"/>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b">
            <a:noAutofit/>
          </a:bodyPr>
          <a:lstStyle>
            <a:lvl1pPr marL="0" indent="0" algn="ctr" defTabSz="457200" rtl="0" eaLnBrk="1" latinLnBrk="0" hangingPunct="1">
              <a:spcBef>
                <a:spcPts val="0"/>
              </a:spcBef>
              <a:spcAft>
                <a:spcPts val="600"/>
              </a:spcAft>
              <a:buFont typeface="Arial"/>
              <a:buNone/>
              <a:defRPr lang="en-US" sz="1800" kern="1200" baseline="0" dirty="0" smtClean="0">
                <a:solidFill>
                  <a:schemeClr val="tx1"/>
                </a:solidFill>
                <a:latin typeface="+mn-lt"/>
                <a:ea typeface="+mn-ea"/>
                <a:cs typeface="+mn-cs"/>
              </a:defRPr>
            </a:lvl1pPr>
          </a:lstStyle>
          <a:p>
            <a:pPr lvl="0"/>
            <a:r>
              <a:rPr lang="en-US" noProof="0"/>
              <a:t>Drag picture to placeholder or click icon to add</a:t>
            </a:r>
            <a:endParaRPr lang="en-US" noProof="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A0F5980E-459C-4CBD-8083-AAE132782D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5514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241300" y="4200525"/>
            <a:ext cx="6973888"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pPr defTabSz="457200">
              <a:defRPr/>
            </a:pPr>
            <a:endParaRPr lang="en-US">
              <a:solidFill>
                <a:prstClr val="black"/>
              </a:solidFill>
              <a:ea typeface="ＭＳ Ｐゴシック" pitchFamily="34" charset="-128"/>
            </a:endParaRPr>
          </a:p>
        </p:txBody>
      </p:sp>
      <p:sp>
        <p:nvSpPr>
          <p:cNvPr id="4" name="AutoShape 2"/>
          <p:cNvSpPr>
            <a:spLocks/>
          </p:cNvSpPr>
          <p:nvPr userDrawn="1"/>
        </p:nvSpPr>
        <p:spPr bwMode="auto">
          <a:xfrm>
            <a:off x="7312025" y="215900"/>
            <a:ext cx="1831975" cy="389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a:solidFill>
                <a:prstClr val="black"/>
              </a:solidFill>
              <a:ea typeface="ＭＳ Ｐゴシック" pitchFamily="34" charset="-128"/>
            </a:endParaRPr>
          </a:p>
        </p:txBody>
      </p:sp>
      <p:sp>
        <p:nvSpPr>
          <p:cNvPr id="2" name="Title 1"/>
          <p:cNvSpPr>
            <a:spLocks noGrp="1"/>
          </p:cNvSpPr>
          <p:nvPr>
            <p:ph type="title"/>
          </p:nvPr>
        </p:nvSpPr>
        <p:spPr>
          <a:xfrm>
            <a:off x="560451" y="2419209"/>
            <a:ext cx="6663644"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0101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241300" y="4200525"/>
            <a:ext cx="6973888" cy="2662238"/>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a:solidFill>
                <a:prstClr val="black"/>
              </a:solidFill>
              <a:ea typeface="ＭＳ Ｐゴシック" pitchFamily="34" charset="-128"/>
            </a:endParaRPr>
          </a:p>
        </p:txBody>
      </p:sp>
      <p:sp>
        <p:nvSpPr>
          <p:cNvPr id="4" name="AutoShape 2"/>
          <p:cNvSpPr>
            <a:spLocks/>
          </p:cNvSpPr>
          <p:nvPr userDrawn="1"/>
        </p:nvSpPr>
        <p:spPr bwMode="auto">
          <a:xfrm>
            <a:off x="7312025" y="215900"/>
            <a:ext cx="1831975"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4"/>
          </a:solidFill>
          <a:ln>
            <a:noFill/>
          </a:ln>
        </p:spPr>
        <p:txBody>
          <a:bodyPr lIns="0" tIns="0" rIns="0" bIns="0"/>
          <a:lstStyle/>
          <a:p>
            <a:pPr defTabSz="457200">
              <a:defRPr/>
            </a:pPr>
            <a:endParaRPr lang="en-US">
              <a:solidFill>
                <a:prstClr val="black"/>
              </a:solidFill>
              <a:ea typeface="ＭＳ Ｐゴシック" pitchFamily="34" charset="-128"/>
            </a:endParaRPr>
          </a:p>
        </p:txBody>
      </p:sp>
      <p:sp>
        <p:nvSpPr>
          <p:cNvPr id="2" name="Title 1"/>
          <p:cNvSpPr>
            <a:spLocks noGrp="1"/>
          </p:cNvSpPr>
          <p:nvPr>
            <p:ph type="title"/>
          </p:nvPr>
        </p:nvSpPr>
        <p:spPr>
          <a:xfrm>
            <a:off x="560451" y="2419209"/>
            <a:ext cx="6663644"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53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241300" y="4200525"/>
            <a:ext cx="6973888" cy="2662238"/>
          </a:xfrm>
          <a:custGeom>
            <a:avLst/>
            <a:gdLst>
              <a:gd name="T0" fmla="*/ 2147483647 w 21600"/>
              <a:gd name="T1" fmla="*/ 2147483647 h 21600"/>
              <a:gd name="T2" fmla="*/ 2147483647 w 21600"/>
              <a:gd name="T3" fmla="*/ 0 h 21600"/>
              <a:gd name="T4" fmla="*/ 0 w 21600"/>
              <a:gd name="T5" fmla="*/ 2147483647 h 21600"/>
              <a:gd name="T6" fmla="*/ 2147483647 w 21600"/>
              <a:gd name="T7" fmla="*/ 2147483647 h 21600"/>
              <a:gd name="T8" fmla="*/ 2147483647 w 21600"/>
              <a:gd name="T9" fmla="*/ 2147483647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a:solidFill>
                <a:prstClr val="black"/>
              </a:solidFill>
              <a:ea typeface="ＭＳ Ｐゴシック" pitchFamily="34" charset="-128"/>
            </a:endParaRPr>
          </a:p>
        </p:txBody>
      </p:sp>
      <p:sp>
        <p:nvSpPr>
          <p:cNvPr id="4" name="AutoShape 2"/>
          <p:cNvSpPr>
            <a:spLocks/>
          </p:cNvSpPr>
          <p:nvPr userDrawn="1"/>
        </p:nvSpPr>
        <p:spPr bwMode="auto">
          <a:xfrm>
            <a:off x="7312025" y="215900"/>
            <a:ext cx="1831975"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5"/>
          </a:solidFill>
          <a:ln>
            <a:noFill/>
          </a:ln>
        </p:spPr>
        <p:txBody>
          <a:bodyPr lIns="0" tIns="0" rIns="0" bIns="0"/>
          <a:lstStyle/>
          <a:p>
            <a:pPr defTabSz="457200">
              <a:defRPr/>
            </a:pPr>
            <a:endParaRPr lang="en-US">
              <a:solidFill>
                <a:prstClr val="black"/>
              </a:solidFill>
              <a:ea typeface="ＭＳ Ｐゴシック" pitchFamily="34" charset="-128"/>
            </a:endParaRPr>
          </a:p>
        </p:txBody>
      </p:sp>
      <p:sp>
        <p:nvSpPr>
          <p:cNvPr id="2" name="Title 1"/>
          <p:cNvSpPr>
            <a:spLocks noGrp="1"/>
          </p:cNvSpPr>
          <p:nvPr>
            <p:ph type="title"/>
          </p:nvPr>
        </p:nvSpPr>
        <p:spPr>
          <a:xfrm>
            <a:off x="560451" y="2419209"/>
            <a:ext cx="6663644"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901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0451" y="2419209"/>
            <a:ext cx="6663644" cy="1362075"/>
          </a:xfrm>
        </p:spPr>
        <p:txBody>
          <a:bodyPr/>
          <a:lstStyle>
            <a:lvl1pPr algn="l">
              <a:defRPr sz="3000" b="0" i="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6936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0450" y="1480344"/>
            <a:ext cx="40386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1450" y="1480344"/>
            <a:ext cx="4038600" cy="464581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185B61D7-CEB7-47A4-BD21-1042329C52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908093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60388" y="336550"/>
            <a:ext cx="5810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60388" y="1476375"/>
            <a:ext cx="8229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560388" y="6356350"/>
            <a:ext cx="2133600" cy="365125"/>
          </a:xfrm>
          <a:prstGeom prst="rect">
            <a:avLst/>
          </a:prstGeom>
        </p:spPr>
        <p:txBody>
          <a:bodyPr vert="horz" wrap="square" lIns="0" tIns="0" rIns="0" bIns="0" numCol="1" anchor="ctr" anchorCtr="0" compatLnSpc="1">
            <a:prstTxWarp prst="textNoShape">
              <a:avLst/>
            </a:prstTxWarp>
            <a:noAutofit/>
          </a:bodyPr>
          <a:lstStyle>
            <a:lvl1pPr>
              <a:defRPr sz="1200"/>
            </a:lvl1pPr>
          </a:lstStyle>
          <a:p>
            <a:pPr defTabSz="457200" fontAlgn="base">
              <a:spcBef>
                <a:spcPct val="0"/>
              </a:spcBef>
              <a:spcAft>
                <a:spcPct val="0"/>
              </a:spcAft>
              <a:defRPr/>
            </a:pPr>
            <a:fld id="{69BFD10D-D674-4AC3-BCAA-5CC042494C56}" type="slidenum">
              <a:rPr lang="en-US" altLang="en-US">
                <a:solidFill>
                  <a:prstClr val="black"/>
                </a:solidFill>
                <a:ea typeface="ＭＳ Ｐゴシック" pitchFamily="34" charset="-128"/>
              </a:rPr>
              <a:pPr defTabSz="457200" fontAlgn="base">
                <a:spcBef>
                  <a:spcPct val="0"/>
                </a:spcBef>
                <a:spcAft>
                  <a:spcPct val="0"/>
                </a:spcAft>
                <a:defRPr/>
              </a:pPr>
              <a:t>‹#›</a:t>
            </a:fld>
            <a:endParaRPr lang="en-US" altLang="en-US">
              <a:solidFill>
                <a:prstClr val="black"/>
              </a:solidFill>
              <a:ea typeface="ＭＳ Ｐゴシック" pitchFamily="34" charset="-128"/>
            </a:endParaRPr>
          </a:p>
        </p:txBody>
      </p:sp>
      <p:pic>
        <p:nvPicPr>
          <p:cNvPr id="1029" name="Picture 7" descr="CGB Logo horizontal.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21438" y="381000"/>
            <a:ext cx="2117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35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457200" rtl="0" eaLnBrk="0" fontAlgn="base" hangingPunct="0">
        <a:spcBef>
          <a:spcPct val="0"/>
        </a:spcBef>
        <a:spcAft>
          <a:spcPct val="0"/>
        </a:spcAft>
        <a:defRPr sz="3000" kern="1200">
          <a:solidFill>
            <a:schemeClr val="accent1"/>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2pPr>
      <a:lvl3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3pPr>
      <a:lvl4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4pPr>
      <a:lvl5pPr algn="l" defTabSz="457200" rtl="0" eaLnBrk="0" fontAlgn="base" hangingPunct="0">
        <a:spcBef>
          <a:spcPct val="0"/>
        </a:spcBef>
        <a:spcAft>
          <a:spcPct val="0"/>
        </a:spcAft>
        <a:defRPr sz="3000">
          <a:solidFill>
            <a:schemeClr val="accent1"/>
          </a:solidFill>
          <a:latin typeface="Arial" pitchFamily="34" charset="0"/>
          <a:ea typeface="ＭＳ Ｐゴシック" pitchFamily="34" charset="-128"/>
          <a:cs typeface="ＭＳ Ｐゴシック" charset="0"/>
        </a:defRPr>
      </a:lvl5pPr>
      <a:lvl6pPr marL="457200" algn="l" defTabSz="457200" rtl="0" fontAlgn="base">
        <a:spcBef>
          <a:spcPct val="0"/>
        </a:spcBef>
        <a:spcAft>
          <a:spcPct val="0"/>
        </a:spcAft>
        <a:defRPr sz="3000">
          <a:solidFill>
            <a:schemeClr val="accent1"/>
          </a:solidFill>
          <a:latin typeface="Arial" pitchFamily="34" charset="0"/>
          <a:ea typeface="ＭＳ Ｐゴシック" pitchFamily="34" charset="-128"/>
        </a:defRPr>
      </a:lvl6pPr>
      <a:lvl7pPr marL="914400" algn="l" defTabSz="457200" rtl="0" fontAlgn="base">
        <a:spcBef>
          <a:spcPct val="0"/>
        </a:spcBef>
        <a:spcAft>
          <a:spcPct val="0"/>
        </a:spcAft>
        <a:defRPr sz="3000">
          <a:solidFill>
            <a:schemeClr val="accent1"/>
          </a:solidFill>
          <a:latin typeface="Arial" pitchFamily="34" charset="0"/>
          <a:ea typeface="ＭＳ Ｐゴシック" pitchFamily="34" charset="-128"/>
        </a:defRPr>
      </a:lvl7pPr>
      <a:lvl8pPr marL="1371600" algn="l" defTabSz="457200" rtl="0" fontAlgn="base">
        <a:spcBef>
          <a:spcPct val="0"/>
        </a:spcBef>
        <a:spcAft>
          <a:spcPct val="0"/>
        </a:spcAft>
        <a:defRPr sz="3000">
          <a:solidFill>
            <a:schemeClr val="accent1"/>
          </a:solidFill>
          <a:latin typeface="Arial" pitchFamily="34" charset="0"/>
          <a:ea typeface="ＭＳ Ｐゴシック" pitchFamily="34" charset="-128"/>
        </a:defRPr>
      </a:lvl8pPr>
      <a:lvl9pPr marL="1828800" algn="l" defTabSz="457200" rtl="0" fontAlgn="base">
        <a:spcBef>
          <a:spcPct val="0"/>
        </a:spcBef>
        <a:spcAft>
          <a:spcPct val="0"/>
        </a:spcAft>
        <a:defRPr sz="3000">
          <a:solidFill>
            <a:schemeClr val="accent1"/>
          </a:solidFill>
          <a:latin typeface="Arial" pitchFamily="34" charset="0"/>
          <a:ea typeface="ＭＳ Ｐゴシック" pitchFamily="34" charset="-128"/>
        </a:defRPr>
      </a:lvl9pPr>
    </p:titleStyle>
    <p:bodyStyle>
      <a:lvl1pPr marL="342900" indent="-342900" algn="l" defTabSz="457200" rtl="0" eaLnBrk="0" fontAlgn="base" hangingPunct="0">
        <a:spcBef>
          <a:spcPct val="0"/>
        </a:spcBef>
        <a:spcAft>
          <a:spcPts val="600"/>
        </a:spcAft>
        <a:buFont typeface="Arial" pitchFamily="34" charset="0"/>
        <a:defRPr kern="1200">
          <a:solidFill>
            <a:schemeClr val="tx1"/>
          </a:solidFill>
          <a:latin typeface="+mn-lt"/>
          <a:ea typeface="ＭＳ Ｐゴシック" pitchFamily="34" charset="-128"/>
          <a:cs typeface="ＭＳ Ｐゴシック" charset="0"/>
        </a:defRPr>
      </a:lvl1pPr>
      <a:lvl2pPr marL="227013" indent="-225425" algn="l" defTabSz="457200" rtl="0" eaLnBrk="0" fontAlgn="base" hangingPunct="0">
        <a:spcBef>
          <a:spcPct val="0"/>
        </a:spcBef>
        <a:spcAft>
          <a:spcPts val="600"/>
        </a:spcAft>
        <a:buFont typeface="Arial" pitchFamily="34" charset="0"/>
        <a:buChar char="•"/>
        <a:defRPr kern="1200">
          <a:solidFill>
            <a:schemeClr val="tx1"/>
          </a:solidFill>
          <a:latin typeface="+mn-lt"/>
          <a:ea typeface="ＭＳ Ｐゴシック" pitchFamily="34" charset="-128"/>
          <a:cs typeface="+mn-cs"/>
        </a:defRPr>
      </a:lvl2pPr>
      <a:lvl3pPr marL="455613" indent="-228600" algn="l" defTabSz="457200" rtl="0" eaLnBrk="0" fontAlgn="base" hangingPunct="0">
        <a:spcBef>
          <a:spcPct val="0"/>
        </a:spcBef>
        <a:spcAft>
          <a:spcPts val="600"/>
        </a:spcAft>
        <a:buFont typeface="Lucida Grande" charset="0"/>
        <a:buChar char="–"/>
        <a:defRPr sz="1600" kern="1200">
          <a:solidFill>
            <a:schemeClr val="tx1"/>
          </a:solidFill>
          <a:latin typeface="+mn-lt"/>
          <a:ea typeface="ＭＳ Ｐゴシック" pitchFamily="34" charset="-128"/>
          <a:cs typeface="+mn-cs"/>
        </a:defRPr>
      </a:lvl3pPr>
      <a:lvl4pPr marL="627063" indent="-166688" algn="l" defTabSz="457200" rtl="0" eaLnBrk="0" fontAlgn="base" hangingPunct="0">
        <a:spcBef>
          <a:spcPct val="0"/>
        </a:spcBef>
        <a:spcAft>
          <a:spcPts val="600"/>
        </a:spcAft>
        <a:buFont typeface="Arial" pitchFamily="34" charset="0"/>
        <a:buChar char="•"/>
        <a:defRPr sz="1400" kern="1200">
          <a:solidFill>
            <a:schemeClr val="tx1"/>
          </a:solidFill>
          <a:latin typeface="+mn-lt"/>
          <a:ea typeface="ＭＳ Ｐゴシック" pitchFamily="34" charset="-128"/>
          <a:cs typeface="+mn-cs"/>
        </a:defRPr>
      </a:lvl4pPr>
      <a:lvl5pPr marL="796925" indent="-169863" algn="l" defTabSz="457200" rtl="0" eaLnBrk="0" fontAlgn="base" hangingPunct="0">
        <a:spcBef>
          <a:spcPct val="0"/>
        </a:spcBef>
        <a:spcAft>
          <a:spcPts val="600"/>
        </a:spcAft>
        <a:buFont typeface="Lucida Grande" charset="0"/>
        <a:buChar char="–"/>
        <a:defRPr sz="12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mailto:bryan.garcia@ctgreenban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6.jpeg"/><Relationship Id="rId9" Type="http://schemas.openxmlformats.org/officeDocument/2006/relationships/image" Target="../media/image17.gif"/><Relationship Id="rId10"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xqFQoTCM6akYX36sgCFckbHgodg-UAkg&amp;url=https://twitter.com/posigensolar&amp;psig=AFQjCNEvyeL-zW-2Pu0H38mai-C7SX0cdg&amp;ust=1446319734759561" TargetMode="External"/><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18789" y="2002365"/>
            <a:ext cx="6872611" cy="1121835"/>
          </a:xfrm>
        </p:spPr>
        <p:txBody>
          <a:bodyPr/>
          <a:lstStyle/>
          <a:p>
            <a:r>
              <a:rPr lang="en-US" b="1" dirty="0"/>
              <a:t>Innovative Financial Instruments to Support Energy Efficiency</a:t>
            </a:r>
          </a:p>
        </p:txBody>
      </p:sp>
      <p:sp>
        <p:nvSpPr>
          <p:cNvPr id="6" name="Subtitle 5"/>
          <p:cNvSpPr>
            <a:spLocks noGrp="1"/>
          </p:cNvSpPr>
          <p:nvPr>
            <p:ph type="subTitle" idx="1"/>
          </p:nvPr>
        </p:nvSpPr>
        <p:spPr>
          <a:xfrm>
            <a:off x="518789" y="3274147"/>
            <a:ext cx="5043811" cy="867389"/>
          </a:xfrm>
        </p:spPr>
        <p:txBody>
          <a:bodyPr/>
          <a:lstStyle/>
          <a:p>
            <a:r>
              <a:rPr lang="en-US" sz="2400" dirty="0">
                <a:solidFill>
                  <a:srgbClr val="00B0F0"/>
                </a:solidFill>
              </a:rPr>
              <a:t>Residential Solar PV Lease and Energy Efficiency ESA with PosiGen</a:t>
            </a:r>
          </a:p>
        </p:txBody>
      </p:sp>
      <p:sp>
        <p:nvSpPr>
          <p:cNvPr id="10" name="Text Placeholder 9"/>
          <p:cNvSpPr>
            <a:spLocks noGrp="1"/>
          </p:cNvSpPr>
          <p:nvPr>
            <p:ph type="body" sz="quarter" idx="12"/>
          </p:nvPr>
        </p:nvSpPr>
        <p:spPr/>
        <p:txBody>
          <a:bodyPr/>
          <a:lstStyle/>
          <a:p>
            <a:r>
              <a:rPr lang="en-US" dirty="0"/>
              <a:t>November 15, 2016</a:t>
            </a:r>
          </a:p>
        </p:txBody>
      </p:sp>
      <p:pic>
        <p:nvPicPr>
          <p:cNvPr id="8" name="Picture Placeholder 7"/>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449" b="449"/>
          <a:stretch/>
        </p:blipFill>
        <p:spPr>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pic>
    </p:spTree>
    <p:extLst>
      <p:ext uri="{BB962C8B-B14F-4D97-AF65-F5344CB8AC3E}">
        <p14:creationId xmlns:p14="http://schemas.microsoft.com/office/powerpoint/2010/main" val="237829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70534" y="1828800"/>
            <a:ext cx="3668266" cy="833438"/>
          </a:xfrm>
        </p:spPr>
        <p:txBody>
          <a:bodyPr/>
          <a:lstStyle/>
          <a:p>
            <a:pPr algn="ctr"/>
            <a:r>
              <a:rPr lang="en-US" b="1" dirty="0"/>
              <a:t>Thank You!</a:t>
            </a:r>
            <a:br>
              <a:rPr lang="en-US" b="1" dirty="0"/>
            </a:br>
            <a:r>
              <a:rPr lang="en-US" dirty="0"/>
              <a:t/>
            </a:r>
            <a:br>
              <a:rPr lang="en-US" dirty="0"/>
            </a:br>
            <a:endParaRPr lang="en-US" sz="2400" dirty="0"/>
          </a:p>
        </p:txBody>
      </p:sp>
      <p:sp>
        <p:nvSpPr>
          <p:cNvPr id="6" name="Text Placeholder 2"/>
          <p:cNvSpPr txBox="1">
            <a:spLocks/>
          </p:cNvSpPr>
          <p:nvPr/>
        </p:nvSpPr>
        <p:spPr>
          <a:xfrm>
            <a:off x="2133600" y="2514600"/>
            <a:ext cx="3505200" cy="1620079"/>
          </a:xfrm>
          <a:prstGeom prst="rect">
            <a:avLst/>
          </a:prstGeom>
        </p:spPr>
        <p:txBody>
          <a:bodyPr>
            <a:noAutofit/>
          </a:bodyPr>
          <a:lstStyle>
            <a:lvl1pPr marL="0" indent="0" algn="l" defTabSz="457200" rtl="0" eaLnBrk="1" latinLnBrk="0" hangingPunct="1">
              <a:spcBef>
                <a:spcPts val="0"/>
              </a:spcBef>
              <a:spcAft>
                <a:spcPts val="600"/>
              </a:spcAft>
              <a:buFont typeface="Arial"/>
              <a:buNone/>
              <a:defRPr sz="1800" kern="1200">
                <a:solidFill>
                  <a:schemeClr val="tx1"/>
                </a:solidFill>
                <a:latin typeface="+mn-lt"/>
                <a:ea typeface="+mn-ea"/>
                <a:cs typeface="+mn-cs"/>
              </a:defRPr>
            </a:lvl1pPr>
            <a:lvl2pPr marL="227013" indent="-225425" algn="l" defTabSz="457200" rtl="0" eaLnBrk="1" latinLnBrk="0" hangingPunct="1">
              <a:spcBef>
                <a:spcPts val="0"/>
              </a:spcBef>
              <a:spcAft>
                <a:spcPts val="600"/>
              </a:spcAft>
              <a:buFont typeface="Arial"/>
              <a:buChar char="•"/>
              <a:defRPr sz="1800" kern="1200">
                <a:solidFill>
                  <a:schemeClr val="tx1"/>
                </a:solidFill>
                <a:latin typeface="+mn-lt"/>
                <a:ea typeface="+mn-ea"/>
                <a:cs typeface="+mn-cs"/>
              </a:defRPr>
            </a:lvl2pPr>
            <a:lvl3pPr marL="455613" indent="-228600" algn="l" defTabSz="457200" rtl="0" eaLnBrk="1" latinLnBrk="0" hangingPunct="1">
              <a:spcBef>
                <a:spcPts val="0"/>
              </a:spcBef>
              <a:spcAft>
                <a:spcPts val="600"/>
              </a:spcAft>
              <a:buFont typeface="Lucida Grande"/>
              <a:buChar char="–"/>
              <a:defRPr sz="1600" kern="1200">
                <a:solidFill>
                  <a:schemeClr val="tx1"/>
                </a:solidFill>
                <a:latin typeface="+mn-lt"/>
                <a:ea typeface="+mn-ea"/>
                <a:cs typeface="+mn-cs"/>
              </a:defRPr>
            </a:lvl3pPr>
            <a:lvl4pPr marL="627063" indent="-166688" algn="l" defTabSz="457200" rtl="0" eaLnBrk="1" latinLnBrk="0" hangingPunct="1">
              <a:spcBef>
                <a:spcPts val="0"/>
              </a:spcBef>
              <a:spcAft>
                <a:spcPts val="600"/>
              </a:spcAft>
              <a:buFont typeface="Arial"/>
              <a:buChar char="•"/>
              <a:defRPr sz="1400" kern="1200">
                <a:solidFill>
                  <a:schemeClr val="tx1"/>
                </a:solidFill>
                <a:latin typeface="+mn-lt"/>
                <a:ea typeface="+mn-ea"/>
                <a:cs typeface="+mn-cs"/>
              </a:defRPr>
            </a:lvl4pPr>
            <a:lvl5pPr marL="796925" indent="-169863" algn="l" defTabSz="457200" rtl="0" eaLnBrk="1" latinLnBrk="0" hangingPunct="1">
              <a:spcBef>
                <a:spcPts val="0"/>
              </a:spcBef>
              <a:spcAft>
                <a:spcPts val="600"/>
              </a:spcAft>
              <a:buFont typeface="Lucida Grande"/>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384"/>
              </a:spcBef>
              <a:spcAft>
                <a:spcPts val="0"/>
              </a:spcAft>
            </a:pPr>
            <a:r>
              <a:rPr lang="en-US" sz="1600" b="1" dirty="0"/>
              <a:t>Bryan Garcia</a:t>
            </a:r>
          </a:p>
          <a:p>
            <a:pPr algn="ctr">
              <a:spcBef>
                <a:spcPts val="384"/>
              </a:spcBef>
              <a:spcAft>
                <a:spcPts val="0"/>
              </a:spcAft>
            </a:pPr>
            <a:r>
              <a:rPr lang="en-US" sz="1600" dirty="0"/>
              <a:t>President and CEO</a:t>
            </a:r>
          </a:p>
          <a:p>
            <a:pPr algn="ctr">
              <a:spcBef>
                <a:spcPts val="384"/>
              </a:spcBef>
              <a:spcAft>
                <a:spcPts val="0"/>
              </a:spcAft>
            </a:pPr>
            <a:r>
              <a:rPr lang="en-US" sz="1600" dirty="0"/>
              <a:t>845 Brook Street</a:t>
            </a:r>
          </a:p>
          <a:p>
            <a:pPr algn="ctr">
              <a:spcBef>
                <a:spcPts val="384"/>
              </a:spcBef>
              <a:spcAft>
                <a:spcPts val="0"/>
              </a:spcAft>
            </a:pPr>
            <a:r>
              <a:rPr lang="en-US" sz="1600" dirty="0"/>
              <a:t>Rocky Hill, CT 06067</a:t>
            </a:r>
            <a:br>
              <a:rPr lang="en-US" sz="1600" dirty="0"/>
            </a:br>
            <a:r>
              <a:rPr lang="en-US" sz="1600" dirty="0">
                <a:hlinkClick r:id="rId3"/>
              </a:rPr>
              <a:t>bryan.garcia@ctgreenbank.com</a:t>
            </a:r>
            <a:endParaRPr lang="en-US" sz="1600" dirty="0"/>
          </a:p>
        </p:txBody>
      </p:sp>
    </p:spTree>
    <p:extLst>
      <p:ext uri="{BB962C8B-B14F-4D97-AF65-F5344CB8AC3E}">
        <p14:creationId xmlns:p14="http://schemas.microsoft.com/office/powerpoint/2010/main" val="285787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b="1" dirty="0"/>
              <a:t>Connecticut</a:t>
            </a:r>
            <a:r>
              <a:rPr lang="en-US" altLang="en-US" dirty="0"/>
              <a:t>	</a:t>
            </a:r>
            <a:br>
              <a:rPr lang="en-US" altLang="en-US" dirty="0"/>
            </a:br>
            <a:r>
              <a:rPr lang="en-US" altLang="en-US" sz="2800" dirty="0"/>
              <a:t>Microcosm of the United States</a:t>
            </a:r>
          </a:p>
        </p:txBody>
      </p:sp>
      <p:sp>
        <p:nvSpPr>
          <p:cNvPr id="8196" name="Slide Number Placeholder 1"/>
          <p:cNvSpPr txBox="1">
            <a:spLocks/>
          </p:cNvSpPr>
          <p:nvPr/>
        </p:nvSpPr>
        <p:spPr bwMode="auto">
          <a:xfrm>
            <a:off x="693420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indent="-225425"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indent="-166688"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indent="-169863"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indent="-169863"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algn="r" defTabSz="914400" eaLnBrk="1" hangingPunct="1">
              <a:spcAft>
                <a:spcPct val="0"/>
              </a:spcAft>
              <a:buFontTx/>
              <a:buNone/>
            </a:pPr>
            <a:fld id="{1FCD0AA3-009E-4B0E-847A-71DCE81DF365}" type="slidenum">
              <a:rPr lang="en-US" altLang="en-US">
                <a:solidFill>
                  <a:schemeClr val="bg1"/>
                </a:solidFill>
              </a:rPr>
              <a:pPr algn="r" defTabSz="914400" eaLnBrk="1" hangingPunct="1">
                <a:spcAft>
                  <a:spcPct val="0"/>
                </a:spcAft>
                <a:buFontTx/>
                <a:buNone/>
              </a:pPr>
              <a:t>2</a:t>
            </a:fld>
            <a:endParaRPr lang="en-US" altLang="en-US">
              <a:solidFill>
                <a:schemeClr val="bg1"/>
              </a:solidFill>
            </a:endParaRPr>
          </a:p>
        </p:txBody>
      </p:sp>
      <p:pic>
        <p:nvPicPr>
          <p:cNvPr id="5" name="Picture 4"/>
          <p:cNvPicPr>
            <a:picLocks noChangeAspect="1"/>
          </p:cNvPicPr>
          <p:nvPr/>
        </p:nvPicPr>
        <p:blipFill>
          <a:blip r:embed="rId3"/>
          <a:stretch>
            <a:fillRect/>
          </a:stretch>
        </p:blipFill>
        <p:spPr>
          <a:xfrm>
            <a:off x="560388" y="1598980"/>
            <a:ext cx="7821612" cy="4867353"/>
          </a:xfrm>
          <a:prstGeom prst="rect">
            <a:avLst/>
          </a:prstGeom>
        </p:spPr>
      </p:pic>
      <p:grpSp>
        <p:nvGrpSpPr>
          <p:cNvPr id="8" name="Group 7"/>
          <p:cNvGrpSpPr/>
          <p:nvPr/>
        </p:nvGrpSpPr>
        <p:grpSpPr>
          <a:xfrm>
            <a:off x="560388" y="1676400"/>
            <a:ext cx="7073311" cy="4431983"/>
            <a:chOff x="560388" y="1752600"/>
            <a:chExt cx="7073311" cy="4431983"/>
          </a:xfrm>
        </p:grpSpPr>
        <p:sp>
          <p:nvSpPr>
            <p:cNvPr id="7" name="Freeform: Shape 6"/>
            <p:cNvSpPr/>
            <p:nvPr/>
          </p:nvSpPr>
          <p:spPr>
            <a:xfrm>
              <a:off x="5260369" y="1756881"/>
              <a:ext cx="2373330" cy="4427702"/>
            </a:xfrm>
            <a:custGeom>
              <a:avLst/>
              <a:gdLst>
                <a:gd name="connsiteX0" fmla="*/ 0 w 2373330"/>
                <a:gd name="connsiteY0" fmla="*/ 0 h 4150759"/>
                <a:gd name="connsiteX1" fmla="*/ 20548 w 2373330"/>
                <a:gd name="connsiteY1" fmla="*/ 4150759 h 4150759"/>
                <a:gd name="connsiteX2" fmla="*/ 2363056 w 2373330"/>
                <a:gd name="connsiteY2" fmla="*/ 1407559 h 4150759"/>
                <a:gd name="connsiteX3" fmla="*/ 2373330 w 2373330"/>
                <a:gd name="connsiteY3" fmla="*/ 1356189 h 4150759"/>
                <a:gd name="connsiteX4" fmla="*/ 2373330 w 2373330"/>
                <a:gd name="connsiteY4" fmla="*/ 1212350 h 4150759"/>
                <a:gd name="connsiteX5" fmla="*/ 0 w 2373330"/>
                <a:gd name="connsiteY5" fmla="*/ 0 h 415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3330" h="4150759">
                  <a:moveTo>
                    <a:pt x="0" y="0"/>
                  </a:moveTo>
                  <a:lnTo>
                    <a:pt x="20548" y="4150759"/>
                  </a:lnTo>
                  <a:lnTo>
                    <a:pt x="2363056" y="1407559"/>
                  </a:lnTo>
                  <a:lnTo>
                    <a:pt x="2373330" y="1356189"/>
                  </a:lnTo>
                  <a:lnTo>
                    <a:pt x="2373330" y="1212350"/>
                  </a:lnTo>
                  <a:lnTo>
                    <a:pt x="0" y="0"/>
                  </a:lnTo>
                  <a:close/>
                </a:path>
              </a:pathLst>
            </a:custGeom>
            <a:solidFill>
              <a:srgbClr val="BFBFB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4" name="TextBox 43"/>
            <p:cNvSpPr txBox="1"/>
            <p:nvPr/>
          </p:nvSpPr>
          <p:spPr>
            <a:xfrm>
              <a:off x="560388" y="1752600"/>
              <a:ext cx="4697412" cy="4431983"/>
            </a:xfrm>
            <a:prstGeom prst="rect">
              <a:avLst/>
            </a:prstGeom>
            <a:solidFill>
              <a:schemeClr val="bg1"/>
            </a:solidFill>
            <a:ln w="28575">
              <a:solidFill>
                <a:schemeClr val="bg1">
                  <a:lumMod val="50000"/>
                </a:schemeClr>
              </a:solidFill>
              <a:prstDash val="dash"/>
            </a:ln>
          </p:spPr>
          <p:txBody>
            <a:bodyPr wrap="square" lIns="0" tIns="0" rIns="0" bIns="0" rtlCol="0">
              <a:spAutoFit/>
            </a:bodyPr>
            <a:lstStyle/>
            <a:p>
              <a:pPr marL="742950" lvl="1" indent="-285750">
                <a:buFont typeface="Wingdings" panose="05000000000000000000" pitchFamily="2" charset="2"/>
                <a:buChar char="§"/>
              </a:pPr>
              <a:endParaRPr lang="en-US" dirty="0">
                <a:latin typeface="Calibri" panose="020F0502020204030204" pitchFamily="34" charset="0"/>
              </a:endParaRPr>
            </a:p>
            <a:p>
              <a:pPr marL="742950" lvl="1" indent="-285750">
                <a:buFont typeface="Wingdings" panose="05000000000000000000" pitchFamily="2" charset="2"/>
                <a:buChar char="§"/>
              </a:pPr>
              <a:r>
                <a:rPr lang="en-US" b="1" u="sng" dirty="0">
                  <a:latin typeface="Calibri" panose="020F0502020204030204" pitchFamily="34" charset="0"/>
                </a:rPr>
                <a:t>Region</a:t>
              </a:r>
              <a:r>
                <a:rPr lang="en-US" dirty="0">
                  <a:latin typeface="Calibri" panose="020F0502020204030204" pitchFamily="34" charset="0"/>
                </a:rPr>
                <a:t> – New England</a:t>
              </a:r>
            </a:p>
            <a:p>
              <a:pPr marL="742950" lvl="1" indent="-285750">
                <a:buFont typeface="Wingdings" panose="05000000000000000000" pitchFamily="2" charset="2"/>
                <a:buChar char="§"/>
              </a:pPr>
              <a:r>
                <a:rPr lang="en-US" b="1" u="sng" dirty="0">
                  <a:latin typeface="Calibri" panose="020F0502020204030204" pitchFamily="34" charset="0"/>
                </a:rPr>
                <a:t>Population </a:t>
              </a:r>
              <a:r>
                <a:rPr lang="en-US" dirty="0">
                  <a:latin typeface="Calibri" panose="020F0502020204030204" pitchFamily="34" charset="0"/>
                </a:rPr>
                <a:t>– 3,597,000</a:t>
              </a:r>
            </a:p>
            <a:p>
              <a:pPr marL="742950" lvl="1" indent="-285750">
                <a:buFont typeface="Wingdings" panose="05000000000000000000" pitchFamily="2" charset="2"/>
                <a:buChar char="§"/>
              </a:pPr>
              <a:r>
                <a:rPr lang="en-US" b="1" u="sng" dirty="0">
                  <a:latin typeface="Calibri" panose="020F0502020204030204" pitchFamily="34" charset="0"/>
                </a:rPr>
                <a:t>Gross State Product </a:t>
              </a:r>
              <a:r>
                <a:rPr lang="en-US" dirty="0">
                  <a:latin typeface="Calibri" panose="020F0502020204030204" pitchFamily="34" charset="0"/>
                </a:rPr>
                <a:t>– ~$225 B</a:t>
              </a:r>
              <a:endParaRPr lang="en-US" b="1" u="sng" dirty="0">
                <a:latin typeface="Calibri" panose="020F0502020204030204" pitchFamily="34" charset="0"/>
              </a:endParaRPr>
            </a:p>
            <a:p>
              <a:pPr marL="742950" lvl="1" indent="-285750">
                <a:buFont typeface="Wingdings" panose="05000000000000000000" pitchFamily="2" charset="2"/>
                <a:buChar char="§"/>
              </a:pPr>
              <a:r>
                <a:rPr lang="en-US" b="1" u="sng" dirty="0">
                  <a:latin typeface="Calibri" panose="020F0502020204030204" pitchFamily="34" charset="0"/>
                </a:rPr>
                <a:t>Diversity </a:t>
              </a:r>
              <a:r>
                <a:rPr lang="en-US" dirty="0">
                  <a:latin typeface="Calibri" panose="020F0502020204030204" pitchFamily="34" charset="0"/>
                </a:rPr>
                <a:t>– metropolitan areas in Connecticut – New Haven (#1) and Hartford (#3) are the most representative of a normal America</a:t>
              </a:r>
              <a:r>
                <a:rPr lang="en-US" baseline="30000" dirty="0">
                  <a:latin typeface="Calibri" panose="020F0502020204030204" pitchFamily="34" charset="0"/>
                </a:rPr>
                <a:t>1</a:t>
              </a:r>
              <a:r>
                <a:rPr lang="en-US" dirty="0">
                  <a:latin typeface="Calibri" panose="020F0502020204030204" pitchFamily="34" charset="0"/>
                </a:rPr>
                <a:t> in terms of age, education attainment, race, and ethnicity</a:t>
              </a:r>
            </a:p>
            <a:p>
              <a:pPr marL="742950" lvl="1" indent="-285750">
                <a:buFont typeface="Wingdings" panose="05000000000000000000" pitchFamily="2" charset="2"/>
                <a:buChar char="§"/>
              </a:pPr>
              <a:r>
                <a:rPr lang="en-US" b="1" u="sng" dirty="0">
                  <a:latin typeface="Calibri" panose="020F0502020204030204" pitchFamily="34" charset="0"/>
                </a:rPr>
                <a:t>Buildings</a:t>
              </a:r>
              <a:r>
                <a:rPr lang="en-US" dirty="0">
                  <a:latin typeface="Calibri" panose="020F0502020204030204" pitchFamily="34" charset="0"/>
                </a:rPr>
                <a:t> – some of the oldest, most energy inefficient, and H&amp;S issues</a:t>
              </a:r>
            </a:p>
            <a:p>
              <a:pPr marL="742950" lvl="1" indent="-285750">
                <a:buFont typeface="Wingdings" panose="05000000000000000000" pitchFamily="2" charset="2"/>
                <a:buChar char="§"/>
              </a:pPr>
              <a:r>
                <a:rPr lang="en-US" b="1" u="sng" dirty="0">
                  <a:latin typeface="Calibri" panose="020F0502020204030204" pitchFamily="34" charset="0"/>
                </a:rPr>
                <a:t>Energy Costs </a:t>
              </a:r>
              <a:r>
                <a:rPr lang="en-US" dirty="0">
                  <a:latin typeface="Calibri" panose="020F0502020204030204" pitchFamily="34" charset="0"/>
                </a:rPr>
                <a:t>– highest electricity costs in then “lower 48” states</a:t>
              </a:r>
            </a:p>
            <a:p>
              <a:pPr marL="742950" lvl="1" indent="-285750">
                <a:buFont typeface="Wingdings" panose="05000000000000000000" pitchFamily="2" charset="2"/>
                <a:buChar char="§"/>
              </a:pPr>
              <a:r>
                <a:rPr lang="en-US" b="1" u="sng" dirty="0">
                  <a:latin typeface="Calibri" panose="020F0502020204030204" pitchFamily="34" charset="0"/>
                </a:rPr>
                <a:t>Grid Reliability</a:t>
              </a:r>
              <a:r>
                <a:rPr lang="en-US" dirty="0">
                  <a:latin typeface="Calibri" panose="020F0502020204030204" pitchFamily="34" charset="0"/>
                </a:rPr>
                <a:t> – 5 major storms in the past 5 years with unacceptable outages</a:t>
              </a:r>
              <a:endParaRPr lang="en-US" b="1" u="sng" dirty="0">
                <a:latin typeface="Calibri" panose="020F0502020204030204" pitchFamily="34" charset="0"/>
              </a:endParaRPr>
            </a:p>
            <a:p>
              <a:pPr marL="742950" lvl="1" indent="-285750">
                <a:buFont typeface="Wingdings" panose="05000000000000000000" pitchFamily="2" charset="2"/>
                <a:buChar char="§"/>
              </a:pPr>
              <a:endParaRPr lang="en-US" dirty="0">
                <a:latin typeface="Calibri" panose="020F0502020204030204" pitchFamily="34" charset="0"/>
              </a:endParaRPr>
            </a:p>
          </p:txBody>
        </p:sp>
      </p:grpSp>
      <p:sp>
        <p:nvSpPr>
          <p:cNvPr id="46" name="TextBox 7"/>
          <p:cNvSpPr txBox="1">
            <a:spLocks noChangeArrowheads="1"/>
          </p:cNvSpPr>
          <p:nvPr/>
        </p:nvSpPr>
        <p:spPr bwMode="auto">
          <a:xfrm>
            <a:off x="946150" y="6324600"/>
            <a:ext cx="80279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eaLnBrk="1" hangingPunct="1">
              <a:spcAft>
                <a:spcPct val="0"/>
              </a:spcAft>
              <a:buFontTx/>
              <a:buNone/>
            </a:pPr>
            <a:r>
              <a:rPr lang="en-US" altLang="en-US" sz="900" b="1" u="sng" dirty="0">
                <a:latin typeface="Calibri" pitchFamily="34" charset="0"/>
              </a:rPr>
              <a:t>REFERENCES</a:t>
            </a:r>
          </a:p>
          <a:p>
            <a:pPr marL="228600" indent="-228600" eaLnBrk="1" hangingPunct="1">
              <a:spcAft>
                <a:spcPct val="0"/>
              </a:spcAft>
              <a:buFont typeface="+mj-lt"/>
              <a:buAutoNum type="arabicPeriod"/>
            </a:pPr>
            <a:r>
              <a:rPr lang="en-US" altLang="en-US" sz="900" dirty="0">
                <a:latin typeface="Calibri" pitchFamily="34" charset="0"/>
              </a:rPr>
              <a:t>‘Normal America’ Is Not a Small Town of White People by Jed </a:t>
            </a:r>
            <a:r>
              <a:rPr lang="en-US" altLang="en-US" sz="900" dirty="0" err="1">
                <a:latin typeface="Calibri" pitchFamily="34" charset="0"/>
              </a:rPr>
              <a:t>Kolko</a:t>
            </a:r>
            <a:r>
              <a:rPr lang="en-US" altLang="en-US" sz="900" dirty="0">
                <a:latin typeface="Calibri" pitchFamily="34" charset="0"/>
              </a:rPr>
              <a:t> of FiveThiryEight.com (April 28, 2016)</a:t>
            </a:r>
          </a:p>
        </p:txBody>
      </p:sp>
      <p:grpSp>
        <p:nvGrpSpPr>
          <p:cNvPr id="9" name="Group 8"/>
          <p:cNvGrpSpPr/>
          <p:nvPr/>
        </p:nvGrpSpPr>
        <p:grpSpPr>
          <a:xfrm>
            <a:off x="6543211" y="3830959"/>
            <a:ext cx="2470946" cy="2905207"/>
            <a:chOff x="6543211" y="3830959"/>
            <a:chExt cx="2470946" cy="290520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072" y="3830959"/>
              <a:ext cx="906627" cy="951052"/>
            </a:xfrm>
            <a:prstGeom prst="rect">
              <a:avLst/>
            </a:prstGeom>
          </p:spPr>
        </p:pic>
        <p:sp>
          <p:nvSpPr>
            <p:cNvPr id="3" name="TextBox 2"/>
            <p:cNvSpPr txBox="1"/>
            <p:nvPr/>
          </p:nvSpPr>
          <p:spPr>
            <a:xfrm>
              <a:off x="7701297" y="4306485"/>
              <a:ext cx="1312860" cy="246221"/>
            </a:xfrm>
            <a:prstGeom prst="rect">
              <a:avLst/>
            </a:prstGeom>
            <a:noFill/>
          </p:spPr>
          <p:txBody>
            <a:bodyPr wrap="none" lIns="0" tIns="0" rIns="0" bIns="0" rtlCol="0">
              <a:spAutoFit/>
            </a:bodyPr>
            <a:lstStyle/>
            <a:p>
              <a:pPr marL="285750" indent="-285750">
                <a:buFont typeface="Wingdings" panose="05000000000000000000" pitchFamily="2" charset="2"/>
                <a:buChar char="§"/>
              </a:pPr>
              <a:r>
                <a:rPr lang="en-US" sz="1600" dirty="0"/>
                <a:t>Population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211" y="4857502"/>
              <a:ext cx="1124287" cy="628898"/>
            </a:xfrm>
            <a:prstGeom prst="rect">
              <a:avLst/>
            </a:prstGeom>
          </p:spPr>
        </p:pic>
        <p:sp>
          <p:nvSpPr>
            <p:cNvPr id="12" name="TextBox 11"/>
            <p:cNvSpPr txBox="1"/>
            <p:nvPr/>
          </p:nvSpPr>
          <p:spPr>
            <a:xfrm>
              <a:off x="7701297" y="5119081"/>
              <a:ext cx="743793" cy="246221"/>
            </a:xfrm>
            <a:prstGeom prst="rect">
              <a:avLst/>
            </a:prstGeom>
            <a:noFill/>
          </p:spPr>
          <p:txBody>
            <a:bodyPr wrap="none" lIns="0" tIns="0" rIns="0" bIns="0" rtlCol="0">
              <a:spAutoFit/>
            </a:bodyPr>
            <a:lstStyle/>
            <a:p>
              <a:pPr marL="285750" indent="-285750">
                <a:buFont typeface="Wingdings" panose="05000000000000000000" pitchFamily="2" charset="2"/>
                <a:buChar char="§"/>
              </a:pPr>
              <a:r>
                <a:rPr lang="en-US" sz="1600" dirty="0"/>
                <a:t>Size </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682" y="5745566"/>
              <a:ext cx="894017" cy="990600"/>
            </a:xfrm>
            <a:prstGeom prst="rect">
              <a:avLst/>
            </a:prstGeom>
          </p:spPr>
        </p:pic>
        <p:sp>
          <p:nvSpPr>
            <p:cNvPr id="15" name="TextBox 14"/>
            <p:cNvSpPr txBox="1"/>
            <p:nvPr/>
          </p:nvSpPr>
          <p:spPr>
            <a:xfrm>
              <a:off x="7697290" y="5982681"/>
              <a:ext cx="1200650" cy="246221"/>
            </a:xfrm>
            <a:prstGeom prst="rect">
              <a:avLst/>
            </a:prstGeom>
            <a:noFill/>
          </p:spPr>
          <p:txBody>
            <a:bodyPr wrap="none" lIns="0" tIns="0" rIns="0" bIns="0" rtlCol="0">
              <a:spAutoFit/>
            </a:bodyPr>
            <a:lstStyle/>
            <a:p>
              <a:pPr marL="285750" indent="-285750">
                <a:buFont typeface="Wingdings" panose="05000000000000000000" pitchFamily="2" charset="2"/>
                <a:buChar char="§"/>
              </a:pPr>
              <a:r>
                <a:rPr lang="en-US" sz="1600" dirty="0"/>
                <a:t>Economy </a:t>
              </a:r>
            </a:p>
          </p:txBody>
        </p:sp>
      </p:grpSp>
      <p:sp>
        <p:nvSpPr>
          <p:cNvPr id="16" name="Slide Number Placeholder 2"/>
          <p:cNvSpPr>
            <a:spLocks noGrp="1"/>
          </p:cNvSpPr>
          <p:nvPr>
            <p:ph type="sldNum" sz="quarter" idx="4294967295"/>
          </p:nvPr>
        </p:nvSpPr>
        <p:spPr>
          <a:xfrm>
            <a:off x="8776253" y="6569074"/>
            <a:ext cx="367748" cy="365126"/>
          </a:xfrm>
          <a:prstGeom prst="rect">
            <a:avLst/>
          </a:prstGeom>
        </p:spPr>
        <p:txBody>
          <a:bodyPr/>
          <a:lstStyle/>
          <a:p>
            <a:pPr algn="ctr"/>
            <a:fld id="{8635F78A-E13B-774D-ADB8-E6F6A9A5D201}" type="slidenum">
              <a:rPr lang="en-US" sz="1200" smtClean="0"/>
              <a:pPr algn="ctr"/>
              <a:t>2</a:t>
            </a:fld>
            <a:endParaRPr lang="en-US" sz="1200" dirty="0"/>
          </a:p>
        </p:txBody>
      </p:sp>
    </p:spTree>
    <p:extLst>
      <p:ext uri="{BB962C8B-B14F-4D97-AF65-F5344CB8AC3E}">
        <p14:creationId xmlns:p14="http://schemas.microsoft.com/office/powerpoint/2010/main" val="34081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50839"/>
            <a:ext cx="8610600" cy="944561"/>
          </a:xfrm>
        </p:spPr>
        <p:txBody>
          <a:bodyPr>
            <a:normAutofit fontScale="90000"/>
          </a:bodyPr>
          <a:lstStyle/>
          <a:p>
            <a:r>
              <a:rPr lang="en-US" sz="3300" b="1" dirty="0"/>
              <a:t>Connecticut Green Bank</a:t>
            </a:r>
            <a:r>
              <a:rPr lang="en-US" dirty="0"/>
              <a:t/>
            </a:r>
            <a:br>
              <a:rPr lang="en-US" dirty="0"/>
            </a:br>
            <a:r>
              <a:rPr lang="en-US" sz="3100" dirty="0"/>
              <a:t>About Us</a:t>
            </a:r>
          </a:p>
        </p:txBody>
      </p:sp>
      <p:sp>
        <p:nvSpPr>
          <p:cNvPr id="5"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3</a:t>
            </a:fld>
            <a:endParaRPr lang="en-US" dirty="0">
              <a:solidFill>
                <a:schemeClr val="bg1"/>
              </a:solidFill>
            </a:endParaRPr>
          </a:p>
        </p:txBody>
      </p:sp>
      <p:sp>
        <p:nvSpPr>
          <p:cNvPr id="8" name="Slide Number Placeholder 2"/>
          <p:cNvSpPr>
            <a:spLocks noGrp="1"/>
          </p:cNvSpPr>
          <p:nvPr>
            <p:ph type="sldNum" sz="quarter" idx="4294967295"/>
          </p:nvPr>
        </p:nvSpPr>
        <p:spPr>
          <a:xfrm>
            <a:off x="8776253" y="6492874"/>
            <a:ext cx="367748" cy="365126"/>
          </a:xfrm>
          <a:prstGeom prst="rect">
            <a:avLst/>
          </a:prstGeom>
        </p:spPr>
        <p:txBody>
          <a:bodyPr/>
          <a:lstStyle/>
          <a:p>
            <a:pPr algn="ctr"/>
            <a:fld id="{8635F78A-E13B-774D-ADB8-E6F6A9A5D201}" type="slidenum">
              <a:rPr lang="en-US" sz="1200" smtClean="0"/>
              <a:pPr algn="ctr"/>
              <a:t>3</a:t>
            </a:fld>
            <a:endParaRPr lang="en-US" sz="1200" dirty="0"/>
          </a:p>
        </p:txBody>
      </p:sp>
      <p:sp>
        <p:nvSpPr>
          <p:cNvPr id="6" name="Content Placeholder 2"/>
          <p:cNvSpPr>
            <a:spLocks noGrp="1"/>
          </p:cNvSpPr>
          <p:nvPr>
            <p:ph idx="1"/>
          </p:nvPr>
        </p:nvSpPr>
        <p:spPr>
          <a:xfrm>
            <a:off x="3429000" y="1352897"/>
            <a:ext cx="5490686" cy="5135564"/>
          </a:xfrm>
        </p:spPr>
        <p:txBody>
          <a:bodyPr>
            <a:noAutofit/>
          </a:bodyPr>
          <a:lstStyle/>
          <a:p>
            <a:pPr>
              <a:lnSpc>
                <a:spcPct val="100000"/>
              </a:lnSpc>
              <a:spcAft>
                <a:spcPts val="480"/>
              </a:spcAft>
            </a:pPr>
            <a:r>
              <a:rPr lang="en-US" sz="2000" b="1" u="sng" dirty="0">
                <a:latin typeface="Calibri" panose="020F0502020204030204" pitchFamily="34" charset="0"/>
              </a:rPr>
              <a:t>1</a:t>
            </a:r>
            <a:r>
              <a:rPr lang="en-US" sz="2000" b="1" u="sng" baseline="30000" dirty="0">
                <a:latin typeface="Calibri" panose="020F0502020204030204" pitchFamily="34" charset="0"/>
              </a:rPr>
              <a:t>st</a:t>
            </a:r>
            <a:r>
              <a:rPr lang="en-US" sz="2000" b="1" u="sng" dirty="0">
                <a:latin typeface="Calibri" panose="020F0502020204030204" pitchFamily="34" charset="0"/>
              </a:rPr>
              <a:t> State-Level Green Bank in the U.S.</a:t>
            </a:r>
          </a:p>
          <a:p>
            <a:pPr>
              <a:lnSpc>
                <a:spcPct val="100000"/>
              </a:lnSpc>
              <a:spcAft>
                <a:spcPts val="480"/>
              </a:spcAft>
            </a:pPr>
            <a:endParaRPr lang="en-US" sz="400" b="1" u="sng" dirty="0">
              <a:latin typeface="Calibri" panose="020F0502020204030204" pitchFamily="34" charset="0"/>
            </a:endParaRPr>
          </a:p>
          <a:p>
            <a:pPr>
              <a:lnSpc>
                <a:spcPct val="100000"/>
              </a:lnSpc>
              <a:spcAft>
                <a:spcPts val="480"/>
              </a:spcAft>
            </a:pPr>
            <a:r>
              <a:rPr lang="en-US" sz="2000" b="1" u="sng" dirty="0">
                <a:latin typeface="Calibri" panose="020F0502020204030204" pitchFamily="34" charset="0"/>
              </a:rPr>
              <a:t>Quasi-public organization </a:t>
            </a:r>
            <a:r>
              <a:rPr lang="en-US" sz="2000" dirty="0">
                <a:latin typeface="Calibri" panose="020F0502020204030204" pitchFamily="34" charset="0"/>
              </a:rPr>
              <a:t>– created by PA 11-80 and “use private sector disciplines to achieve public sector goals”</a:t>
            </a:r>
          </a:p>
          <a:p>
            <a:pPr>
              <a:lnSpc>
                <a:spcPct val="100000"/>
              </a:lnSpc>
              <a:spcAft>
                <a:spcPts val="480"/>
              </a:spcAft>
            </a:pPr>
            <a:endParaRPr lang="en-US" sz="400" dirty="0">
              <a:latin typeface="Calibri" panose="020F0502020204030204" pitchFamily="34" charset="0"/>
            </a:endParaRPr>
          </a:p>
          <a:p>
            <a:pPr>
              <a:spcAft>
                <a:spcPts val="480"/>
              </a:spcAft>
            </a:pPr>
            <a:r>
              <a:rPr lang="en-US" sz="2000" b="1" u="sng" dirty="0">
                <a:latin typeface="Calibri" panose="020F0502020204030204" pitchFamily="34" charset="0"/>
              </a:rPr>
              <a:t>Focus</a:t>
            </a:r>
            <a:r>
              <a:rPr lang="en-US" sz="2000" dirty="0">
                <a:latin typeface="Calibri" panose="020F0502020204030204" pitchFamily="34" charset="0"/>
              </a:rPr>
              <a:t> – finance clean energy (i.e. renewable energy, energy efficiency, and alternative fuel vehicles and infrastructure)</a:t>
            </a:r>
          </a:p>
          <a:p>
            <a:pPr>
              <a:spcAft>
                <a:spcPts val="480"/>
              </a:spcAft>
            </a:pPr>
            <a:endParaRPr lang="en-US" sz="400" b="1" u="sng" dirty="0">
              <a:latin typeface="Calibri" panose="020F0502020204030204" pitchFamily="34" charset="0"/>
            </a:endParaRPr>
          </a:p>
          <a:p>
            <a:pPr>
              <a:lnSpc>
                <a:spcPct val="100000"/>
              </a:lnSpc>
              <a:spcAft>
                <a:spcPts val="480"/>
              </a:spcAft>
            </a:pPr>
            <a:r>
              <a:rPr lang="en-US" sz="2000" b="1" u="sng" dirty="0">
                <a:latin typeface="Calibri" panose="020F0502020204030204" pitchFamily="34" charset="0"/>
              </a:rPr>
              <a:t>Support</a:t>
            </a:r>
            <a:r>
              <a:rPr lang="en-US" sz="2000" dirty="0">
                <a:latin typeface="Calibri" panose="020F0502020204030204" pitchFamily="34" charset="0"/>
              </a:rPr>
              <a:t> – supported by a $0.001/kWh surcharge on electric ratepayer bills (about $10 per household per year) that provides approximately $27-30 MM a year for investments, RGGI about $5 MM a year for renewable energy, federal competitive solicitations (i.e. </a:t>
            </a:r>
            <a:r>
              <a:rPr lang="en-US" sz="2000" dirty="0" err="1">
                <a:latin typeface="Calibri" panose="020F0502020204030204" pitchFamily="34" charset="0"/>
              </a:rPr>
              <a:t>SunShot</a:t>
            </a:r>
            <a:r>
              <a:rPr lang="en-US" sz="2000" dirty="0">
                <a:latin typeface="Calibri" panose="020F0502020204030204" pitchFamily="34" charset="0"/>
              </a:rPr>
              <a:t> Initiative) and non-competitive resources (i.e. ARRA-SEP), private capital, and private foundations</a:t>
            </a:r>
          </a:p>
        </p:txBody>
      </p:sp>
      <p:pic>
        <p:nvPicPr>
          <p:cNvPr id="7" name="Picture 2" descr="http://www.nhregister.com/content/articles/2011/02/20/opinion/doc4d5eb911c2640143148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2943540" cy="23008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tahq.org/images/capital-building-at-suns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1" y="3867942"/>
            <a:ext cx="2943539" cy="265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9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Solar PV Lease and EE ESA</a:t>
            </a:r>
            <a:br>
              <a:rPr lang="en-US" altLang="en-US" b="1" dirty="0"/>
            </a:br>
            <a:r>
              <a:rPr lang="en-US" altLang="en-US" sz="2700" dirty="0">
                <a:solidFill>
                  <a:srgbClr val="32A93A"/>
                </a:solidFill>
              </a:rPr>
              <a:t>PosiGen</a:t>
            </a:r>
            <a:endParaRPr lang="en-US" sz="2000" dirty="0"/>
          </a:p>
        </p:txBody>
      </p:sp>
      <p:sp>
        <p:nvSpPr>
          <p:cNvPr id="4" name="Slide Number Placeholder 3"/>
          <p:cNvSpPr>
            <a:spLocks noGrp="1"/>
          </p:cNvSpPr>
          <p:nvPr>
            <p:ph type="sldNum" sz="quarter" idx="4"/>
          </p:nvPr>
        </p:nvSpPr>
        <p:spPr>
          <a:xfrm>
            <a:off x="6553200" y="6186026"/>
            <a:ext cx="2133600" cy="365125"/>
          </a:xfrm>
        </p:spPr>
        <p:txBody>
          <a:bodyPr/>
          <a:lstStyle/>
          <a:p>
            <a:fld id="{FA4E9724-46C2-4DBD-9A7E-526720DC8474}" type="slidenum">
              <a:rPr lang="en-US" smtClean="0"/>
              <a:pPr/>
              <a:t>4</a:t>
            </a:fld>
            <a:endParaRPr lang="en-US" dirty="0"/>
          </a:p>
        </p:txBody>
      </p:sp>
      <p:pic>
        <p:nvPicPr>
          <p:cNvPr id="6" name="Picture 6" descr="http://www.oakridgehousing.com/test/images/Home%20Sal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23" y="2241233"/>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257290" y="4143323"/>
            <a:ext cx="20646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0" i="0" u="none" strike="noStrike" kern="0" cap="none" spc="0" normalizeH="0" baseline="0" noProof="0" dirty="0">
                <a:ln>
                  <a:noFill/>
                </a:ln>
                <a:effectLst/>
                <a:uLnTx/>
                <a:uFillTx/>
                <a:latin typeface="Arial" pitchFamily="34" charset="0"/>
                <a:ea typeface="ＭＳ Ｐゴシック" pitchFamily="34" charset="-128"/>
              </a:rPr>
              <a:t>$59,250 HHI</a:t>
            </a:r>
          </a:p>
          <a:p>
            <a:pPr marL="0" marR="0" lvl="0" indent="0" algn="ctr" defTabSz="914400" eaLnBrk="1" fontAlgn="auto" latinLnBrk="0" hangingPunct="1">
              <a:lnSpc>
                <a:spcPct val="100000"/>
              </a:lnSpc>
              <a:spcBef>
                <a:spcPts val="0"/>
              </a:spcBef>
              <a:spcAft>
                <a:spcPct val="0"/>
              </a:spcAft>
              <a:buClrTx/>
              <a:buSzTx/>
              <a:buFontTx/>
              <a:buNone/>
              <a:tabLst/>
              <a:defRPr/>
            </a:pPr>
            <a:r>
              <a:rPr lang="en-US" altLang="en-US" b="1" kern="0" dirty="0"/>
              <a:t>High</a:t>
            </a:r>
            <a:r>
              <a:rPr kumimoji="0" lang="en-US" altLang="en-US" sz="1800" b="1" i="0" u="none" strike="noStrike" kern="0" cap="none" spc="0" normalizeH="0" baseline="0" noProof="0" dirty="0">
                <a:ln>
                  <a:noFill/>
                </a:ln>
                <a:effectLst/>
                <a:uLnTx/>
                <a:uFillTx/>
              </a:rPr>
              <a:t> Energy Costs</a:t>
            </a:r>
          </a:p>
          <a:p>
            <a:pPr marL="0" marR="0" lvl="0" indent="0" algn="ctr" defTabSz="914400" eaLnBrk="1" fontAlgn="auto" latinLnBrk="0" hangingPunct="1">
              <a:lnSpc>
                <a:spcPct val="100000"/>
              </a:lnSpc>
              <a:spcBef>
                <a:spcPts val="0"/>
              </a:spcBef>
              <a:spcAft>
                <a:spcPct val="0"/>
              </a:spcAft>
              <a:buClrTx/>
              <a:buSzTx/>
              <a:buFontTx/>
              <a:buNone/>
              <a:tabLst/>
              <a:defRPr/>
            </a:pPr>
            <a:endParaRPr kumimoji="0" lang="en-US" altLang="en-US" sz="1800" b="0" i="0" u="none" strike="noStrike" kern="0" cap="none" spc="0" normalizeH="0" baseline="0" noProof="0" dirty="0">
              <a:ln>
                <a:noFill/>
              </a:ln>
              <a:effectLst/>
              <a:uLnTx/>
              <a:uFillTx/>
              <a:latin typeface="Arial" pitchFamily="34" charset="0"/>
              <a:ea typeface="ＭＳ Ｐゴシック" pitchFamily="34" charset="-128"/>
            </a:endParaRP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rgbClr val="FF0000"/>
                </a:solidFill>
                <a:effectLst/>
                <a:uLnTx/>
                <a:uFillTx/>
                <a:latin typeface="Arial" pitchFamily="34" charset="0"/>
                <a:ea typeface="ＭＳ Ｐゴシック" pitchFamily="34" charset="-128"/>
              </a:rPr>
              <a:t>High </a:t>
            </a:r>
          </a:p>
          <a:p>
            <a:pPr lvl="0" algn="ctr" eaLnBrk="1" hangingPunct="1">
              <a:spcAft>
                <a:spcPct val="0"/>
              </a:spcAft>
              <a:defRPr/>
            </a:pPr>
            <a:r>
              <a:rPr lang="en-US" altLang="en-US" b="1" kern="0" dirty="0">
                <a:solidFill>
                  <a:srgbClr val="FF0000"/>
                </a:solidFill>
              </a:rPr>
              <a:t>Energy</a:t>
            </a:r>
            <a:r>
              <a:rPr kumimoji="0" lang="en-US" altLang="en-US" sz="1800" b="1" i="0" u="none" strike="noStrike" kern="0" cap="none" spc="0" normalizeH="0" baseline="0" noProof="0" dirty="0">
                <a:ln>
                  <a:noFill/>
                </a:ln>
                <a:solidFill>
                  <a:srgbClr val="FF0000"/>
                </a:solidFill>
                <a:effectLst/>
                <a:uLnTx/>
                <a:uFillTx/>
                <a:latin typeface="Arial" pitchFamily="34" charset="0"/>
                <a:ea typeface="ＭＳ Ｐゴシック" pitchFamily="34" charset="-128"/>
              </a:rPr>
              <a:t> Burden</a:t>
            </a:r>
          </a:p>
        </p:txBody>
      </p:sp>
      <p:sp>
        <p:nvSpPr>
          <p:cNvPr id="8" name="TextBox 16"/>
          <p:cNvSpPr txBox="1">
            <a:spLocks noChangeArrowheads="1"/>
          </p:cNvSpPr>
          <p:nvPr/>
        </p:nvSpPr>
        <p:spPr bwMode="auto">
          <a:xfrm>
            <a:off x="453353" y="1752600"/>
            <a:ext cx="189154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Home</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400" b="0"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(New Haven – Oil Heat</a:t>
            </a:r>
            <a:r>
              <a:rPr kumimoji="0" lang="en-US" altLang="en-US" sz="1400" b="0" i="0" u="none" strike="noStrike" kern="0" cap="none" spc="0" normalizeH="0" baseline="0" noProof="0" dirty="0">
                <a:ln>
                  <a:noFill/>
                </a:ln>
                <a:solidFill>
                  <a:schemeClr val="tx1"/>
                </a:solidFill>
                <a:effectLst/>
                <a:uLnTx/>
                <a:uFillTx/>
                <a:latin typeface="Arial" pitchFamily="34" charset="0"/>
                <a:ea typeface="ＭＳ Ｐゴシック" pitchFamily="34" charset="-128"/>
              </a:rPr>
              <a:t>)</a:t>
            </a:r>
          </a:p>
        </p:txBody>
      </p:sp>
      <p:grpSp>
        <p:nvGrpSpPr>
          <p:cNvPr id="28" name="Group 27"/>
          <p:cNvGrpSpPr/>
          <p:nvPr/>
        </p:nvGrpSpPr>
        <p:grpSpPr>
          <a:xfrm>
            <a:off x="5713927" y="1758749"/>
            <a:ext cx="3175226" cy="4563802"/>
            <a:chOff x="5713927" y="1758749"/>
            <a:chExt cx="3175226" cy="4563802"/>
          </a:xfrm>
        </p:grpSpPr>
        <p:pic>
          <p:nvPicPr>
            <p:cNvPr id="17" name="Picture 10" descr="https://smarthomecome.files.wordpress.com/2013/10/shutterstock_4601917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219" y="2576037"/>
              <a:ext cx="1890911" cy="14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0"/>
            <p:cNvSpPr txBox="1">
              <a:spLocks noChangeArrowheads="1"/>
            </p:cNvSpPr>
            <p:nvPr/>
          </p:nvSpPr>
          <p:spPr bwMode="auto">
            <a:xfrm>
              <a:off x="6503003" y="4187225"/>
              <a:ext cx="23275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0"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$10/month ESA</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600" b="1" i="0" u="none" strike="noStrike" kern="0" cap="none" spc="0" normalizeH="0" baseline="0" noProof="0" dirty="0">
                  <a:ln>
                    <a:noFill/>
                  </a:ln>
                  <a:solidFill>
                    <a:schemeClr val="accent1"/>
                  </a:solidFill>
                  <a:effectLst/>
                  <a:uLnTx/>
                  <a:uFillTx/>
                  <a:latin typeface="Arial" pitchFamily="34" charset="0"/>
                  <a:ea typeface="ＭＳ Ｐゴシック" pitchFamily="34" charset="-128"/>
                </a:rPr>
                <a:t>&lt;&lt;Additional Savings&gt;&gt;</a:t>
              </a:r>
            </a:p>
            <a:p>
              <a:pPr lvl="0" algn="ctr" eaLnBrk="1" hangingPunct="1">
                <a:spcAft>
                  <a:spcPct val="0"/>
                </a:spcAft>
                <a:defRPr/>
              </a:pPr>
              <a:r>
                <a:rPr kumimoji="0" lang="en-US" altLang="en-US" b="1" i="0" u="none" strike="noStrike" kern="0" cap="none" spc="0" normalizeH="0" baseline="0" noProof="0" dirty="0">
                  <a:ln>
                    <a:noFill/>
                  </a:ln>
                  <a:solidFill>
                    <a:schemeClr val="accent1"/>
                  </a:solidFill>
                  <a:effectLst/>
                  <a:uLnTx/>
                  <a:uFillTx/>
                  <a:latin typeface="Arial" pitchFamily="34" charset="0"/>
                  <a:ea typeface="ＭＳ Ｐゴシック" pitchFamily="34" charset="-128"/>
                </a:rPr>
                <a:t>Net</a:t>
              </a:r>
              <a:r>
                <a:rPr kumimoji="0" lang="en-US" altLang="en-US" b="1" i="0" u="none" strike="noStrike" kern="0" cap="none" spc="0" normalizeH="0" noProof="0" dirty="0">
                  <a:ln>
                    <a:noFill/>
                  </a:ln>
                  <a:solidFill>
                    <a:schemeClr val="accent1"/>
                  </a:solidFill>
                  <a:effectLst/>
                  <a:uLnTx/>
                  <a:uFillTx/>
                  <a:latin typeface="Arial" pitchFamily="34" charset="0"/>
                  <a:ea typeface="ＭＳ Ｐゴシック" pitchFamily="34" charset="-128"/>
                </a:rPr>
                <a:t> </a:t>
              </a:r>
              <a:r>
                <a:rPr kumimoji="0" lang="en-US" altLang="en-US" b="1" i="0" u="none" strike="noStrike" kern="0" cap="none" spc="0" normalizeH="0" baseline="0" noProof="0" dirty="0">
                  <a:ln>
                    <a:noFill/>
                  </a:ln>
                  <a:solidFill>
                    <a:schemeClr val="accent1"/>
                  </a:solidFill>
                  <a:effectLst/>
                  <a:uLnTx/>
                  <a:uFillTx/>
                  <a:latin typeface="Arial" pitchFamily="34" charset="0"/>
                  <a:ea typeface="ＭＳ Ｐゴシック" pitchFamily="34" charset="-128"/>
                </a:rPr>
                <a:t>$</a:t>
              </a:r>
              <a:r>
                <a:rPr kumimoji="0" lang="en-US" altLang="en-US" b="1" i="0" u="none" strike="noStrike" kern="0" cap="none" spc="0" normalizeH="0" noProof="0" dirty="0">
                  <a:ln>
                    <a:noFill/>
                  </a:ln>
                  <a:solidFill>
                    <a:schemeClr val="accent1"/>
                  </a:solidFill>
                  <a:effectLst/>
                  <a:uLnTx/>
                  <a:uFillTx/>
                  <a:latin typeface="Arial" pitchFamily="34" charset="0"/>
                  <a:ea typeface="ＭＳ Ｐゴシック" pitchFamily="34" charset="-128"/>
                </a:rPr>
                <a:t> Savings – </a:t>
              </a:r>
            </a:p>
            <a:p>
              <a:pPr lvl="0" algn="ctr" eaLnBrk="1" hangingPunct="1">
                <a:spcAft>
                  <a:spcPct val="0"/>
                </a:spcAft>
                <a:defRPr/>
              </a:pPr>
              <a:r>
                <a:rPr lang="en-US" altLang="en-US" b="1" kern="0" dirty="0">
                  <a:solidFill>
                    <a:schemeClr val="accent1"/>
                  </a:solidFill>
                </a:rPr>
                <a:t>Solar + EE </a:t>
              </a:r>
              <a:endParaRPr kumimoji="0" lang="en-US" altLang="en-US" b="1" i="0" u="none" strike="noStrike" kern="0" cap="none" spc="0" normalizeH="0" baseline="0" noProof="0" dirty="0">
                <a:ln>
                  <a:noFill/>
                </a:ln>
                <a:solidFill>
                  <a:schemeClr val="accent1"/>
                </a:solidFill>
                <a:effectLst/>
                <a:uLnTx/>
                <a:uFillTx/>
                <a:latin typeface="Arial" pitchFamily="34" charset="0"/>
                <a:ea typeface="ＭＳ Ｐゴシック" pitchFamily="34" charset="-128"/>
              </a:endParaRPr>
            </a:p>
            <a:p>
              <a:pPr marL="0" marR="0" lvl="0" indent="0" algn="ctr" defTabSz="914400" eaLnBrk="1" fontAlgn="auto" latinLnBrk="0" hangingPunct="1">
                <a:lnSpc>
                  <a:spcPct val="100000"/>
                </a:lnSpc>
                <a:spcBef>
                  <a:spcPts val="0"/>
                </a:spcBef>
                <a:spcAft>
                  <a:spcPct val="0"/>
                </a:spcAft>
                <a:buClrTx/>
                <a:buSzTx/>
                <a:buFontTx/>
                <a:buNone/>
                <a:tabLst/>
                <a:defRPr/>
              </a:pPr>
              <a:endParaRPr lang="en-US" altLang="en-US" kern="0" dirty="0">
                <a:sym typeface="Wingdings" pitchFamily="2" charset="2"/>
              </a:endParaRPr>
            </a:p>
            <a:p>
              <a:pPr marL="0" marR="0" lvl="0" indent="0" algn="ctr" defTabSz="914400" eaLnBrk="1" fontAlgn="auto" latinLnBrk="0" hangingPunct="1">
                <a:lnSpc>
                  <a:spcPct val="100000"/>
                </a:lnSpc>
                <a:spcBef>
                  <a:spcPts val="0"/>
                </a:spcBef>
                <a:spcAft>
                  <a:spcPct val="0"/>
                </a:spcAft>
                <a:buClrTx/>
                <a:buSzTx/>
                <a:buFontTx/>
                <a:buNone/>
                <a:tabLst/>
                <a:defRPr/>
              </a:pPr>
              <a:endParaRPr kumimoji="0" lang="en-US" altLang="en-US" sz="800" b="1" i="0" u="none" strike="noStrike" kern="0" cap="none" spc="0" normalizeH="0" baseline="0" noProof="0" dirty="0">
                <a:ln>
                  <a:noFill/>
                </a:ln>
                <a:solidFill>
                  <a:schemeClr val="tx1"/>
                </a:solidFill>
                <a:effectLst/>
                <a:uLnTx/>
                <a:uFillTx/>
                <a:latin typeface="Arial" pitchFamily="34" charset="0"/>
                <a:ea typeface="ＭＳ Ｐゴシック" pitchFamily="34" charset="-128"/>
                <a:sym typeface="Wingdings" pitchFamily="2" charset="2"/>
              </a:endParaRPr>
            </a:p>
            <a:p>
              <a:pPr marL="0" marR="0" lvl="0" indent="0" algn="ctr" defTabSz="914400" eaLnBrk="1" fontAlgn="auto" latinLnBrk="0" hangingPunct="1">
                <a:lnSpc>
                  <a:spcPct val="100000"/>
                </a:lnSpc>
                <a:spcBef>
                  <a:spcPts val="0"/>
                </a:spcBef>
                <a:spcAft>
                  <a:spcPct val="0"/>
                </a:spcAft>
                <a:buClrTx/>
                <a:buSzTx/>
                <a:buFontTx/>
                <a:buNone/>
                <a:tabLst/>
                <a:defRPr/>
              </a:pPr>
              <a:r>
                <a:rPr lang="en-US" altLang="en-US" b="1" kern="0" dirty="0">
                  <a:solidFill>
                    <a:schemeClr val="accent1">
                      <a:lumMod val="50000"/>
                    </a:schemeClr>
                  </a:solidFill>
                  <a:sym typeface="Wingdings" pitchFamily="2" charset="2"/>
                </a:rPr>
                <a:t>Reasonable</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accent1">
                      <a:lumMod val="50000"/>
                    </a:schemeClr>
                  </a:solidFill>
                  <a:effectLst/>
                  <a:uLnTx/>
                  <a:uFillTx/>
                  <a:latin typeface="Arial" pitchFamily="34" charset="0"/>
                  <a:ea typeface="ＭＳ Ｐゴシック" pitchFamily="34" charset="-128"/>
                </a:rPr>
                <a:t>Energy Burden</a:t>
              </a:r>
            </a:p>
          </p:txBody>
        </p:sp>
        <p:sp>
          <p:nvSpPr>
            <p:cNvPr id="19" name="TextBox 14"/>
            <p:cNvSpPr txBox="1">
              <a:spLocks noChangeArrowheads="1"/>
            </p:cNvSpPr>
            <p:nvPr/>
          </p:nvSpPr>
          <p:spPr bwMode="auto">
            <a:xfrm>
              <a:off x="6553200" y="1758749"/>
              <a:ext cx="19364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Energy Efficiency</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(ESA)</a:t>
              </a:r>
            </a:p>
          </p:txBody>
        </p:sp>
        <p:sp>
          <p:nvSpPr>
            <p:cNvPr id="16" name="Down Arrow 15"/>
            <p:cNvSpPr/>
            <p:nvPr/>
          </p:nvSpPr>
          <p:spPr bwMode="auto">
            <a:xfrm>
              <a:off x="7511851" y="5222850"/>
              <a:ext cx="387350" cy="28257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22" name="Oval 21"/>
            <p:cNvSpPr/>
            <p:nvPr/>
          </p:nvSpPr>
          <p:spPr>
            <a:xfrm>
              <a:off x="6503001" y="5526935"/>
              <a:ext cx="2386152" cy="795616"/>
            </a:xfrm>
            <a:prstGeom prst="ellipse">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TextBox 3"/>
            <p:cNvSpPr txBox="1">
              <a:spLocks noChangeArrowheads="1"/>
            </p:cNvSpPr>
            <p:nvPr/>
          </p:nvSpPr>
          <p:spPr bwMode="auto">
            <a:xfrm>
              <a:off x="5713927" y="2907262"/>
              <a:ext cx="5731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6000" b="1" i="0" u="none" strike="noStrike" kern="0" cap="none" spc="0" normalizeH="0" baseline="0" noProof="0" dirty="0">
                  <a:ln>
                    <a:noFill/>
                  </a:ln>
                  <a:solidFill>
                    <a:schemeClr val="tx1"/>
                  </a:solidFill>
                  <a:effectLst/>
                  <a:uLnTx/>
                  <a:uFillTx/>
                  <a:latin typeface="Arial" pitchFamily="34" charset="0"/>
                  <a:ea typeface="ＭＳ Ｐゴシック" pitchFamily="34" charset="-128"/>
                </a:rPr>
                <a:t>+</a:t>
              </a:r>
            </a:p>
          </p:txBody>
        </p:sp>
      </p:grpSp>
      <p:sp>
        <p:nvSpPr>
          <p:cNvPr id="25" name="Down Arrow 24"/>
          <p:cNvSpPr/>
          <p:nvPr/>
        </p:nvSpPr>
        <p:spPr bwMode="auto">
          <a:xfrm>
            <a:off x="1041877" y="4694532"/>
            <a:ext cx="387350" cy="282575"/>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grpSp>
        <p:nvGrpSpPr>
          <p:cNvPr id="20" name="Group 19"/>
          <p:cNvGrpSpPr/>
          <p:nvPr/>
        </p:nvGrpSpPr>
        <p:grpSpPr>
          <a:xfrm>
            <a:off x="2520363" y="1801695"/>
            <a:ext cx="3277430" cy="3765128"/>
            <a:chOff x="2520363" y="1801695"/>
            <a:chExt cx="3277430" cy="3765128"/>
          </a:xfrm>
        </p:grpSpPr>
        <p:sp>
          <p:nvSpPr>
            <p:cNvPr id="13" name="TextBox 3"/>
            <p:cNvSpPr txBox="1">
              <a:spLocks noChangeArrowheads="1"/>
            </p:cNvSpPr>
            <p:nvPr/>
          </p:nvSpPr>
          <p:spPr bwMode="auto">
            <a:xfrm>
              <a:off x="2520363" y="2907262"/>
              <a:ext cx="5731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6000" b="1" i="0" u="none" strike="noStrike" kern="0" cap="none" spc="0" normalizeH="0" baseline="0" noProof="0" dirty="0">
                  <a:ln>
                    <a:noFill/>
                  </a:ln>
                  <a:solidFill>
                    <a:schemeClr val="tx1"/>
                  </a:solidFill>
                  <a:effectLst/>
                  <a:uLnTx/>
                  <a:uFillTx/>
                  <a:latin typeface="Arial" pitchFamily="34" charset="0"/>
                  <a:ea typeface="ＭＳ Ｐゴシック" pitchFamily="34" charset="-128"/>
                </a:rPr>
                <a:t>+</a:t>
              </a:r>
            </a:p>
          </p:txBody>
        </p:sp>
        <p:pic>
          <p:nvPicPr>
            <p:cNvPr id="10" name="Picture 8" descr="http://hybridca-r.com/wp-content/uploads/2014/06/Photovolta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979" y="2663096"/>
              <a:ext cx="1779033" cy="1021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TextBox 8"/>
            <p:cNvSpPr txBox="1">
              <a:spLocks noChangeArrowheads="1"/>
            </p:cNvSpPr>
            <p:nvPr/>
          </p:nvSpPr>
          <p:spPr bwMode="auto">
            <a:xfrm>
              <a:off x="3181692" y="4181828"/>
              <a:ext cx="2616101"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ct val="0"/>
                </a:spcAft>
                <a:buClrTx/>
                <a:buSzTx/>
                <a:buFontTx/>
                <a:buNone/>
                <a:tabLst/>
                <a:defRPr/>
              </a:pPr>
              <a:r>
                <a:rPr lang="en-US" altLang="en-US" kern="0" dirty="0"/>
                <a:t>$55</a:t>
              </a:r>
              <a:r>
                <a:rPr kumimoji="0" lang="en-US" altLang="en-US" sz="1800" b="0" i="0" u="none" strike="noStrike" kern="0" cap="none" spc="0" normalizeH="0" baseline="0" noProof="0" dirty="0">
                  <a:ln>
                    <a:noFill/>
                  </a:ln>
                  <a:effectLst/>
                  <a:uLnTx/>
                  <a:uFillTx/>
                  <a:latin typeface="Arial" pitchFamily="34" charset="0"/>
                  <a:ea typeface="ＭＳ Ｐゴシック" pitchFamily="34" charset="-128"/>
                </a:rPr>
                <a:t> to $100/month Lease</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0" i="0" u="none" strike="noStrike" kern="0" cap="none" spc="0" normalizeH="0" baseline="0" noProof="0" dirty="0">
                  <a:ln>
                    <a:noFill/>
                  </a:ln>
                  <a:effectLst/>
                  <a:uLnTx/>
                  <a:uFillTx/>
                  <a:latin typeface="Arial" pitchFamily="34" charset="0"/>
                  <a:ea typeface="ＭＳ Ｐゴシック" pitchFamily="34" charset="-128"/>
                </a:rPr>
                <a:t>Net $ Savings - Solar</a:t>
              </a:r>
            </a:p>
            <a:p>
              <a:pPr marL="0" marR="0" lvl="0" indent="0" algn="ctr" defTabSz="914400" eaLnBrk="1" fontAlgn="auto" latinLnBrk="0" hangingPunct="1">
                <a:lnSpc>
                  <a:spcPct val="100000"/>
                </a:lnSpc>
                <a:spcBef>
                  <a:spcPts val="0"/>
                </a:spcBef>
                <a:spcAft>
                  <a:spcPct val="0"/>
                </a:spcAft>
                <a:buClrTx/>
                <a:buSzTx/>
                <a:buFontTx/>
                <a:buNone/>
                <a:tabLst/>
                <a:defRPr/>
              </a:pPr>
              <a:endParaRPr kumimoji="0" lang="en-US" altLang="en-US" sz="1800" b="0" i="0" u="none" strike="noStrike" kern="0" cap="none" spc="0" normalizeH="0" baseline="0" noProof="0" dirty="0">
                <a:ln>
                  <a:noFill/>
                </a:ln>
                <a:effectLst/>
                <a:uLnTx/>
                <a:uFillTx/>
                <a:latin typeface="Arial" pitchFamily="34" charset="0"/>
                <a:ea typeface="ＭＳ Ｐゴシック" pitchFamily="34" charset="-128"/>
              </a:endParaRP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effectLst/>
                  <a:uLnTx/>
                  <a:uFillTx/>
                  <a:latin typeface="Arial" pitchFamily="34" charset="0"/>
                  <a:ea typeface="ＭＳ Ｐゴシック" pitchFamily="34" charset="-128"/>
                </a:rPr>
                <a:t>Moderate</a:t>
              </a:r>
              <a:r>
                <a:rPr kumimoji="0" lang="en-US" altLang="en-US" sz="1800" b="1" i="0" u="none" strike="noStrike" kern="0" cap="none" spc="0" normalizeH="0" noProof="0" dirty="0">
                  <a:ln>
                    <a:noFill/>
                  </a:ln>
                  <a:effectLst/>
                  <a:uLnTx/>
                  <a:uFillTx/>
                  <a:latin typeface="Arial" pitchFamily="34" charset="0"/>
                  <a:ea typeface="ＭＳ Ｐゴシック" pitchFamily="34" charset="-128"/>
                </a:rPr>
                <a:t> </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noProof="0" dirty="0">
                  <a:ln>
                    <a:noFill/>
                  </a:ln>
                  <a:effectLst/>
                  <a:uLnTx/>
                  <a:uFillTx/>
                  <a:latin typeface="Arial" pitchFamily="34" charset="0"/>
                  <a:ea typeface="ＭＳ Ｐゴシック" pitchFamily="34" charset="-128"/>
                </a:rPr>
                <a:t>Energy Burden</a:t>
              </a:r>
              <a:endParaRPr kumimoji="0" lang="en-US" altLang="en-US" sz="1800" b="1" i="0" u="none" strike="noStrike" kern="0" cap="none" spc="0" normalizeH="0" baseline="0" noProof="0" dirty="0">
                <a:ln>
                  <a:noFill/>
                </a:ln>
                <a:effectLst/>
                <a:uLnTx/>
                <a:uFillTx/>
                <a:latin typeface="Arial" pitchFamily="34" charset="0"/>
                <a:ea typeface="ＭＳ Ｐゴシック" pitchFamily="34" charset="-128"/>
              </a:endParaRPr>
            </a:p>
          </p:txBody>
        </p:sp>
        <p:sp>
          <p:nvSpPr>
            <p:cNvPr id="12" name="TextBox 2"/>
            <p:cNvSpPr txBox="1">
              <a:spLocks noChangeArrowheads="1"/>
            </p:cNvSpPr>
            <p:nvPr/>
          </p:nvSpPr>
          <p:spPr bwMode="auto">
            <a:xfrm>
              <a:off x="3946856" y="1801695"/>
              <a:ext cx="1011399"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marL="0" marR="0" lvl="0" indent="0"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Solar PV</a:t>
              </a:r>
            </a:p>
            <a:p>
              <a:pPr marL="0" marR="0" lvl="0" indent="0" algn="ctr" defTabSz="914400" eaLnBrk="1" fontAlgn="auto" latinLnBrk="0" hangingPunct="1">
                <a:lnSpc>
                  <a:spcPct val="100000"/>
                </a:lnSpc>
                <a:spcBef>
                  <a:spcPts val="0"/>
                </a:spcBef>
                <a:spcAft>
                  <a:spcPct val="0"/>
                </a:spcAft>
                <a:buClrTx/>
                <a:buSzTx/>
                <a:buFontTx/>
                <a:buNone/>
                <a:tabLst/>
                <a:defRPr/>
              </a:pPr>
              <a:r>
                <a:rPr kumimoji="0" lang="en-US" altLang="en-US" sz="1800" b="1" i="0" u="none" strike="noStrike" kern="0" cap="none" spc="0" normalizeH="0" baseline="0" noProof="0" dirty="0">
                  <a:ln>
                    <a:noFill/>
                  </a:ln>
                  <a:solidFill>
                    <a:schemeClr val="tx1">
                      <a:lumMod val="75000"/>
                      <a:lumOff val="25000"/>
                    </a:schemeClr>
                  </a:solidFill>
                  <a:effectLst/>
                  <a:uLnTx/>
                  <a:uFillTx/>
                  <a:latin typeface="Arial" pitchFamily="34" charset="0"/>
                  <a:ea typeface="ＭＳ Ｐゴシック" pitchFamily="34" charset="-128"/>
                </a:rPr>
                <a:t>(Lease)</a:t>
              </a:r>
            </a:p>
          </p:txBody>
        </p:sp>
        <p:sp>
          <p:nvSpPr>
            <p:cNvPr id="26" name="Down Arrow 25"/>
            <p:cNvSpPr/>
            <p:nvPr/>
          </p:nvSpPr>
          <p:spPr bwMode="auto">
            <a:xfrm>
              <a:off x="4258880" y="4733037"/>
              <a:ext cx="387350" cy="282575"/>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grpSp>
      <p:sp>
        <p:nvSpPr>
          <p:cNvPr id="27" name="Slide Number Placeholder 2"/>
          <p:cNvSpPr txBox="1">
            <a:spLocks/>
          </p:cNvSpPr>
          <p:nvPr/>
        </p:nvSpPr>
        <p:spPr>
          <a:xfrm>
            <a:off x="8776253" y="6492874"/>
            <a:ext cx="367748" cy="365126"/>
          </a:xfrm>
          <a:prstGeom prst="rect">
            <a:avLst/>
          </a:prstGeom>
        </p:spPr>
        <p:txBody>
          <a:bodyPr vert="horz" wrap="square" lIns="0" tIns="0" rIns="0" bIns="0" numCol="1" anchor="ctr" anchorCtr="0" compatLnSpc="1">
            <a:prstTxWarp prst="textNoShape">
              <a:avLst/>
            </a:prstTxWarp>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35F78A-E13B-774D-ADB8-E6F6A9A5D201}" type="slidenum">
              <a:rPr lang="en-US" smtClean="0"/>
              <a:pPr algn="ctr"/>
              <a:t>4</a:t>
            </a:fld>
            <a:endParaRPr lang="en-US" dirty="0"/>
          </a:p>
        </p:txBody>
      </p:sp>
    </p:spTree>
    <p:extLst>
      <p:ext uri="{BB962C8B-B14F-4D97-AF65-F5344CB8AC3E}">
        <p14:creationId xmlns:p14="http://schemas.microsoft.com/office/powerpoint/2010/main" val="40958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H="1" flipV="1">
            <a:off x="4947433" y="3611246"/>
            <a:ext cx="5567" cy="64008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t>PosiGen CT, LLC</a:t>
            </a:r>
            <a:br>
              <a:rPr lang="en-US" b="1" dirty="0"/>
            </a:br>
            <a:r>
              <a:rPr lang="en-US" sz="2800" dirty="0"/>
              <a:t>Capital Structure – $15-$20 MM </a:t>
            </a:r>
            <a:endParaRPr lang="en-US" b="1" dirty="0"/>
          </a:p>
        </p:txBody>
      </p:sp>
      <p:grpSp>
        <p:nvGrpSpPr>
          <p:cNvPr id="15" name="Group 14"/>
          <p:cNvGrpSpPr/>
          <p:nvPr/>
        </p:nvGrpSpPr>
        <p:grpSpPr>
          <a:xfrm>
            <a:off x="881457" y="1384535"/>
            <a:ext cx="7572693" cy="5152791"/>
            <a:chOff x="560387" y="-288990"/>
            <a:chExt cx="7572693" cy="5152791"/>
          </a:xfrm>
        </p:grpSpPr>
        <p:sp>
          <p:nvSpPr>
            <p:cNvPr id="17" name="Rectangle 16"/>
            <p:cNvSpPr/>
            <p:nvPr/>
          </p:nvSpPr>
          <p:spPr>
            <a:xfrm>
              <a:off x="3665027" y="-288990"/>
              <a:ext cx="1905000" cy="762000"/>
            </a:xfrm>
            <a:prstGeom prst="rect">
              <a:avLst/>
            </a:prstGeom>
            <a:solidFill>
              <a:srgbClr val="92D05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Calibri" panose="020F0502020204030204" pitchFamily="34" charset="0"/>
                  <a:cs typeface="Calibri" panose="020F0502020204030204" pitchFamily="34" charset="0"/>
                </a:rPr>
                <a:t>Connecticut Green Bank</a:t>
              </a:r>
            </a:p>
          </p:txBody>
        </p:sp>
        <p:sp>
          <p:nvSpPr>
            <p:cNvPr id="19" name="Rounded Rectangle 35"/>
            <p:cNvSpPr/>
            <p:nvPr/>
          </p:nvSpPr>
          <p:spPr>
            <a:xfrm>
              <a:off x="560387" y="1110315"/>
              <a:ext cx="1905000" cy="741100"/>
            </a:xfrm>
            <a:prstGeom prst="roundRect">
              <a:avLst>
                <a:gd name="adj" fmla="val 0"/>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Calibri" panose="020F0502020204030204" pitchFamily="34" charset="0"/>
                  <a:cs typeface="Calibri" panose="020F0502020204030204" pitchFamily="34" charset="0"/>
                </a:rPr>
                <a:t>Equity Capital</a:t>
              </a:r>
            </a:p>
          </p:txBody>
        </p:sp>
        <p:cxnSp>
          <p:nvCxnSpPr>
            <p:cNvPr id="20" name="Straight Arrow Connector 19"/>
            <p:cNvCxnSpPr/>
            <p:nvPr/>
          </p:nvCxnSpPr>
          <p:spPr>
            <a:xfrm flipV="1">
              <a:off x="2522012" y="1449936"/>
              <a:ext cx="1005840" cy="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45930" y="3065919"/>
              <a:ext cx="990600" cy="276999"/>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Tax Equity</a:t>
              </a:r>
            </a:p>
          </p:txBody>
        </p:sp>
        <p:sp>
          <p:nvSpPr>
            <p:cNvPr id="23" name="Rounded Rectangle 31"/>
            <p:cNvSpPr/>
            <p:nvPr/>
          </p:nvSpPr>
          <p:spPr>
            <a:xfrm>
              <a:off x="6228080" y="4122701"/>
              <a:ext cx="1905000" cy="741100"/>
            </a:xfrm>
            <a:prstGeom prst="roundRect">
              <a:avLst>
                <a:gd name="adj" fmla="val 0"/>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Calibri" panose="020F0502020204030204" pitchFamily="34" charset="0"/>
                  <a:cs typeface="Calibri" panose="020F0502020204030204" pitchFamily="34" charset="0"/>
                </a:rPr>
                <a:t>Customer</a:t>
              </a:r>
            </a:p>
          </p:txBody>
        </p:sp>
        <p:sp>
          <p:nvSpPr>
            <p:cNvPr id="24" name="Rectangle 23"/>
            <p:cNvSpPr/>
            <p:nvPr/>
          </p:nvSpPr>
          <p:spPr>
            <a:xfrm>
              <a:off x="3657600" y="2667000"/>
              <a:ext cx="1905000" cy="762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Project Level</a:t>
              </a:r>
            </a:p>
          </p:txBody>
        </p:sp>
        <p:sp>
          <p:nvSpPr>
            <p:cNvPr id="27" name="TextBox 26"/>
            <p:cNvSpPr txBox="1"/>
            <p:nvPr/>
          </p:nvSpPr>
          <p:spPr>
            <a:xfrm>
              <a:off x="3717530" y="564076"/>
              <a:ext cx="1073336" cy="276999"/>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Sub Debt</a:t>
              </a:r>
            </a:p>
          </p:txBody>
        </p:sp>
        <p:cxnSp>
          <p:nvCxnSpPr>
            <p:cNvPr id="28" name="Straight Arrow Connector 27"/>
            <p:cNvCxnSpPr/>
            <p:nvPr/>
          </p:nvCxnSpPr>
          <p:spPr>
            <a:xfrm flipV="1">
              <a:off x="5662088" y="2895340"/>
              <a:ext cx="457200" cy="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68780" y="2589424"/>
              <a:ext cx="834501" cy="276999"/>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a:t>
              </a:r>
            </a:p>
          </p:txBody>
        </p:sp>
        <p:cxnSp>
          <p:nvCxnSpPr>
            <p:cNvPr id="30" name="Straight Arrow Connector 29"/>
            <p:cNvCxnSpPr/>
            <p:nvPr/>
          </p:nvCxnSpPr>
          <p:spPr>
            <a:xfrm>
              <a:off x="5665787" y="3200414"/>
              <a:ext cx="457200" cy="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419997" y="3269126"/>
              <a:ext cx="990600" cy="276999"/>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System</a:t>
              </a:r>
            </a:p>
          </p:txBody>
        </p:sp>
        <p:cxnSp>
          <p:nvCxnSpPr>
            <p:cNvPr id="32" name="Straight Arrow Connector 31"/>
            <p:cNvCxnSpPr/>
            <p:nvPr/>
          </p:nvCxnSpPr>
          <p:spPr>
            <a:xfrm flipH="1" flipV="1">
              <a:off x="7171271" y="3492835"/>
              <a:ext cx="0" cy="54864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66850" y="3584275"/>
              <a:ext cx="929195" cy="276999"/>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Installation</a:t>
              </a:r>
            </a:p>
          </p:txBody>
        </p:sp>
        <p:cxnSp>
          <p:nvCxnSpPr>
            <p:cNvPr id="34" name="Straight Arrow Connector 33"/>
            <p:cNvCxnSpPr/>
            <p:nvPr/>
          </p:nvCxnSpPr>
          <p:spPr>
            <a:xfrm>
              <a:off x="4730344" y="3523951"/>
              <a:ext cx="1404051" cy="907297"/>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93730" y="4194042"/>
              <a:ext cx="2209800" cy="461665"/>
            </a:xfrm>
            <a:prstGeom prst="rect">
              <a:avLst/>
            </a:prstGeom>
            <a:noFill/>
          </p:spPr>
          <p:txBody>
            <a:bodyPr wrap="square" rtlCol="0">
              <a:spAutoFit/>
            </a:bodyPr>
            <a:lstStyle/>
            <a:p>
              <a:pPr algn="ctr"/>
              <a:r>
                <a:rPr lang="en-US" sz="1200" dirty="0">
                  <a:solidFill>
                    <a:prstClr val="black"/>
                  </a:solidFill>
                  <a:latin typeface="Calibri" panose="020F0502020204030204" pitchFamily="34" charset="0"/>
                  <a:cs typeface="Calibri" panose="020F0502020204030204" pitchFamily="34" charset="0"/>
                </a:rPr>
                <a:t>Monthly Solar PV Lease and Energy Efficiency ESA Payments</a:t>
              </a:r>
            </a:p>
          </p:txBody>
        </p:sp>
      </p:grpSp>
      <p:sp>
        <p:nvSpPr>
          <p:cNvPr id="1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5</a:t>
            </a:fld>
            <a:endParaRPr lang="en-US" dirty="0">
              <a:solidFill>
                <a:schemeClr val="bg1"/>
              </a:solidFill>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811" y="4343400"/>
            <a:ext cx="2042589" cy="77644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419600"/>
            <a:ext cx="1866900" cy="685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57" y="1175982"/>
            <a:ext cx="2358213" cy="1179107"/>
          </a:xfrm>
          <a:prstGeom prst="rect">
            <a:avLst/>
          </a:prstGeom>
        </p:spPr>
      </p:pic>
      <p:sp>
        <p:nvSpPr>
          <p:cNvPr id="40" name="Slide Number Placeholder 2"/>
          <p:cNvSpPr>
            <a:spLocks noGrp="1"/>
          </p:cNvSpPr>
          <p:nvPr>
            <p:ph type="sldNum" sz="quarter" idx="4294967295"/>
          </p:nvPr>
        </p:nvSpPr>
        <p:spPr>
          <a:xfrm>
            <a:off x="8776253" y="6492874"/>
            <a:ext cx="367748" cy="365126"/>
          </a:xfrm>
          <a:prstGeom prst="rect">
            <a:avLst/>
          </a:prstGeom>
        </p:spPr>
        <p:txBody>
          <a:bodyPr/>
          <a:lstStyle/>
          <a:p>
            <a:pPr algn="ctr"/>
            <a:fld id="{8635F78A-E13B-774D-ADB8-E6F6A9A5D201}" type="slidenum">
              <a:rPr lang="en-US" sz="1200" smtClean="0"/>
              <a:pPr algn="ctr"/>
              <a:t>5</a:t>
            </a:fld>
            <a:endParaRPr lang="en-US" sz="1200" dirty="0"/>
          </a:p>
        </p:txBody>
      </p:sp>
      <p:sp>
        <p:nvSpPr>
          <p:cNvPr id="43" name="Rectangle 42"/>
          <p:cNvSpPr/>
          <p:nvPr/>
        </p:nvSpPr>
        <p:spPr>
          <a:xfrm>
            <a:off x="3986097" y="2768778"/>
            <a:ext cx="1905000" cy="7620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libri" panose="020F0502020204030204" pitchFamily="34" charset="0"/>
                <a:cs typeface="Calibri" panose="020F0502020204030204" pitchFamily="34" charset="0"/>
              </a:rPr>
              <a:t>Manager Level</a:t>
            </a:r>
          </a:p>
        </p:txBody>
      </p:sp>
      <p:cxnSp>
        <p:nvCxnSpPr>
          <p:cNvPr id="44" name="Straight Arrow Connector 43"/>
          <p:cNvCxnSpPr/>
          <p:nvPr/>
        </p:nvCxnSpPr>
        <p:spPr>
          <a:xfrm flipH="1" flipV="1">
            <a:off x="4947433" y="2209800"/>
            <a:ext cx="5567"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6924182" flipH="1">
            <a:off x="3226746" y="2909854"/>
            <a:ext cx="3897166" cy="1874793"/>
          </a:xfrm>
          <a:prstGeom prst="arc">
            <a:avLst/>
          </a:prstGeom>
          <a:ln>
            <a:headEnd type="arrow" w="med" len="med"/>
            <a:tailEnd type="non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solidFill>
                <a:schemeClr val="accent1"/>
              </a:solidFill>
            </a:endParaRPr>
          </a:p>
        </p:txBody>
      </p:sp>
      <p:sp>
        <p:nvSpPr>
          <p:cNvPr id="46" name="TextBox 45"/>
          <p:cNvSpPr txBox="1"/>
          <p:nvPr/>
        </p:nvSpPr>
        <p:spPr>
          <a:xfrm>
            <a:off x="6343987" y="2564774"/>
            <a:ext cx="107333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LMI Incentive</a:t>
            </a:r>
          </a:p>
        </p:txBody>
      </p:sp>
      <p:cxnSp>
        <p:nvCxnSpPr>
          <p:cNvPr id="47" name="Straight Arrow Connector 46"/>
          <p:cNvCxnSpPr/>
          <p:nvPr/>
        </p:nvCxnSpPr>
        <p:spPr>
          <a:xfrm flipH="1" flipV="1">
            <a:off x="2055178" y="1994973"/>
            <a:ext cx="1841153" cy="773805"/>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514600" y="1981200"/>
            <a:ext cx="919739" cy="276999"/>
          </a:xfrm>
          <a:prstGeom prst="rect">
            <a:avLst/>
          </a:prstGeom>
        </p:spPr>
        <p:txBody>
          <a:bodyPr wrap="none">
            <a:spAutoFit/>
          </a:bodyPr>
          <a:lstStyle/>
          <a:p>
            <a:pPr algn="ctr"/>
            <a:r>
              <a:rPr lang="en-US" sz="1200" dirty="0">
                <a:solidFill>
                  <a:prstClr val="black"/>
                </a:solidFill>
                <a:latin typeface="Calibri" panose="020F0502020204030204" pitchFamily="34" charset="0"/>
                <a:cs typeface="Calibri" panose="020F0502020204030204" pitchFamily="34" charset="0"/>
              </a:rPr>
              <a:t>Senior Debt</a:t>
            </a:r>
          </a:p>
        </p:txBody>
      </p:sp>
      <p:cxnSp>
        <p:nvCxnSpPr>
          <p:cNvPr id="48" name="Straight Arrow Connector 47"/>
          <p:cNvCxnSpPr/>
          <p:nvPr/>
        </p:nvCxnSpPr>
        <p:spPr>
          <a:xfrm flipH="1" flipV="1">
            <a:off x="2819400" y="4724400"/>
            <a:ext cx="1062378" cy="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76657" y="1384535"/>
            <a:ext cx="2935147" cy="5168665"/>
          </a:xfrm>
          <a:prstGeom prst="rect">
            <a:avLst/>
          </a:prstGeom>
          <a:noFill/>
          <a:ln w="3175">
            <a:solidFill>
              <a:schemeClr val="tx1"/>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50" name="TextBox 49"/>
          <p:cNvSpPr txBox="1"/>
          <p:nvPr/>
        </p:nvSpPr>
        <p:spPr>
          <a:xfrm>
            <a:off x="4108264" y="3761601"/>
            <a:ext cx="107333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Capital</a:t>
            </a:r>
          </a:p>
        </p:txBody>
      </p:sp>
    </p:spTree>
    <p:extLst>
      <p:ext uri="{BB962C8B-B14F-4D97-AF65-F5344CB8AC3E}">
        <p14:creationId xmlns:p14="http://schemas.microsoft.com/office/powerpoint/2010/main" val="222206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PosiGen</a:t>
            </a:r>
            <a:br>
              <a:rPr lang="en-US" b="1" dirty="0"/>
            </a:br>
            <a:r>
              <a:rPr lang="en-US" sz="2800" dirty="0"/>
              <a:t>Solar for All Campaign</a:t>
            </a:r>
            <a:endParaRPr lang="en-US" b="1" dirty="0"/>
          </a:p>
        </p:txBody>
      </p:sp>
      <p:graphicFrame>
        <p:nvGraphicFramePr>
          <p:cNvPr id="6" name="Diagram 5"/>
          <p:cNvGraphicFramePr/>
          <p:nvPr>
            <p:extLst/>
          </p:nvPr>
        </p:nvGraphicFramePr>
        <p:xfrm>
          <a:off x="-685800" y="1955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19121" y="1196400"/>
            <a:ext cx="4343400" cy="5355312"/>
          </a:xfrm>
          <a:prstGeom prst="rect">
            <a:avLst/>
          </a:prstGeom>
          <a:noFill/>
        </p:spPr>
        <p:txBody>
          <a:bodyPr wrap="square" lIns="0" tIns="0" rIns="0" bIns="0" rtlCol="0">
            <a:spAutoFit/>
          </a:bodyPr>
          <a:lstStyle/>
          <a:p>
            <a:pPr marL="285750" indent="-285750">
              <a:buFont typeface="Wingdings" panose="05000000000000000000" pitchFamily="2" charset="2"/>
              <a:buChar char="§"/>
            </a:pPr>
            <a:r>
              <a:rPr lang="en-US" b="1" u="sng" dirty="0">
                <a:latin typeface="Calibri" panose="020F0502020204030204" pitchFamily="34" charset="0"/>
              </a:rPr>
              <a:t>Target</a:t>
            </a:r>
            <a:r>
              <a:rPr lang="en-US" dirty="0">
                <a:latin typeface="Calibri" panose="020F0502020204030204" pitchFamily="34" charset="0"/>
              </a:rPr>
              <a:t> – 1,000 participating households for 6.00 MW of solar PV deployment</a:t>
            </a:r>
          </a:p>
          <a:p>
            <a:pPr marL="285750" indent="-285750">
              <a:buFont typeface="Wingdings" panose="05000000000000000000" pitchFamily="2" charset="2"/>
              <a:buChar char="§"/>
            </a:pPr>
            <a:endParaRPr lang="en-US" sz="1000" dirty="0">
              <a:latin typeface="Calibri" panose="020F0502020204030204" pitchFamily="34" charset="0"/>
            </a:endParaRPr>
          </a:p>
          <a:p>
            <a:pPr marL="285750" indent="-285750">
              <a:buFont typeface="Wingdings" panose="05000000000000000000" pitchFamily="2" charset="2"/>
              <a:buChar char="§"/>
            </a:pPr>
            <a:r>
              <a:rPr lang="en-US" b="1" u="sng" dirty="0">
                <a:latin typeface="Calibri" panose="020F0502020204030204" pitchFamily="34" charset="0"/>
              </a:rPr>
              <a:t>Solar PV Progress</a:t>
            </a:r>
            <a:r>
              <a:rPr lang="en-US" dirty="0">
                <a:latin typeface="Calibri" panose="020F0502020204030204" pitchFamily="34" charset="0"/>
              </a:rPr>
              <a:t> – 352 installations in 15 months for 2.3 MW of solar PV deployment</a:t>
            </a:r>
          </a:p>
          <a:p>
            <a:endParaRPr lang="en-US" sz="400" dirty="0">
              <a:latin typeface="Calibri" panose="020F0502020204030204" pitchFamily="34" charset="0"/>
            </a:endParaRPr>
          </a:p>
          <a:p>
            <a:pPr marL="742950" lvl="1" indent="-285750">
              <a:buFont typeface="Wingdings" panose="05000000000000000000" pitchFamily="2" charset="2"/>
              <a:buChar char="ü"/>
            </a:pPr>
            <a:r>
              <a:rPr lang="en-US" sz="1600" dirty="0">
                <a:latin typeface="Calibri" panose="020F0502020204030204" pitchFamily="34" charset="0"/>
              </a:rPr>
              <a:t>$55-$100 solar PV lease payment/month for 20 years</a:t>
            </a:r>
          </a:p>
          <a:p>
            <a:pPr marL="742950" lvl="1" indent="-285750">
              <a:buFont typeface="Wingdings" panose="05000000000000000000" pitchFamily="2" charset="2"/>
              <a:buChar char="ü"/>
            </a:pPr>
            <a:r>
              <a:rPr lang="en-US" sz="1600" dirty="0">
                <a:latin typeface="Calibri" panose="020F0502020204030204" pitchFamily="34" charset="0"/>
              </a:rPr>
              <a:t>74% of contracts are LMI</a:t>
            </a:r>
            <a:r>
              <a:rPr lang="en-US" sz="1600" baseline="30000" dirty="0">
                <a:latin typeface="Calibri" panose="020F0502020204030204" pitchFamily="34" charset="0"/>
              </a:rPr>
              <a:t>*</a:t>
            </a:r>
            <a:endParaRPr lang="en-US" sz="1600" dirty="0">
              <a:latin typeface="Calibri" panose="020F0502020204030204" pitchFamily="34" charset="0"/>
            </a:endParaRPr>
          </a:p>
          <a:p>
            <a:pPr marL="742950" lvl="1" indent="-285750">
              <a:buFont typeface="Wingdings" panose="05000000000000000000" pitchFamily="2" charset="2"/>
              <a:buChar char="ü"/>
            </a:pPr>
            <a:r>
              <a:rPr lang="en-US" sz="1600" dirty="0">
                <a:latin typeface="Calibri" panose="020F0502020204030204" pitchFamily="34" charset="0"/>
              </a:rPr>
              <a:t>50% of customers move forward (suitable)</a:t>
            </a:r>
            <a:endParaRPr lang="en-US" sz="1600" baseline="30000" dirty="0">
              <a:latin typeface="Calibri" panose="020F0502020204030204" pitchFamily="34" charset="0"/>
            </a:endParaRPr>
          </a:p>
          <a:p>
            <a:pPr marL="742950" lvl="1" indent="-285750">
              <a:buFont typeface="Wingdings" panose="05000000000000000000" pitchFamily="2" charset="2"/>
              <a:buChar char="ü"/>
            </a:pPr>
            <a:endParaRPr lang="en-US" sz="1000" dirty="0">
              <a:latin typeface="Calibri" panose="020F0502020204030204" pitchFamily="34" charset="0"/>
            </a:endParaRPr>
          </a:p>
          <a:p>
            <a:pPr marL="285750" indent="-285750">
              <a:buFont typeface="Wingdings" panose="05000000000000000000" pitchFamily="2" charset="2"/>
              <a:buChar char="§"/>
            </a:pPr>
            <a:r>
              <a:rPr lang="en-US" b="1" u="sng" dirty="0">
                <a:latin typeface="Calibri" panose="020F0502020204030204" pitchFamily="34" charset="0"/>
              </a:rPr>
              <a:t>Energy Efficiency Progress</a:t>
            </a:r>
            <a:endParaRPr lang="en-US" dirty="0">
              <a:latin typeface="Calibri" panose="020F0502020204030204" pitchFamily="34" charset="0"/>
            </a:endParaRPr>
          </a:p>
          <a:p>
            <a:pPr marL="742950" lvl="1" indent="-285750">
              <a:buFont typeface="Wingdings" panose="05000000000000000000" pitchFamily="2" charset="2"/>
              <a:buChar char="ü"/>
            </a:pPr>
            <a:endParaRPr lang="en-US" sz="400" b="1" u="sng" dirty="0">
              <a:latin typeface="Calibri" panose="020F0502020204030204" pitchFamily="34" charset="0"/>
            </a:endParaRPr>
          </a:p>
          <a:p>
            <a:pPr marL="742950" lvl="1" indent="-285750">
              <a:buFont typeface="Wingdings" panose="05000000000000000000" pitchFamily="2" charset="2"/>
              <a:buChar char="ü"/>
            </a:pPr>
            <a:r>
              <a:rPr lang="en-US" sz="1600" dirty="0">
                <a:latin typeface="Calibri" panose="020F0502020204030204" pitchFamily="34" charset="0"/>
              </a:rPr>
              <a:t>100% of households installing solar PV undertake Direct Install EE measures</a:t>
            </a:r>
          </a:p>
          <a:p>
            <a:pPr marL="742950" lvl="1" indent="-285750">
              <a:buFont typeface="Wingdings" panose="05000000000000000000" pitchFamily="2" charset="2"/>
              <a:buChar char="ü"/>
            </a:pPr>
            <a:r>
              <a:rPr lang="en-US" sz="1600" dirty="0">
                <a:latin typeface="Calibri" panose="020F0502020204030204" pitchFamily="34" charset="0"/>
              </a:rPr>
              <a:t>86% of households also undertake “deeper” energy efficiency projects</a:t>
            </a:r>
            <a:r>
              <a:rPr lang="en-US" sz="1600" baseline="30000" dirty="0">
                <a:latin typeface="Calibri" panose="020F0502020204030204" pitchFamily="34" charset="0"/>
              </a:rPr>
              <a:t> *</a:t>
            </a:r>
            <a:r>
              <a:rPr lang="en-US" sz="1600" dirty="0">
                <a:latin typeface="Calibri" panose="020F0502020204030204" pitchFamily="34" charset="0"/>
              </a:rPr>
              <a:t> (e.g., insulation, thermostats, etc.) through $10 ESA payment/month for 20 years</a:t>
            </a:r>
          </a:p>
          <a:p>
            <a:pPr marL="742950" lvl="1" indent="-285750">
              <a:buFont typeface="Wingdings" panose="05000000000000000000" pitchFamily="2" charset="2"/>
              <a:buChar char="ü"/>
            </a:pPr>
            <a:endParaRPr lang="en-US" sz="1600" dirty="0">
              <a:latin typeface="Calibri" panose="020F0502020204030204" pitchFamily="34" charset="0"/>
            </a:endParaRPr>
          </a:p>
          <a:p>
            <a:pPr lvl="1"/>
            <a:endParaRPr lang="en-US" dirty="0">
              <a:latin typeface="Calibri" panose="020F0502020204030204" pitchFamily="34" charset="0"/>
            </a:endParaRPr>
          </a:p>
          <a:p>
            <a:pPr marL="285750" indent="-285750">
              <a:buFont typeface="Wingdings" panose="05000000000000000000" pitchFamily="2" charset="2"/>
              <a:buChar char="§"/>
            </a:pPr>
            <a:r>
              <a:rPr lang="en-US" b="1" u="sng" dirty="0">
                <a:latin typeface="Calibri" panose="020F0502020204030204" pitchFamily="34" charset="0"/>
              </a:rPr>
              <a:t>Jobs</a:t>
            </a:r>
            <a:r>
              <a:rPr lang="en-US" dirty="0">
                <a:latin typeface="Calibri" panose="020F0502020204030204" pitchFamily="34" charset="0"/>
              </a:rPr>
              <a:t> – 33 hired in 2015, 19 additional in 2016 and 30 more planned</a:t>
            </a:r>
            <a:endParaRPr lang="en-US" b="1" u="sng" dirty="0">
              <a:latin typeface="Calibri" panose="020F0502020204030204" pitchFamily="34" charset="0"/>
            </a:endParaRPr>
          </a:p>
        </p:txBody>
      </p:sp>
      <p:sp>
        <p:nvSpPr>
          <p:cNvPr id="8" name="TextBox 7"/>
          <p:cNvSpPr txBox="1"/>
          <p:nvPr/>
        </p:nvSpPr>
        <p:spPr>
          <a:xfrm rot="19646308">
            <a:off x="211025" y="1987697"/>
            <a:ext cx="1021818" cy="276999"/>
          </a:xfrm>
          <a:prstGeom prst="rect">
            <a:avLst/>
          </a:prstGeom>
          <a:noFill/>
        </p:spPr>
        <p:txBody>
          <a:bodyPr wrap="none" lIns="0" tIns="0" rIns="0" bIns="0" rtlCol="0">
            <a:spAutoFit/>
          </a:bodyPr>
          <a:lstStyle/>
          <a:p>
            <a:r>
              <a:rPr lang="en-US" b="1" dirty="0">
                <a:latin typeface="Calibri" panose="020F0502020204030204" pitchFamily="34" charset="0"/>
              </a:rPr>
              <a:t>Bridgeport</a:t>
            </a:r>
          </a:p>
        </p:txBody>
      </p:sp>
      <p:sp>
        <p:nvSpPr>
          <p:cNvPr id="9" name="TextBox 8"/>
          <p:cNvSpPr txBox="1"/>
          <p:nvPr/>
        </p:nvSpPr>
        <p:spPr>
          <a:xfrm rot="21316023">
            <a:off x="1326932" y="1617439"/>
            <a:ext cx="1093120" cy="276999"/>
          </a:xfrm>
          <a:prstGeom prst="rect">
            <a:avLst/>
          </a:prstGeom>
          <a:noFill/>
        </p:spPr>
        <p:txBody>
          <a:bodyPr wrap="none" lIns="0" tIns="0" rIns="0" bIns="0" rtlCol="0">
            <a:spAutoFit/>
          </a:bodyPr>
          <a:lstStyle/>
          <a:p>
            <a:r>
              <a:rPr lang="en-US" b="1" dirty="0">
                <a:latin typeface="Calibri" panose="020F0502020204030204" pitchFamily="34" charset="0"/>
              </a:rPr>
              <a:t>New Haven</a:t>
            </a:r>
          </a:p>
        </p:txBody>
      </p:sp>
      <p:sp>
        <p:nvSpPr>
          <p:cNvPr id="10" name="TextBox 9"/>
          <p:cNvSpPr txBox="1"/>
          <p:nvPr/>
        </p:nvSpPr>
        <p:spPr>
          <a:xfrm rot="445854">
            <a:off x="2642231" y="1644025"/>
            <a:ext cx="817660" cy="276999"/>
          </a:xfrm>
          <a:prstGeom prst="rect">
            <a:avLst/>
          </a:prstGeom>
          <a:noFill/>
        </p:spPr>
        <p:txBody>
          <a:bodyPr wrap="none" lIns="0" tIns="0" rIns="0" bIns="0" rtlCol="0">
            <a:spAutoFit/>
          </a:bodyPr>
          <a:lstStyle/>
          <a:p>
            <a:r>
              <a:rPr lang="en-US" b="1" dirty="0">
                <a:latin typeface="Calibri" panose="020F0502020204030204" pitchFamily="34" charset="0"/>
              </a:rPr>
              <a:t>Hartford</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237" y="5867400"/>
            <a:ext cx="2502163" cy="95114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2725" y="5334000"/>
            <a:ext cx="1800225" cy="64770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9014" y="5557385"/>
            <a:ext cx="1877786" cy="228600"/>
          </a:xfrm>
          <a:prstGeom prst="rect">
            <a:avLst/>
          </a:prstGeom>
        </p:spPr>
      </p:pic>
      <p:sp>
        <p:nvSpPr>
          <p:cNvPr id="14" name="Slide Number Placeholder 1"/>
          <p:cNvSpPr txBox="1">
            <a:spLocks/>
          </p:cNvSpPr>
          <p:nvPr/>
        </p:nvSpPr>
        <p:spPr>
          <a:xfrm>
            <a:off x="6934200"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A4E9724-46C2-4DBD-9A7E-526720DC8474}" type="slidenum">
              <a:rPr lang="en-US" smtClean="0">
                <a:solidFill>
                  <a:schemeClr val="bg1"/>
                </a:solidFill>
              </a:rPr>
              <a:pPr algn="r"/>
              <a:t>6</a:t>
            </a:fld>
            <a:endParaRPr lang="en-US" dirty="0">
              <a:solidFill>
                <a:schemeClr val="bg1"/>
              </a:solidFill>
            </a:endParaRPr>
          </a:p>
        </p:txBody>
      </p:sp>
      <p:sp>
        <p:nvSpPr>
          <p:cNvPr id="16" name="TextBox 15"/>
          <p:cNvSpPr txBox="1"/>
          <p:nvPr/>
        </p:nvSpPr>
        <p:spPr>
          <a:xfrm rot="2247281">
            <a:off x="3513589" y="2099317"/>
            <a:ext cx="1205908" cy="276999"/>
          </a:xfrm>
          <a:prstGeom prst="rect">
            <a:avLst/>
          </a:prstGeom>
          <a:noFill/>
        </p:spPr>
        <p:txBody>
          <a:bodyPr wrap="none" lIns="0" tIns="0" rIns="0" bIns="0" rtlCol="0">
            <a:spAutoFit/>
          </a:bodyPr>
          <a:lstStyle/>
          <a:p>
            <a:r>
              <a:rPr lang="en-US" b="1" dirty="0">
                <a:latin typeface="Calibri" panose="020F0502020204030204" pitchFamily="34" charset="0"/>
              </a:rPr>
              <a:t>New London</a:t>
            </a:r>
          </a:p>
        </p:txBody>
      </p:sp>
      <p:sp>
        <p:nvSpPr>
          <p:cNvPr id="18" name="TextBox 7"/>
          <p:cNvSpPr txBox="1">
            <a:spLocks noChangeArrowheads="1"/>
          </p:cNvSpPr>
          <p:nvPr/>
        </p:nvSpPr>
        <p:spPr bwMode="auto">
          <a:xfrm>
            <a:off x="4800600" y="6504801"/>
            <a:ext cx="36083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eaLnBrk="1" hangingPunct="1">
              <a:spcAft>
                <a:spcPct val="0"/>
              </a:spcAft>
              <a:buFontTx/>
              <a:buNone/>
            </a:pPr>
            <a:endParaRPr lang="en-US" altLang="en-US" sz="900" b="1" u="sng" dirty="0">
              <a:latin typeface="Calibri" pitchFamily="34" charset="0"/>
            </a:endParaRPr>
          </a:p>
          <a:p>
            <a:pPr eaLnBrk="1" hangingPunct="1">
              <a:spcAft>
                <a:spcPct val="0"/>
              </a:spcAft>
              <a:buFontTx/>
              <a:buNone/>
            </a:pPr>
            <a:r>
              <a:rPr lang="en-US" altLang="en-US" sz="900" dirty="0">
                <a:latin typeface="Calibri" pitchFamily="34" charset="0"/>
              </a:rPr>
              <a:t>* Based on most recent quarter’s experience, 3</a:t>
            </a:r>
            <a:r>
              <a:rPr lang="en-US" altLang="en-US" sz="900" baseline="30000" dirty="0">
                <a:latin typeface="Calibri" pitchFamily="34" charset="0"/>
              </a:rPr>
              <a:t>rd</a:t>
            </a:r>
            <a:r>
              <a:rPr lang="en-US" altLang="en-US" sz="900" dirty="0">
                <a:latin typeface="Calibri" pitchFamily="34" charset="0"/>
              </a:rPr>
              <a:t> quarter of 2016</a:t>
            </a:r>
          </a:p>
        </p:txBody>
      </p:sp>
      <p:sp>
        <p:nvSpPr>
          <p:cNvPr id="15" name="Slide Number Placeholder 2"/>
          <p:cNvSpPr>
            <a:spLocks noGrp="1"/>
          </p:cNvSpPr>
          <p:nvPr>
            <p:ph type="sldNum" sz="quarter" idx="4294967295"/>
          </p:nvPr>
        </p:nvSpPr>
        <p:spPr>
          <a:xfrm>
            <a:off x="8776253" y="6492874"/>
            <a:ext cx="367748" cy="365126"/>
          </a:xfrm>
          <a:prstGeom prst="rect">
            <a:avLst/>
          </a:prstGeom>
        </p:spPr>
        <p:txBody>
          <a:bodyPr/>
          <a:lstStyle/>
          <a:p>
            <a:pPr algn="ctr"/>
            <a:fld id="{8635F78A-E13B-774D-ADB8-E6F6A9A5D201}" type="slidenum">
              <a:rPr lang="en-US" sz="1200" smtClean="0"/>
              <a:pPr algn="ctr"/>
              <a:t>6</a:t>
            </a:fld>
            <a:endParaRPr lang="en-US" sz="1200" dirty="0"/>
          </a:p>
        </p:txBody>
      </p:sp>
    </p:spTree>
    <p:extLst>
      <p:ext uri="{BB962C8B-B14F-4D97-AF65-F5344CB8AC3E}">
        <p14:creationId xmlns:p14="http://schemas.microsoft.com/office/powerpoint/2010/main" val="3322687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san Young and her son, Jason talk with Gov. Dannel Malloy before he spoke at her home in Bridgeport, Conn. on the partnership between The Connecticut Green Bank and PosiGen that provides incentive for homeowners that participate in their energy-saving program. The event, held in Young's backyard on Tuesday, July 21, 2015, highlighted the benefits her own household has seen by installing solar and other energy efficiency measures. Photo: Bailey Wright / For Hearst Connecticut Media / Connecticut Post Free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
            <a:ext cx="9448800" cy="722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507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bs.twimg.com/media/CQj6GSAUsAAsdgb.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45600" cy="6934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195898" y="1371600"/>
            <a:ext cx="4861075" cy="4675537"/>
          </a:xfrm>
          <a:prstGeom prst="rect">
            <a:avLst/>
          </a:prstGeom>
        </p:spPr>
      </p:pic>
    </p:spTree>
    <p:extLst>
      <p:ext uri="{BB962C8B-B14F-4D97-AF65-F5344CB8AC3E}">
        <p14:creationId xmlns:p14="http://schemas.microsoft.com/office/powerpoint/2010/main" val="207272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0388" y="336550"/>
            <a:ext cx="6450012" cy="860425"/>
          </a:xfrm>
        </p:spPr>
        <p:txBody>
          <a:bodyPr/>
          <a:lstStyle/>
          <a:p>
            <a:r>
              <a:rPr lang="en-US" altLang="en-US" b="1" dirty="0"/>
              <a:t>Connecticut Green Bank</a:t>
            </a:r>
            <a:r>
              <a:rPr lang="en-US" altLang="en-US" dirty="0"/>
              <a:t>	</a:t>
            </a:r>
            <a:br>
              <a:rPr lang="en-US" altLang="en-US" dirty="0"/>
            </a:br>
            <a:r>
              <a:rPr lang="en-US" altLang="en-US" sz="2800" dirty="0"/>
              <a:t>Mobilizing Investment</a:t>
            </a:r>
          </a:p>
        </p:txBody>
      </p:sp>
      <p:graphicFrame>
        <p:nvGraphicFramePr>
          <p:cNvPr id="5" name="Table 4"/>
          <p:cNvGraphicFramePr>
            <a:graphicFrameLocks noGrp="1"/>
          </p:cNvGraphicFramePr>
          <p:nvPr>
            <p:extLst>
              <p:ext uri="{D42A27DB-BD31-4B8C-83A1-F6EECF244321}">
                <p14:modId xmlns:p14="http://schemas.microsoft.com/office/powerpoint/2010/main" val="3855903843"/>
              </p:ext>
            </p:extLst>
          </p:nvPr>
        </p:nvGraphicFramePr>
        <p:xfrm>
          <a:off x="1219200" y="2607006"/>
          <a:ext cx="6477002" cy="2345994"/>
        </p:xfrm>
        <a:graphic>
          <a:graphicData uri="http://schemas.openxmlformats.org/drawingml/2006/table">
            <a:tbl>
              <a:tblPr firstRow="1" bandRow="1"/>
              <a:tblGrid>
                <a:gridCol w="2320192">
                  <a:extLst>
                    <a:ext uri="{9D8B030D-6E8A-4147-A177-3AD203B41FA5}">
                      <a16:colId xmlns:a16="http://schemas.microsoft.com/office/drawing/2014/main" xmlns="" val="20000"/>
                    </a:ext>
                  </a:extLst>
                </a:gridCol>
                <a:gridCol w="1472524">
                  <a:extLst>
                    <a:ext uri="{9D8B030D-6E8A-4147-A177-3AD203B41FA5}">
                      <a16:colId xmlns:a16="http://schemas.microsoft.com/office/drawing/2014/main" xmlns="" val="20001"/>
                    </a:ext>
                  </a:extLst>
                </a:gridCol>
                <a:gridCol w="1342143">
                  <a:extLst>
                    <a:ext uri="{9D8B030D-6E8A-4147-A177-3AD203B41FA5}">
                      <a16:colId xmlns:a16="http://schemas.microsoft.com/office/drawing/2014/main" xmlns="" val="20002"/>
                    </a:ext>
                  </a:extLst>
                </a:gridCol>
                <a:gridCol w="1342143">
                  <a:extLst>
                    <a:ext uri="{9D8B030D-6E8A-4147-A177-3AD203B41FA5}">
                      <a16:colId xmlns:a16="http://schemas.microsoft.com/office/drawing/2014/main" xmlns="" val="2208379286"/>
                    </a:ext>
                  </a:extLst>
                </a:gridCol>
              </a:tblGrid>
              <a:tr h="2612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261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endParaRPr lang="en-US" sz="1600"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261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solidFill>
                            <a:schemeClr val="bg2">
                              <a:lumMod val="10000"/>
                            </a:schemeClr>
                          </a:solidFill>
                          <a:latin typeface="Calibri" panose="020F0502020204030204" pitchFamily="34" charset="0"/>
                        </a:rPr>
                        <a:t>Investment </a:t>
                      </a:r>
                      <a:r>
                        <a:rPr lang="en-US" sz="1600" b="1" baseline="0" dirty="0">
                          <a:solidFill>
                            <a:schemeClr val="bg2">
                              <a:lumMod val="10000"/>
                            </a:schemeClr>
                          </a:solidFill>
                          <a:latin typeface="Calibri" panose="020F0502020204030204" pitchFamily="34" charset="0"/>
                        </a:rPr>
                        <a:t> </a:t>
                      </a:r>
                      <a:r>
                        <a:rPr lang="en-US" sz="1600" dirty="0">
                          <a:solidFill>
                            <a:schemeClr val="bg2">
                              <a:lumMod val="10000"/>
                            </a:schemeClr>
                          </a:solidFill>
                          <a:latin typeface="Calibri" panose="020F0502020204030204" pitchFamily="34" charset="0"/>
                        </a:rPr>
                        <a:t>($MM)</a:t>
                      </a:r>
                    </a:p>
                  </a:txBody>
                  <a:tcPr marL="91460" marR="91460" marT="45651" marB="45651">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solidFill>
                            <a:schemeClr val="bg2">
                              <a:lumMod val="10000"/>
                            </a:schemeClr>
                          </a:solidFill>
                          <a:latin typeface="Calibri" panose="020F0502020204030204" pitchFamily="34" charset="0"/>
                        </a:rPr>
                        <a:t>$349.2</a:t>
                      </a:r>
                    </a:p>
                  </a:txBody>
                  <a:tcPr marL="91460" marR="91460" marT="45651" marB="45651">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solidFill>
                            <a:schemeClr val="bg2">
                              <a:lumMod val="10000"/>
                            </a:schemeClr>
                          </a:solidFill>
                          <a:latin typeface="Calibri" panose="020F0502020204030204" pitchFamily="34" charset="0"/>
                        </a:rPr>
                        <a:t>$915.8</a:t>
                      </a: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bg2">
                              <a:lumMod val="10000"/>
                            </a:schemeClr>
                          </a:solidFill>
                          <a:latin typeface="Calibri" panose="020F0502020204030204" pitchFamily="34" charset="0"/>
                        </a:rPr>
                        <a:t>$314.1</a:t>
                      </a:r>
                    </a:p>
                  </a:txBody>
                  <a:tcPr marL="91460" marR="91460" marT="45651" marB="45651">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r h="261257">
                <a:tc>
                  <a:txBody>
                    <a:bodyPr/>
                    <a:lstStyle/>
                    <a:p>
                      <a:r>
                        <a:rPr lang="en-US" sz="1600" b="1" dirty="0">
                          <a:solidFill>
                            <a:schemeClr val="bg2">
                              <a:lumMod val="10000"/>
                            </a:schemeClr>
                          </a:solidFill>
                          <a:latin typeface="Calibri" panose="020F0502020204030204" pitchFamily="34" charset="0"/>
                        </a:rPr>
                        <a:t>Leverage Ratio</a:t>
                      </a: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bg2">
                              <a:lumMod val="10000"/>
                            </a:schemeClr>
                          </a:solidFill>
                          <a:latin typeface="Calibri" panose="020F0502020204030204" pitchFamily="34" charset="0"/>
                        </a:rPr>
                        <a:t>1:1</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bg2">
                              <a:lumMod val="10000"/>
                            </a:schemeClr>
                          </a:solidFill>
                          <a:latin typeface="Calibri" panose="020F0502020204030204" pitchFamily="34" charset="0"/>
                        </a:rPr>
                        <a:t>5.6:1</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bg2">
                              <a:lumMod val="10000"/>
                            </a:schemeClr>
                          </a:solidFill>
                          <a:latin typeface="Calibri" panose="020F0502020204030204" pitchFamily="34" charset="0"/>
                        </a:rPr>
                        <a:t>6.6:1</a:t>
                      </a:r>
                    </a:p>
                  </a:txBody>
                  <a:tcPr marL="91460" marR="91460" marT="45651" marB="4565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3"/>
                  </a:ext>
                </a:extLst>
              </a:tr>
              <a:tr h="261257">
                <a:tc>
                  <a:txBody>
                    <a:bodyPr/>
                    <a:lstStyle/>
                    <a:p>
                      <a:r>
                        <a:rPr lang="en-US" sz="1600" b="1" dirty="0">
                          <a:solidFill>
                            <a:schemeClr val="bg2">
                              <a:lumMod val="10000"/>
                            </a:schemeClr>
                          </a:solidFill>
                          <a:latin typeface="Calibri" panose="020F0502020204030204" pitchFamily="34" charset="0"/>
                        </a:rPr>
                        <a:t>% as Loans</a:t>
                      </a: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dirty="0">
                          <a:solidFill>
                            <a:schemeClr val="bg2">
                              <a:lumMod val="10000"/>
                            </a:schemeClr>
                          </a:solidFill>
                          <a:latin typeface="Calibri" panose="020F0502020204030204" pitchFamily="34" charset="0"/>
                        </a:rPr>
                        <a:t>10</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46</a:t>
                      </a:r>
                      <a:endParaRPr lang="en-US" sz="1600" baseline="30000" dirty="0">
                        <a:solidFill>
                          <a:schemeClr val="bg2">
                            <a:lumMod val="10000"/>
                          </a:schemeClr>
                        </a:solidFill>
                        <a:latin typeface="Calibri" panose="020F0502020204030204" pitchFamily="34" charset="0"/>
                      </a:endParaRP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53</a:t>
                      </a:r>
                      <a:r>
                        <a:rPr lang="en-US" sz="1600" baseline="30000" dirty="0">
                          <a:solidFill>
                            <a:schemeClr val="bg2">
                              <a:lumMod val="10000"/>
                            </a:schemeClr>
                          </a:solidFill>
                          <a:latin typeface="Calibri" panose="020F0502020204030204" pitchFamily="34" charset="0"/>
                        </a:rPr>
                        <a:t>3</a:t>
                      </a:r>
                      <a:endParaRPr lang="en-US" sz="1600" baseline="0" dirty="0">
                        <a:solidFill>
                          <a:schemeClr val="bg2">
                            <a:lumMod val="10000"/>
                          </a:schemeClr>
                        </a:solidFill>
                        <a:latin typeface="Calibri" panose="020F0502020204030204" pitchFamily="34" charset="0"/>
                      </a:endParaRPr>
                    </a:p>
                  </a:txBody>
                  <a:tcPr marL="91460" marR="91460" marT="45651" marB="4565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4"/>
                  </a:ext>
                </a:extLst>
              </a:tr>
              <a:tr h="261257">
                <a:tc>
                  <a:txBody>
                    <a:bodyPr/>
                    <a:lstStyle/>
                    <a:p>
                      <a:r>
                        <a:rPr lang="en-US" sz="1600" b="1" dirty="0">
                          <a:solidFill>
                            <a:schemeClr val="bg2">
                              <a:lumMod val="10000"/>
                            </a:schemeClr>
                          </a:solidFill>
                          <a:latin typeface="Calibri" panose="020F0502020204030204" pitchFamily="34" charset="0"/>
                        </a:rPr>
                        <a:t>Jobs</a:t>
                      </a:r>
                      <a:r>
                        <a:rPr lang="en-US" sz="1600" b="1" baseline="0" dirty="0">
                          <a:solidFill>
                            <a:schemeClr val="bg2">
                              <a:lumMod val="10000"/>
                            </a:schemeClr>
                          </a:solidFill>
                          <a:latin typeface="Calibri" panose="020F0502020204030204" pitchFamily="34" charset="0"/>
                        </a:rPr>
                        <a:t> (Job-Years)</a:t>
                      </a:r>
                      <a:endParaRPr lang="en-US" sz="1600" b="1" dirty="0">
                        <a:solidFill>
                          <a:schemeClr val="bg2">
                            <a:lumMod val="10000"/>
                          </a:schemeClr>
                        </a:solidFill>
                        <a:latin typeface="Calibri" panose="020F0502020204030204" pitchFamily="34" charset="0"/>
                      </a:endParaRP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11,594</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4,443</a:t>
                      </a:r>
                    </a:p>
                  </a:txBody>
                  <a:tcPr marL="91460" marR="91460" marT="45651" marB="4565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3992893421"/>
                  </a:ext>
                </a:extLst>
              </a:tr>
              <a:tr h="261257">
                <a:tc>
                  <a:txBody>
                    <a:bodyPr/>
                    <a:lstStyle/>
                    <a:p>
                      <a:r>
                        <a:rPr lang="en-US" sz="1600" b="1" dirty="0">
                          <a:solidFill>
                            <a:schemeClr val="bg2">
                              <a:lumMod val="10000"/>
                            </a:schemeClr>
                          </a:solidFill>
                          <a:latin typeface="Calibri" panose="020F0502020204030204" pitchFamily="34" charset="0"/>
                        </a:rPr>
                        <a:t>Environment (TCO</a:t>
                      </a:r>
                      <a:r>
                        <a:rPr lang="en-US" sz="1600" b="1" baseline="-25000" dirty="0">
                          <a:solidFill>
                            <a:schemeClr val="bg2">
                              <a:lumMod val="10000"/>
                            </a:schemeClr>
                          </a:solidFill>
                          <a:latin typeface="Calibri" panose="020F0502020204030204" pitchFamily="34" charset="0"/>
                        </a:rPr>
                        <a:t>2</a:t>
                      </a:r>
                      <a:r>
                        <a:rPr lang="en-US" sz="1600" b="1" dirty="0">
                          <a:solidFill>
                            <a:schemeClr val="bg2">
                              <a:lumMod val="10000"/>
                            </a:schemeClr>
                          </a:solidFill>
                          <a:latin typeface="Calibri" panose="020F0502020204030204" pitchFamily="34" charset="0"/>
                        </a:rPr>
                        <a:t>)</a:t>
                      </a:r>
                    </a:p>
                  </a:txBody>
                  <a:tcPr marL="91460" marR="91460" marT="45651" marB="45651">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2.2</a:t>
                      </a:r>
                    </a:p>
                  </a:txBody>
                  <a:tcPr marL="91460" marR="91460" marT="45651" marB="4565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baseline="0" dirty="0">
                          <a:solidFill>
                            <a:schemeClr val="bg2">
                              <a:lumMod val="10000"/>
                            </a:schemeClr>
                          </a:solidFill>
                          <a:latin typeface="Calibri" panose="020F0502020204030204" pitchFamily="34" charset="0"/>
                        </a:rPr>
                        <a:t>0.9</a:t>
                      </a:r>
                    </a:p>
                  </a:txBody>
                  <a:tcPr marL="91460" marR="91460" marT="45651" marB="45651">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22189763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41082247"/>
              </p:ext>
            </p:extLst>
          </p:nvPr>
        </p:nvGraphicFramePr>
        <p:xfrm>
          <a:off x="1219200" y="1464005"/>
          <a:ext cx="6477002" cy="1828800"/>
        </p:xfrm>
        <a:graphic>
          <a:graphicData uri="http://schemas.openxmlformats.org/drawingml/2006/table">
            <a:tbl>
              <a:tblPr firstRow="1" bandRow="1"/>
              <a:tblGrid>
                <a:gridCol w="2324678">
                  <a:extLst>
                    <a:ext uri="{9D8B030D-6E8A-4147-A177-3AD203B41FA5}">
                      <a16:colId xmlns:a16="http://schemas.microsoft.com/office/drawing/2014/main" xmlns="" val="20000"/>
                    </a:ext>
                  </a:extLst>
                </a:gridCol>
                <a:gridCol w="1481328">
                  <a:extLst>
                    <a:ext uri="{9D8B030D-6E8A-4147-A177-3AD203B41FA5}">
                      <a16:colId xmlns:a16="http://schemas.microsoft.com/office/drawing/2014/main" xmlns="" val="20001"/>
                    </a:ext>
                  </a:extLst>
                </a:gridCol>
                <a:gridCol w="1335498">
                  <a:extLst>
                    <a:ext uri="{9D8B030D-6E8A-4147-A177-3AD203B41FA5}">
                      <a16:colId xmlns:a16="http://schemas.microsoft.com/office/drawing/2014/main" xmlns="" val="20002"/>
                    </a:ext>
                  </a:extLst>
                </a:gridCol>
                <a:gridCol w="1335498">
                  <a:extLst>
                    <a:ext uri="{9D8B030D-6E8A-4147-A177-3AD203B41FA5}">
                      <a16:colId xmlns:a16="http://schemas.microsoft.com/office/drawing/2014/main" xmlns="" val="1593621522"/>
                    </a:ext>
                  </a:extLst>
                </a:gridCol>
              </a:tblGrid>
              <a:tr h="4933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600" dirty="0">
                        <a:solidFill>
                          <a:schemeClr val="bg2">
                            <a:lumMod val="10000"/>
                          </a:schemeClr>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bg1"/>
                          </a:solidFill>
                          <a:latin typeface="Calibri" panose="020F0502020204030204" pitchFamily="34" charset="0"/>
                        </a:rPr>
                        <a:t>FY 2000-</a:t>
                      </a:r>
                    </a:p>
                    <a:p>
                      <a:pPr algn="ctr"/>
                      <a:r>
                        <a:rPr lang="en-US" sz="1600" dirty="0">
                          <a:solidFill>
                            <a:schemeClr val="bg1"/>
                          </a:solidFill>
                          <a:latin typeface="Calibri" panose="020F0502020204030204" pitchFamily="34" charset="0"/>
                        </a:rPr>
                        <a:t>FY 2011</a:t>
                      </a:r>
                    </a:p>
                    <a:p>
                      <a:pPr algn="ctr"/>
                      <a:r>
                        <a:rPr lang="en-US" sz="1600" b="0" dirty="0">
                          <a:solidFill>
                            <a:schemeClr val="bg1"/>
                          </a:solidFill>
                          <a:latin typeface="Calibri" panose="020F0502020204030204" pitchFamily="34" charset="0"/>
                        </a:rPr>
                        <a:t>(CCEF)</a:t>
                      </a:r>
                      <a:endParaRPr lang="en-US" sz="1600" b="0" baseline="30000"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600" dirty="0">
                          <a:solidFill>
                            <a:schemeClr val="bg1"/>
                          </a:solidFill>
                          <a:latin typeface="Calibri" panose="020F0502020204030204" pitchFamily="34" charset="0"/>
                        </a:rPr>
                        <a:t>FY 2012-</a:t>
                      </a:r>
                    </a:p>
                    <a:p>
                      <a:pPr algn="ctr"/>
                      <a:r>
                        <a:rPr lang="en-US" sz="1600" dirty="0">
                          <a:solidFill>
                            <a:schemeClr val="bg1"/>
                          </a:solidFill>
                          <a:latin typeface="Calibri" panose="020F0502020204030204" pitchFamily="34" charset="0"/>
                        </a:rPr>
                        <a:t>FY 2016</a:t>
                      </a:r>
                    </a:p>
                    <a:p>
                      <a:pPr algn="ctr"/>
                      <a:r>
                        <a:rPr lang="en-US" sz="1600" b="0" dirty="0">
                          <a:solidFill>
                            <a:schemeClr val="bg1"/>
                          </a:solidFill>
                          <a:latin typeface="Calibri" panose="020F0502020204030204" pitchFamily="34" charset="0"/>
                        </a:rPr>
                        <a:t>(CGB)</a:t>
                      </a:r>
                      <a:r>
                        <a:rPr lang="en-US" sz="1600" b="0" baseline="30000" dirty="0">
                          <a:solidFill>
                            <a:schemeClr val="bg1"/>
                          </a:solidFill>
                          <a:latin typeface="Calibri" panose="020F0502020204030204" pitchFamily="34" charset="0"/>
                        </a:rPr>
                        <a:t> 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p>
                      <a:pPr algn="ctr"/>
                      <a:r>
                        <a:rPr lang="en-US" sz="1600" b="1" dirty="0">
                          <a:solidFill>
                            <a:schemeClr val="bg1"/>
                          </a:solidFill>
                          <a:latin typeface="Calibri" panose="020F0502020204030204" pitchFamily="34" charset="0"/>
                        </a:rPr>
                        <a:t>FY 2016</a:t>
                      </a:r>
                    </a:p>
                    <a:p>
                      <a:pPr algn="ctr"/>
                      <a:r>
                        <a:rPr lang="en-US" sz="1600" b="0" dirty="0">
                          <a:solidFill>
                            <a:schemeClr val="bg1"/>
                          </a:solidFill>
                          <a:latin typeface="Calibri" panose="020F0502020204030204" pitchFamily="34" charset="0"/>
                        </a:rPr>
                        <a:t>(CGB)</a:t>
                      </a:r>
                      <a:r>
                        <a:rPr lang="en-US" sz="1600" b="0" baseline="30000" dirty="0">
                          <a:solidFill>
                            <a:schemeClr val="bg1"/>
                          </a:solidFill>
                          <a:latin typeface="Calibri" panose="020F0502020204030204" pitchFamily="34" charset="0"/>
                        </a:rPr>
                        <a:t> 1</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xmlns="" val="10000"/>
                  </a:ext>
                </a:extLst>
              </a:tr>
              <a:tr h="222309">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r>
                        <a:rPr lang="en-US" sz="1600" b="1" dirty="0">
                          <a:solidFill>
                            <a:schemeClr val="bg2">
                              <a:lumMod val="10000"/>
                            </a:schemeClr>
                          </a:solidFill>
                          <a:latin typeface="Calibri" panose="020F0502020204030204" pitchFamily="34" charset="0"/>
                        </a:rPr>
                        <a:t>Model</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r>
                        <a:rPr lang="en-US" sz="1600" dirty="0">
                          <a:solidFill>
                            <a:schemeClr val="bg2">
                              <a:lumMod val="10000"/>
                            </a:schemeClr>
                          </a:solidFill>
                          <a:latin typeface="Calibri" panose="020F0502020204030204" pitchFamily="34" charset="0"/>
                        </a:rPr>
                        <a:t>Subsidy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r>
                        <a:rPr lang="en-US" sz="1600" strike="noStrike" baseline="0" dirty="0">
                          <a:solidFill>
                            <a:schemeClr val="bg2">
                              <a:lumMod val="10000"/>
                            </a:schemeClr>
                          </a:solidFill>
                          <a:latin typeface="Calibri" panose="020F0502020204030204" pitchFamily="34" charset="0"/>
                        </a:rPr>
                        <a:t>Financing</a:t>
                      </a:r>
                      <a:endParaRPr lang="en-US" sz="1600" strike="sngStrike" baseline="0" dirty="0">
                        <a:solidFill>
                          <a:schemeClr val="bg2">
                            <a:lumMod val="10000"/>
                          </a:schemeClr>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strike="noStrike" baseline="0" dirty="0">
                          <a:solidFill>
                            <a:schemeClr val="bg2">
                              <a:lumMod val="10000"/>
                            </a:schemeClr>
                          </a:solidFill>
                          <a:latin typeface="Calibri" panose="020F0502020204030204" pitchFamily="34" charset="0"/>
                        </a:rPr>
                        <a:t>Financing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1"/>
                  </a:ext>
                </a:extLst>
              </a:tr>
              <a:tr h="222309">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r>
                        <a:rPr lang="en-US" sz="1600" b="1" dirty="0">
                          <a:solidFill>
                            <a:schemeClr val="bg2">
                              <a:lumMod val="10000"/>
                            </a:schemeClr>
                          </a:solidFill>
                          <a:latin typeface="Calibri" panose="020F0502020204030204" pitchFamily="34" charset="0"/>
                        </a:rPr>
                        <a:t>Years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r>
                        <a:rPr lang="en-US" sz="1600" dirty="0">
                          <a:solidFill>
                            <a:schemeClr val="bg2">
                              <a:lumMod val="10000"/>
                            </a:schemeClr>
                          </a:solidFill>
                          <a:latin typeface="Calibri" panose="020F0502020204030204" pitchFamily="34" charset="0"/>
                        </a:rPr>
                        <a:t>11.00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r>
                        <a:rPr lang="en-US" sz="1600" dirty="0">
                          <a:solidFill>
                            <a:schemeClr val="bg2">
                              <a:lumMod val="10000"/>
                            </a:schemeClr>
                          </a:solidFill>
                          <a:latin typeface="Calibri" panose="020F0502020204030204" pitchFamily="34" charset="0"/>
                        </a:rPr>
                        <a:t>5.00</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strike="noStrike" baseline="0" dirty="0">
                          <a:solidFill>
                            <a:schemeClr val="bg2">
                              <a:lumMod val="10000"/>
                            </a:schemeClr>
                          </a:solidFill>
                          <a:latin typeface="Calibri" panose="020F0502020204030204" pitchFamily="34" charset="0"/>
                        </a:rPr>
                        <a:t>1.00</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2"/>
                  </a:ext>
                </a:extLst>
              </a:tr>
              <a:tr h="2223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600" b="1" dirty="0">
                          <a:solidFill>
                            <a:schemeClr val="bg2">
                              <a:lumMod val="10000"/>
                            </a:schemeClr>
                          </a:solidFill>
                          <a:latin typeface="Calibri" panose="020F0502020204030204" pitchFamily="34" charset="0"/>
                        </a:rPr>
                        <a:t>Energy</a:t>
                      </a:r>
                      <a:r>
                        <a:rPr lang="en-US" sz="1600" dirty="0">
                          <a:solidFill>
                            <a:schemeClr val="bg2">
                              <a:lumMod val="10000"/>
                            </a:schemeClr>
                          </a:solidFill>
                          <a:latin typeface="Calibri" panose="020F0502020204030204" pitchFamily="34" charset="0"/>
                        </a:rPr>
                        <a:t> (MW)</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solidFill>
                            <a:schemeClr val="bg2">
                              <a:lumMod val="10000"/>
                            </a:schemeClr>
                          </a:solidFill>
                          <a:latin typeface="Calibri" panose="020F0502020204030204" pitchFamily="34" charset="0"/>
                        </a:rPr>
                        <a:t>43.1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600" dirty="0">
                          <a:solidFill>
                            <a:schemeClr val="bg2">
                              <a:lumMod val="10000"/>
                            </a:schemeClr>
                          </a:solidFill>
                          <a:latin typeface="Calibri" panose="020F0502020204030204" pitchFamily="34" charset="0"/>
                        </a:rPr>
                        <a:t>192.3</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strike="noStrike" baseline="0" dirty="0">
                          <a:solidFill>
                            <a:schemeClr val="bg2">
                              <a:lumMod val="10000"/>
                            </a:schemeClr>
                          </a:solidFill>
                          <a:latin typeface="Calibri" panose="020F0502020204030204" pitchFamily="34" charset="0"/>
                        </a:rPr>
                        <a:t>74.4</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70698" name="Rectangle 11"/>
          <p:cNvSpPr>
            <a:spLocks noChangeArrowheads="1"/>
          </p:cNvSpPr>
          <p:nvPr/>
        </p:nvSpPr>
        <p:spPr bwMode="auto">
          <a:xfrm>
            <a:off x="427831" y="6010870"/>
            <a:ext cx="80303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900" b="1" u="sng" dirty="0">
                <a:solidFill>
                  <a:srgbClr val="000000"/>
                </a:solidFill>
                <a:latin typeface="Calibri" pitchFamily="34" charset="0"/>
              </a:rPr>
              <a:t>REFERENCES</a:t>
            </a:r>
          </a:p>
          <a:p>
            <a:pPr marL="228600" indent="-228600" defTabSz="457200" eaLnBrk="1" fontAlgn="base" hangingPunct="1">
              <a:spcBef>
                <a:spcPct val="0"/>
              </a:spcBef>
              <a:spcAft>
                <a:spcPct val="0"/>
              </a:spcAft>
              <a:buFontTx/>
              <a:buAutoNum type="arabicPeriod"/>
            </a:pPr>
            <a:r>
              <a:rPr lang="en-US" altLang="en-US" sz="900" dirty="0">
                <a:solidFill>
                  <a:srgbClr val="000000"/>
                </a:solidFill>
                <a:latin typeface="Calibri" pitchFamily="34" charset="0"/>
              </a:rPr>
              <a:t>Approved, closed, and completed transactions through FY 2016 – included in Draft FY 2016 Comprehensive Annual Financial Report</a:t>
            </a:r>
          </a:p>
          <a:p>
            <a:pPr marL="228600" indent="-228600" defTabSz="457200" eaLnBrk="1" fontAlgn="base" hangingPunct="1">
              <a:spcBef>
                <a:spcPct val="0"/>
              </a:spcBef>
              <a:spcAft>
                <a:spcPct val="0"/>
              </a:spcAft>
              <a:buFontTx/>
              <a:buAutoNum type="arabicPeriod"/>
            </a:pPr>
            <a:r>
              <a:rPr lang="en-US" altLang="en-US" sz="900" dirty="0">
                <a:solidFill>
                  <a:srgbClr val="000000"/>
                </a:solidFill>
                <a:latin typeface="Calibri" pitchFamily="34" charset="0"/>
              </a:rPr>
              <a:t>Balance sheet assets as of June 30, 2011 for FY 2011 and June 30, 2016 for FY 2016</a:t>
            </a:r>
          </a:p>
          <a:p>
            <a:pPr marL="228600" indent="-228600" defTabSz="457200" eaLnBrk="1" fontAlgn="base" hangingPunct="1">
              <a:spcBef>
                <a:spcPct val="0"/>
              </a:spcBef>
              <a:spcAft>
                <a:spcPct val="0"/>
              </a:spcAft>
              <a:buFontTx/>
              <a:buAutoNum type="arabicPeriod"/>
            </a:pPr>
            <a:r>
              <a:rPr lang="en-US" altLang="en-US" sz="900" dirty="0">
                <a:solidFill>
                  <a:srgbClr val="000000"/>
                </a:solidFill>
                <a:latin typeface="Calibri" pitchFamily="34" charset="0"/>
              </a:rPr>
              <a:t>Subsidies provided by the Green Bank through the Residential Solar Investment Program are returned over time through the sale of SHRECs through 15-year contracts with the EDCs for Class I RPS compliance</a:t>
            </a:r>
          </a:p>
          <a:p>
            <a:pPr marL="228600" indent="-228600" defTabSz="457200" eaLnBrk="1" fontAlgn="base" hangingPunct="1">
              <a:spcBef>
                <a:spcPct val="0"/>
              </a:spcBef>
              <a:spcAft>
                <a:spcPct val="0"/>
              </a:spcAft>
              <a:buFontTx/>
              <a:buAutoNum type="arabicPeriod"/>
            </a:pPr>
            <a:endParaRPr lang="en-US" altLang="en-US" sz="900" dirty="0">
              <a:solidFill>
                <a:srgbClr val="000000"/>
              </a:solidFill>
              <a:latin typeface="Calibri" pitchFamily="34" charset="0"/>
            </a:endParaRPr>
          </a:p>
        </p:txBody>
      </p:sp>
      <p:sp>
        <p:nvSpPr>
          <p:cNvPr id="2" name="TextBox 1"/>
          <p:cNvSpPr txBox="1">
            <a:spLocks noChangeArrowheads="1"/>
          </p:cNvSpPr>
          <p:nvPr/>
        </p:nvSpPr>
        <p:spPr bwMode="auto">
          <a:xfrm>
            <a:off x="252983" y="5092099"/>
            <a:ext cx="86820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buFontTx/>
              <a:buNone/>
            </a:pPr>
            <a:r>
              <a:rPr lang="en-US" altLang="en-US" sz="2500" dirty="0">
                <a:solidFill>
                  <a:prstClr val="black"/>
                </a:solidFill>
              </a:rPr>
              <a:t>Mobilizing </a:t>
            </a:r>
            <a:r>
              <a:rPr lang="en-US" altLang="en-US" sz="2500" b="1" u="sng" dirty="0">
                <a:solidFill>
                  <a:prstClr val="black"/>
                </a:solidFill>
              </a:rPr>
              <a:t>private investment in the economy</a:t>
            </a:r>
            <a:r>
              <a:rPr lang="en-US" altLang="en-US" sz="2500" dirty="0">
                <a:solidFill>
                  <a:prstClr val="black"/>
                </a:solidFill>
              </a:rPr>
              <a:t> to </a:t>
            </a:r>
            <a:r>
              <a:rPr lang="en-US" altLang="en-US" sz="2500" b="1" u="sng" dirty="0">
                <a:solidFill>
                  <a:prstClr val="black"/>
                </a:solidFill>
              </a:rPr>
              <a:t>reduce energy burden</a:t>
            </a:r>
            <a:r>
              <a:rPr lang="en-US" altLang="en-US" sz="2500" dirty="0">
                <a:solidFill>
                  <a:prstClr val="black"/>
                </a:solidFill>
              </a:rPr>
              <a:t>, </a:t>
            </a:r>
            <a:r>
              <a:rPr lang="en-US" altLang="en-US" sz="2500" b="1" u="sng" dirty="0">
                <a:solidFill>
                  <a:prstClr val="black"/>
                </a:solidFill>
              </a:rPr>
              <a:t>create jobs</a:t>
            </a:r>
            <a:r>
              <a:rPr lang="en-US" altLang="en-US" sz="2500" dirty="0">
                <a:solidFill>
                  <a:prstClr val="black"/>
                </a:solidFill>
              </a:rPr>
              <a:t>, and </a:t>
            </a:r>
            <a:r>
              <a:rPr lang="en-US" altLang="en-US" sz="2500" b="1" u="sng" dirty="0">
                <a:solidFill>
                  <a:prstClr val="black"/>
                </a:solidFill>
              </a:rPr>
              <a:t>reduce GHG emissions</a:t>
            </a:r>
          </a:p>
        </p:txBody>
      </p:sp>
      <p:sp>
        <p:nvSpPr>
          <p:cNvPr id="70700" name="Slide Number Placeholder 2"/>
          <p:cNvSpPr>
            <a:spLocks noGrp="1"/>
          </p:cNvSpPr>
          <p:nvPr>
            <p:ph type="sldNum" sz="quarter" idx="10"/>
          </p:nvPr>
        </p:nvSpPr>
        <p:spPr bwMode="auto">
          <a:xfrm>
            <a:off x="8775700" y="6492875"/>
            <a:ext cx="3683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buFont typeface="Arial" pitchFamily="34" charset="0"/>
              <a:defRPr>
                <a:solidFill>
                  <a:schemeClr val="tx1"/>
                </a:solidFill>
                <a:latin typeface="Arial" pitchFamily="34" charset="0"/>
                <a:ea typeface="ＭＳ Ｐゴシック" pitchFamily="34" charset="-128"/>
              </a:defRPr>
            </a:lvl1pPr>
            <a:lvl2pPr marL="742950" indent="-285750" eaLnBrk="0" hangingPunct="0">
              <a:spcAft>
                <a:spcPts val="600"/>
              </a:spcAft>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Aft>
                <a:spcPts val="600"/>
              </a:spcAft>
              <a:buFont typeface="Lucida Grande" charset="0"/>
              <a:buChar char="–"/>
              <a:defRPr sz="1600">
                <a:solidFill>
                  <a:schemeClr val="tx1"/>
                </a:solidFill>
                <a:latin typeface="Arial" pitchFamily="34" charset="0"/>
                <a:ea typeface="ＭＳ Ｐゴシック" pitchFamily="34" charset="-128"/>
              </a:defRPr>
            </a:lvl3pPr>
            <a:lvl4pPr marL="1600200" indent="-228600" eaLnBrk="0" hangingPunct="0">
              <a:spcAft>
                <a:spcPts val="600"/>
              </a:spcAft>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Aft>
                <a:spcPts val="600"/>
              </a:spcAft>
              <a:buFont typeface="Lucida Grande" charset="0"/>
              <a:buChar char="–"/>
              <a:defRPr sz="12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ts val="600"/>
              </a:spcAft>
              <a:buFont typeface="Lucida Grande" charset="0"/>
              <a:buChar char="–"/>
              <a:defRPr sz="1200">
                <a:solidFill>
                  <a:schemeClr val="tx1"/>
                </a:solidFill>
                <a:latin typeface="Arial" pitchFamily="34" charset="0"/>
                <a:ea typeface="ＭＳ Ｐゴシック" pitchFamily="34" charset="-128"/>
              </a:defRPr>
            </a:lvl9pPr>
          </a:lstStyle>
          <a:p>
            <a:pPr algn="ctr" eaLnBrk="1" hangingPunct="1">
              <a:spcAft>
                <a:spcPct val="0"/>
              </a:spcAft>
              <a:buFontTx/>
              <a:buNone/>
            </a:pPr>
            <a:fld id="{295D3A5D-E9A4-45AA-9C3E-78E667F69018}" type="slidenum">
              <a:rPr lang="en-US" altLang="en-US" smtClean="0">
                <a:solidFill>
                  <a:prstClr val="black"/>
                </a:solidFill>
              </a:rPr>
              <a:pPr algn="ctr" eaLnBrk="1" hangingPunct="1">
                <a:spcAft>
                  <a:spcPct val="0"/>
                </a:spcAft>
                <a:buFontTx/>
                <a:buNone/>
              </a:pPr>
              <a:t>9</a:t>
            </a:fld>
            <a:endParaRPr lang="en-US" altLang="en-US">
              <a:solidFill>
                <a:prstClr val="black"/>
              </a:solidFill>
            </a:endParaRPr>
          </a:p>
        </p:txBody>
      </p:sp>
    </p:spTree>
    <p:extLst>
      <p:ext uri="{BB962C8B-B14F-4D97-AF65-F5344CB8AC3E}">
        <p14:creationId xmlns:p14="http://schemas.microsoft.com/office/powerpoint/2010/main" val="3847199914"/>
      </p:ext>
    </p:extLst>
  </p:cSld>
  <p:clrMapOvr>
    <a:masterClrMapping/>
  </p:clrMapOvr>
</p:sld>
</file>

<file path=ppt/theme/theme1.xml><?xml version="1.0" encoding="utf-8"?>
<a:theme xmlns:a="http://schemas.openxmlformats.org/drawingml/2006/main" name="CGB Template 041015">
  <a:themeElements>
    <a:clrScheme name="Custom 1">
      <a:dk1>
        <a:sysClr val="windowText" lastClr="000000"/>
      </a:dk1>
      <a:lt1>
        <a:sysClr val="window" lastClr="FFFFFF"/>
      </a:lt1>
      <a:dk2>
        <a:srgbClr val="000000"/>
      </a:dk2>
      <a:lt2>
        <a:srgbClr val="FFFFFF"/>
      </a:lt2>
      <a:accent1>
        <a:srgbClr val="32A93A"/>
      </a:accent1>
      <a:accent2>
        <a:srgbClr val="232279"/>
      </a:accent2>
      <a:accent3>
        <a:srgbClr val="17AEE1"/>
      </a:accent3>
      <a:accent4>
        <a:srgbClr val="7BBD32"/>
      </a:accent4>
      <a:accent5>
        <a:srgbClr val="EB431D"/>
      </a:accent5>
      <a:accent6>
        <a:srgbClr val="F79646"/>
      </a:accent6>
      <a:hlink>
        <a:srgbClr val="0000FF"/>
      </a:hlink>
      <a:folHlink>
        <a:srgbClr val="800080"/>
      </a:folHlink>
    </a:clrScheme>
    <a:fontScheme name="Office 2">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8337</TotalTime>
  <Words>1181</Words>
  <Application>Microsoft Macintosh PowerPoint</Application>
  <PresentationFormat>On-screen Show (4:3)</PresentationFormat>
  <Paragraphs>201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Lucida Grande</vt:lpstr>
      <vt:lpstr>ＭＳ Ｐゴシック</vt:lpstr>
      <vt:lpstr>Wingdings</vt:lpstr>
      <vt:lpstr>Arial</vt:lpstr>
      <vt:lpstr>CGB Template 041015</vt:lpstr>
      <vt:lpstr>Innovative Financial Instruments to Support Energy Efficiency</vt:lpstr>
      <vt:lpstr>Connecticut  Microcosm of the United States</vt:lpstr>
      <vt:lpstr>Connecticut Green Bank About Us</vt:lpstr>
      <vt:lpstr>Solar PV Lease and EE ESA PosiGen</vt:lpstr>
      <vt:lpstr>PosiGen CT, LLC Capital Structure – $15-$20 MM </vt:lpstr>
      <vt:lpstr>PosiGen Solar for All Campaign</vt:lpstr>
      <vt:lpstr>PowerPoint Presentation</vt:lpstr>
      <vt:lpstr>PowerPoint Presentation</vt:lpstr>
      <vt:lpstr>Connecticut Green Bank  Mobilizing Investment</vt:lpstr>
      <vt:lpstr>Thank You!  </vt:lpstr>
    </vt:vector>
  </TitlesOfParts>
  <Company>Connecticut Innovations, Inc</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to  Targets for FY 2015</dc:title>
  <dc:creator>Mackey Dykes</dc:creator>
  <cp:lastModifiedBy>Lucila Serra</cp:lastModifiedBy>
  <cp:revision>212</cp:revision>
  <cp:lastPrinted>2016-11-09T11:03:40Z</cp:lastPrinted>
  <dcterms:created xsi:type="dcterms:W3CDTF">2015-07-23T17:07:50Z</dcterms:created>
  <dcterms:modified xsi:type="dcterms:W3CDTF">2016-11-13T17:23:50Z</dcterms:modified>
</cp:coreProperties>
</file>