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0" r:id="rId2"/>
    <p:sldMasterId id="2147483792" r:id="rId3"/>
    <p:sldMasterId id="2147483804" r:id="rId4"/>
    <p:sldMasterId id="2147483864" r:id="rId5"/>
  </p:sldMasterIdLst>
  <p:notesMasterIdLst>
    <p:notesMasterId r:id="rId21"/>
  </p:notesMasterIdLst>
  <p:sldIdLst>
    <p:sldId id="267" r:id="rId6"/>
    <p:sldId id="285" r:id="rId7"/>
    <p:sldId id="342" r:id="rId8"/>
    <p:sldId id="322" r:id="rId9"/>
    <p:sldId id="323" r:id="rId10"/>
    <p:sldId id="324" r:id="rId11"/>
    <p:sldId id="336" r:id="rId12"/>
    <p:sldId id="325" r:id="rId13"/>
    <p:sldId id="334" r:id="rId14"/>
    <p:sldId id="335" r:id="rId15"/>
    <p:sldId id="333" r:id="rId16"/>
    <p:sldId id="327" r:id="rId17"/>
    <p:sldId id="343" r:id="rId18"/>
    <p:sldId id="331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4569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39" algn="l" defTabSz="4569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78" algn="l" defTabSz="4569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18" algn="l" defTabSz="4569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757" algn="l" defTabSz="4569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696" algn="l" defTabSz="4569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635" algn="l" defTabSz="4569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575" algn="l" defTabSz="4569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513" algn="l" defTabSz="4569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H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CIFRAS!$N$18</c:f>
              <c:strCache>
                <c:ptCount val="1"/>
                <c:pt idx="0">
                  <c:v>Inversión Total (US$ 104,027,864.00) </c:v>
                </c:pt>
              </c:strCache>
            </c:strRef>
          </c:tx>
          <c:invertIfNegative val="0"/>
          <c:cat>
            <c:strRef>
              <c:f>CIFRAS!$M$19:$M$28</c:f>
              <c:strCache>
                <c:ptCount val="10"/>
                <c:pt idx="0">
                  <c:v>Honduras</c:v>
                </c:pt>
                <c:pt idx="1">
                  <c:v>Honduras</c:v>
                </c:pt>
                <c:pt idx="2">
                  <c:v>Honduras</c:v>
                </c:pt>
                <c:pt idx="3">
                  <c:v>Honduras</c:v>
                </c:pt>
                <c:pt idx="4">
                  <c:v>Costa Rica</c:v>
                </c:pt>
                <c:pt idx="5">
                  <c:v>Costa Rica</c:v>
                </c:pt>
                <c:pt idx="6">
                  <c:v>Guatemala</c:v>
                </c:pt>
                <c:pt idx="7">
                  <c:v>El Salvador</c:v>
                </c:pt>
                <c:pt idx="8">
                  <c:v>Honduras</c:v>
                </c:pt>
                <c:pt idx="9">
                  <c:v>Costa Rica</c:v>
                </c:pt>
              </c:strCache>
            </c:strRef>
          </c:cat>
          <c:val>
            <c:numRef>
              <c:f>CIFRAS!$N$19:$N$28</c:f>
              <c:numCache>
                <c:formatCode>#,##0.00</c:formatCode>
                <c:ptCount val="10"/>
                <c:pt idx="0">
                  <c:v>22600000</c:v>
                </c:pt>
                <c:pt idx="1">
                  <c:v>16226350</c:v>
                </c:pt>
                <c:pt idx="2">
                  <c:v>20015494</c:v>
                </c:pt>
                <c:pt idx="3">
                  <c:v>10573038</c:v>
                </c:pt>
                <c:pt idx="4">
                  <c:v>8441783</c:v>
                </c:pt>
                <c:pt idx="5">
                  <c:v>11050567</c:v>
                </c:pt>
                <c:pt idx="6">
                  <c:v>4320000</c:v>
                </c:pt>
                <c:pt idx="7">
                  <c:v>6300000</c:v>
                </c:pt>
                <c:pt idx="8">
                  <c:v>2700632</c:v>
                </c:pt>
                <c:pt idx="9">
                  <c:v>1800000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046272"/>
        <c:axId val="199047808"/>
      </c:barChart>
      <c:catAx>
        <c:axId val="199046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99047808"/>
        <c:crosses val="autoZero"/>
        <c:auto val="1"/>
        <c:lblAlgn val="ctr"/>
        <c:lblOffset val="100"/>
        <c:noMultiLvlLbl val="0"/>
      </c:catAx>
      <c:valAx>
        <c:axId val="19904780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99046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H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CIFRAS!$G$18</c:f>
              <c:strCache>
                <c:ptCount val="1"/>
                <c:pt idx="0">
                  <c:v>Capacidad Instalada Total  (38,17 MW)</c:v>
                </c:pt>
              </c:strCache>
            </c:strRef>
          </c:tx>
          <c:invertIfNegative val="0"/>
          <c:cat>
            <c:strRef>
              <c:f>CIFRAS!$F$19:$F$28</c:f>
              <c:strCache>
                <c:ptCount val="10"/>
                <c:pt idx="0">
                  <c:v>Honduras</c:v>
                </c:pt>
                <c:pt idx="1">
                  <c:v>Honduras</c:v>
                </c:pt>
                <c:pt idx="2">
                  <c:v>Honduras</c:v>
                </c:pt>
                <c:pt idx="3">
                  <c:v>Honduras</c:v>
                </c:pt>
                <c:pt idx="4">
                  <c:v>Costa Rica</c:v>
                </c:pt>
                <c:pt idx="5">
                  <c:v>Costa Rica</c:v>
                </c:pt>
                <c:pt idx="6">
                  <c:v>Guatemala</c:v>
                </c:pt>
                <c:pt idx="7">
                  <c:v>El Salvador</c:v>
                </c:pt>
                <c:pt idx="8">
                  <c:v>Honduras</c:v>
                </c:pt>
                <c:pt idx="9">
                  <c:v>Costa Rica</c:v>
                </c:pt>
              </c:strCache>
            </c:strRef>
          </c:cat>
          <c:val>
            <c:numRef>
              <c:f>CIFRAS!$G$19:$G$28</c:f>
              <c:numCache>
                <c:formatCode>#,##0.00</c:formatCode>
                <c:ptCount val="10"/>
                <c:pt idx="0">
                  <c:v>9.4</c:v>
                </c:pt>
                <c:pt idx="1">
                  <c:v>4.8</c:v>
                </c:pt>
                <c:pt idx="2">
                  <c:v>8.6</c:v>
                </c:pt>
                <c:pt idx="3">
                  <c:v>2.97</c:v>
                </c:pt>
                <c:pt idx="4">
                  <c:v>2.65</c:v>
                </c:pt>
                <c:pt idx="5">
                  <c:v>3.8</c:v>
                </c:pt>
                <c:pt idx="6">
                  <c:v>1.75</c:v>
                </c:pt>
                <c:pt idx="7">
                  <c:v>2.4</c:v>
                </c:pt>
                <c:pt idx="8">
                  <c:v>1.3</c:v>
                </c:pt>
                <c:pt idx="9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881088"/>
        <c:axId val="203997568"/>
      </c:barChart>
      <c:catAx>
        <c:axId val="203881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203997568"/>
        <c:crosses val="autoZero"/>
        <c:auto val="1"/>
        <c:lblAlgn val="ctr"/>
        <c:lblOffset val="100"/>
        <c:noMultiLvlLbl val="0"/>
      </c:catAx>
      <c:valAx>
        <c:axId val="203997568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203881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44325113540281"/>
          <c:y val="0.50187299504228633"/>
          <c:w val="0.2570769846003263"/>
          <c:h val="0.1396566054243219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H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CIFRAS!$K$18</c:f>
              <c:strCache>
                <c:ptCount val="1"/>
                <c:pt idx="0">
                  <c:v>Tons CO2 evitadas a atmósfera (123.337)</c:v>
                </c:pt>
              </c:strCache>
            </c:strRef>
          </c:tx>
          <c:invertIfNegative val="0"/>
          <c:cat>
            <c:strRef>
              <c:f>CIFRAS!$J$19:$J$28</c:f>
              <c:strCache>
                <c:ptCount val="10"/>
                <c:pt idx="0">
                  <c:v>Honduras</c:v>
                </c:pt>
                <c:pt idx="1">
                  <c:v>Honduras</c:v>
                </c:pt>
                <c:pt idx="2">
                  <c:v>Honduras</c:v>
                </c:pt>
                <c:pt idx="3">
                  <c:v>Honduras</c:v>
                </c:pt>
                <c:pt idx="4">
                  <c:v>Costa Rica</c:v>
                </c:pt>
                <c:pt idx="5">
                  <c:v>Costa Rica</c:v>
                </c:pt>
                <c:pt idx="6">
                  <c:v>Guatemala</c:v>
                </c:pt>
                <c:pt idx="7">
                  <c:v>El Salvador</c:v>
                </c:pt>
                <c:pt idx="8">
                  <c:v>Honduras</c:v>
                </c:pt>
                <c:pt idx="9">
                  <c:v>Costa Rica</c:v>
                </c:pt>
              </c:strCache>
            </c:strRef>
          </c:cat>
          <c:val>
            <c:numRef>
              <c:f>CIFRAS!$K$19:$K$28</c:f>
              <c:numCache>
                <c:formatCode>#,##0.00</c:formatCode>
                <c:ptCount val="10"/>
                <c:pt idx="0">
                  <c:v>28.8</c:v>
                </c:pt>
                <c:pt idx="1">
                  <c:v>21.111000000000001</c:v>
                </c:pt>
                <c:pt idx="2">
                  <c:v>27.760999999999999</c:v>
                </c:pt>
                <c:pt idx="3">
                  <c:v>10.702999999999999</c:v>
                </c:pt>
                <c:pt idx="4">
                  <c:v>5.5960000000000001</c:v>
                </c:pt>
                <c:pt idx="5">
                  <c:v>8.4629999999999992</c:v>
                </c:pt>
                <c:pt idx="6">
                  <c:v>6.09</c:v>
                </c:pt>
                <c:pt idx="7">
                  <c:v>9.2080000000000002</c:v>
                </c:pt>
                <c:pt idx="8">
                  <c:v>4.5810000000000004</c:v>
                </c:pt>
                <c:pt idx="9">
                  <c:v>1.024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075392"/>
        <c:axId val="204076928"/>
      </c:barChart>
      <c:catAx>
        <c:axId val="204075392"/>
        <c:scaling>
          <c:orientation val="minMax"/>
        </c:scaling>
        <c:delete val="0"/>
        <c:axPos val="b"/>
        <c:majorTickMark val="out"/>
        <c:minorTickMark val="none"/>
        <c:tickLblPos val="nextTo"/>
        <c:crossAx val="204076928"/>
        <c:crosses val="autoZero"/>
        <c:auto val="1"/>
        <c:lblAlgn val="ctr"/>
        <c:lblOffset val="100"/>
        <c:noMultiLvlLbl val="0"/>
      </c:catAx>
      <c:valAx>
        <c:axId val="20407692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04075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0C3D5-6B49-4357-AC52-431DCD3FA894}" type="datetimeFigureOut">
              <a:rPr lang="es-HN" smtClean="0"/>
              <a:t>15/10/2013</a:t>
            </a:fld>
            <a:endParaRPr lang="es-H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5F96D-7668-4F35-B6BC-2999B0CA0C94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6486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7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3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02764" y="304802"/>
            <a:ext cx="6859587" cy="6507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1" y="304802"/>
            <a:ext cx="20426363" cy="6507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05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4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3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70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1" y="1779590"/>
            <a:ext cx="13642975" cy="503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9376" y="1779590"/>
            <a:ext cx="13642975" cy="503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30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878" indent="0">
              <a:buNone/>
              <a:defRPr sz="1800" b="1"/>
            </a:lvl3pPr>
            <a:lvl4pPr marL="1370818" indent="0">
              <a:buNone/>
              <a:defRPr sz="1600" b="1"/>
            </a:lvl4pPr>
            <a:lvl5pPr marL="1827757" indent="0">
              <a:buNone/>
              <a:defRPr sz="1600" b="1"/>
            </a:lvl5pPr>
            <a:lvl6pPr marL="2284696" indent="0">
              <a:buNone/>
              <a:defRPr sz="1600" b="1"/>
            </a:lvl6pPr>
            <a:lvl7pPr marL="2741635" indent="0">
              <a:buNone/>
              <a:defRPr sz="1600" b="1"/>
            </a:lvl7pPr>
            <a:lvl8pPr marL="3198575" indent="0">
              <a:buNone/>
              <a:defRPr sz="1600" b="1"/>
            </a:lvl8pPr>
            <a:lvl9pPr marL="36555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878" indent="0">
              <a:buNone/>
              <a:defRPr sz="1800" b="1"/>
            </a:lvl3pPr>
            <a:lvl4pPr marL="1370818" indent="0">
              <a:buNone/>
              <a:defRPr sz="1600" b="1"/>
            </a:lvl4pPr>
            <a:lvl5pPr marL="1827757" indent="0">
              <a:buNone/>
              <a:defRPr sz="1600" b="1"/>
            </a:lvl5pPr>
            <a:lvl6pPr marL="2284696" indent="0">
              <a:buNone/>
              <a:defRPr sz="1600" b="1"/>
            </a:lvl6pPr>
            <a:lvl7pPr marL="2741635" indent="0">
              <a:buNone/>
              <a:defRPr sz="1600" b="1"/>
            </a:lvl7pPr>
            <a:lvl8pPr marL="3198575" indent="0">
              <a:buNone/>
              <a:defRPr sz="1600" b="1"/>
            </a:lvl8pPr>
            <a:lvl9pPr marL="36555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95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42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39" indent="0">
              <a:buNone/>
              <a:defRPr sz="1200"/>
            </a:lvl2pPr>
            <a:lvl3pPr marL="913878" indent="0">
              <a:buNone/>
              <a:defRPr sz="1000"/>
            </a:lvl3pPr>
            <a:lvl4pPr marL="1370818" indent="0">
              <a:buNone/>
              <a:defRPr sz="900"/>
            </a:lvl4pPr>
            <a:lvl5pPr marL="1827757" indent="0">
              <a:buNone/>
              <a:defRPr sz="900"/>
            </a:lvl5pPr>
            <a:lvl6pPr marL="2284696" indent="0">
              <a:buNone/>
              <a:defRPr sz="900"/>
            </a:lvl6pPr>
            <a:lvl7pPr marL="2741635" indent="0">
              <a:buNone/>
              <a:defRPr sz="900"/>
            </a:lvl7pPr>
            <a:lvl8pPr marL="3198575" indent="0">
              <a:buNone/>
              <a:defRPr sz="900"/>
            </a:lvl8pPr>
            <a:lvl9pPr marL="36555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3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48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78" indent="0">
              <a:buNone/>
              <a:defRPr sz="2400"/>
            </a:lvl3pPr>
            <a:lvl4pPr marL="1370818" indent="0">
              <a:buNone/>
              <a:defRPr sz="2000"/>
            </a:lvl4pPr>
            <a:lvl5pPr marL="1827757" indent="0">
              <a:buNone/>
              <a:defRPr sz="2000"/>
            </a:lvl5pPr>
            <a:lvl6pPr marL="2284696" indent="0">
              <a:buNone/>
              <a:defRPr sz="2000"/>
            </a:lvl6pPr>
            <a:lvl7pPr marL="2741635" indent="0">
              <a:buNone/>
              <a:defRPr sz="2000"/>
            </a:lvl7pPr>
            <a:lvl8pPr marL="3198575" indent="0">
              <a:buNone/>
              <a:defRPr sz="2000"/>
            </a:lvl8pPr>
            <a:lvl9pPr marL="36555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39" indent="0">
              <a:buNone/>
              <a:defRPr sz="1200"/>
            </a:lvl2pPr>
            <a:lvl3pPr marL="913878" indent="0">
              <a:buNone/>
              <a:defRPr sz="1000"/>
            </a:lvl3pPr>
            <a:lvl4pPr marL="1370818" indent="0">
              <a:buNone/>
              <a:defRPr sz="900"/>
            </a:lvl4pPr>
            <a:lvl5pPr marL="1827757" indent="0">
              <a:buNone/>
              <a:defRPr sz="900"/>
            </a:lvl5pPr>
            <a:lvl6pPr marL="2284696" indent="0">
              <a:buNone/>
              <a:defRPr sz="900"/>
            </a:lvl6pPr>
            <a:lvl7pPr marL="2741635" indent="0">
              <a:buNone/>
              <a:defRPr sz="900"/>
            </a:lvl7pPr>
            <a:lvl8pPr marL="3198575" indent="0">
              <a:buNone/>
              <a:defRPr sz="900"/>
            </a:lvl8pPr>
            <a:lvl9pPr marL="36555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23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63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02764" y="304802"/>
            <a:ext cx="6859587" cy="6507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1" y="304802"/>
            <a:ext cx="20426363" cy="6507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99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13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90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86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1" y="1779590"/>
            <a:ext cx="13642975" cy="503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9376" y="1779590"/>
            <a:ext cx="13642975" cy="503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02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878" indent="0">
              <a:buNone/>
              <a:defRPr sz="1800" b="1"/>
            </a:lvl3pPr>
            <a:lvl4pPr marL="1370818" indent="0">
              <a:buNone/>
              <a:defRPr sz="1600" b="1"/>
            </a:lvl4pPr>
            <a:lvl5pPr marL="1827757" indent="0">
              <a:buNone/>
              <a:defRPr sz="1600" b="1"/>
            </a:lvl5pPr>
            <a:lvl6pPr marL="2284696" indent="0">
              <a:buNone/>
              <a:defRPr sz="1600" b="1"/>
            </a:lvl6pPr>
            <a:lvl7pPr marL="2741635" indent="0">
              <a:buNone/>
              <a:defRPr sz="1600" b="1"/>
            </a:lvl7pPr>
            <a:lvl8pPr marL="3198575" indent="0">
              <a:buNone/>
              <a:defRPr sz="1600" b="1"/>
            </a:lvl8pPr>
            <a:lvl9pPr marL="36555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878" indent="0">
              <a:buNone/>
              <a:defRPr sz="1800" b="1"/>
            </a:lvl3pPr>
            <a:lvl4pPr marL="1370818" indent="0">
              <a:buNone/>
              <a:defRPr sz="1600" b="1"/>
            </a:lvl4pPr>
            <a:lvl5pPr marL="1827757" indent="0">
              <a:buNone/>
              <a:defRPr sz="1600" b="1"/>
            </a:lvl5pPr>
            <a:lvl6pPr marL="2284696" indent="0">
              <a:buNone/>
              <a:defRPr sz="1600" b="1"/>
            </a:lvl6pPr>
            <a:lvl7pPr marL="2741635" indent="0">
              <a:buNone/>
              <a:defRPr sz="1600" b="1"/>
            </a:lvl7pPr>
            <a:lvl8pPr marL="3198575" indent="0">
              <a:buNone/>
              <a:defRPr sz="1600" b="1"/>
            </a:lvl8pPr>
            <a:lvl9pPr marL="36555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38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97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0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58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39" indent="0">
              <a:buNone/>
              <a:defRPr sz="1200"/>
            </a:lvl2pPr>
            <a:lvl3pPr marL="913878" indent="0">
              <a:buNone/>
              <a:defRPr sz="1000"/>
            </a:lvl3pPr>
            <a:lvl4pPr marL="1370818" indent="0">
              <a:buNone/>
              <a:defRPr sz="900"/>
            </a:lvl4pPr>
            <a:lvl5pPr marL="1827757" indent="0">
              <a:buNone/>
              <a:defRPr sz="900"/>
            </a:lvl5pPr>
            <a:lvl6pPr marL="2284696" indent="0">
              <a:buNone/>
              <a:defRPr sz="900"/>
            </a:lvl6pPr>
            <a:lvl7pPr marL="2741635" indent="0">
              <a:buNone/>
              <a:defRPr sz="900"/>
            </a:lvl7pPr>
            <a:lvl8pPr marL="3198575" indent="0">
              <a:buNone/>
              <a:defRPr sz="900"/>
            </a:lvl8pPr>
            <a:lvl9pPr marL="36555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14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78" indent="0">
              <a:buNone/>
              <a:defRPr sz="2400"/>
            </a:lvl3pPr>
            <a:lvl4pPr marL="1370818" indent="0">
              <a:buNone/>
              <a:defRPr sz="2000"/>
            </a:lvl4pPr>
            <a:lvl5pPr marL="1827757" indent="0">
              <a:buNone/>
              <a:defRPr sz="2000"/>
            </a:lvl5pPr>
            <a:lvl6pPr marL="2284696" indent="0">
              <a:buNone/>
              <a:defRPr sz="2000"/>
            </a:lvl6pPr>
            <a:lvl7pPr marL="2741635" indent="0">
              <a:buNone/>
              <a:defRPr sz="2000"/>
            </a:lvl7pPr>
            <a:lvl8pPr marL="3198575" indent="0">
              <a:buNone/>
              <a:defRPr sz="2000"/>
            </a:lvl8pPr>
            <a:lvl9pPr marL="36555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39" indent="0">
              <a:buNone/>
              <a:defRPr sz="1200"/>
            </a:lvl2pPr>
            <a:lvl3pPr marL="913878" indent="0">
              <a:buNone/>
              <a:defRPr sz="1000"/>
            </a:lvl3pPr>
            <a:lvl4pPr marL="1370818" indent="0">
              <a:buNone/>
              <a:defRPr sz="900"/>
            </a:lvl4pPr>
            <a:lvl5pPr marL="1827757" indent="0">
              <a:buNone/>
              <a:defRPr sz="900"/>
            </a:lvl5pPr>
            <a:lvl6pPr marL="2284696" indent="0">
              <a:buNone/>
              <a:defRPr sz="900"/>
            </a:lvl6pPr>
            <a:lvl7pPr marL="2741635" indent="0">
              <a:buNone/>
              <a:defRPr sz="900"/>
            </a:lvl7pPr>
            <a:lvl8pPr marL="3198575" indent="0">
              <a:buNone/>
              <a:defRPr sz="900"/>
            </a:lvl8pPr>
            <a:lvl9pPr marL="36555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53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55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02764" y="304802"/>
            <a:ext cx="6859587" cy="6507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1" y="304802"/>
            <a:ext cx="20426363" cy="6507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74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24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68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98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1" y="1779590"/>
            <a:ext cx="13642975" cy="503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9376" y="1779590"/>
            <a:ext cx="13642975" cy="503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71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878" indent="0">
              <a:buNone/>
              <a:defRPr sz="1800" b="1"/>
            </a:lvl3pPr>
            <a:lvl4pPr marL="1370818" indent="0">
              <a:buNone/>
              <a:defRPr sz="1600" b="1"/>
            </a:lvl4pPr>
            <a:lvl5pPr marL="1827757" indent="0">
              <a:buNone/>
              <a:defRPr sz="1600" b="1"/>
            </a:lvl5pPr>
            <a:lvl6pPr marL="2284696" indent="0">
              <a:buNone/>
              <a:defRPr sz="1600" b="1"/>
            </a:lvl6pPr>
            <a:lvl7pPr marL="2741635" indent="0">
              <a:buNone/>
              <a:defRPr sz="1600" b="1"/>
            </a:lvl7pPr>
            <a:lvl8pPr marL="3198575" indent="0">
              <a:buNone/>
              <a:defRPr sz="1600" b="1"/>
            </a:lvl8pPr>
            <a:lvl9pPr marL="36555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878" indent="0">
              <a:buNone/>
              <a:defRPr sz="1800" b="1"/>
            </a:lvl3pPr>
            <a:lvl4pPr marL="1370818" indent="0">
              <a:buNone/>
              <a:defRPr sz="1600" b="1"/>
            </a:lvl4pPr>
            <a:lvl5pPr marL="1827757" indent="0">
              <a:buNone/>
              <a:defRPr sz="1600" b="1"/>
            </a:lvl5pPr>
            <a:lvl6pPr marL="2284696" indent="0">
              <a:buNone/>
              <a:defRPr sz="1600" b="1"/>
            </a:lvl6pPr>
            <a:lvl7pPr marL="2741635" indent="0">
              <a:buNone/>
              <a:defRPr sz="1600" b="1"/>
            </a:lvl7pPr>
            <a:lvl8pPr marL="3198575" indent="0">
              <a:buNone/>
              <a:defRPr sz="1600" b="1"/>
            </a:lvl8pPr>
            <a:lvl9pPr marL="36555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81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6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1" y="1779590"/>
            <a:ext cx="13642975" cy="503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9376" y="1779590"/>
            <a:ext cx="13642975" cy="503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487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694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39" indent="0">
              <a:buNone/>
              <a:defRPr sz="1200"/>
            </a:lvl2pPr>
            <a:lvl3pPr marL="913878" indent="0">
              <a:buNone/>
              <a:defRPr sz="1000"/>
            </a:lvl3pPr>
            <a:lvl4pPr marL="1370818" indent="0">
              <a:buNone/>
              <a:defRPr sz="900"/>
            </a:lvl4pPr>
            <a:lvl5pPr marL="1827757" indent="0">
              <a:buNone/>
              <a:defRPr sz="900"/>
            </a:lvl5pPr>
            <a:lvl6pPr marL="2284696" indent="0">
              <a:buNone/>
              <a:defRPr sz="900"/>
            </a:lvl6pPr>
            <a:lvl7pPr marL="2741635" indent="0">
              <a:buNone/>
              <a:defRPr sz="900"/>
            </a:lvl7pPr>
            <a:lvl8pPr marL="3198575" indent="0">
              <a:buNone/>
              <a:defRPr sz="900"/>
            </a:lvl8pPr>
            <a:lvl9pPr marL="36555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37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78" indent="0">
              <a:buNone/>
              <a:defRPr sz="2400"/>
            </a:lvl3pPr>
            <a:lvl4pPr marL="1370818" indent="0">
              <a:buNone/>
              <a:defRPr sz="2000"/>
            </a:lvl4pPr>
            <a:lvl5pPr marL="1827757" indent="0">
              <a:buNone/>
              <a:defRPr sz="2000"/>
            </a:lvl5pPr>
            <a:lvl6pPr marL="2284696" indent="0">
              <a:buNone/>
              <a:defRPr sz="2000"/>
            </a:lvl6pPr>
            <a:lvl7pPr marL="2741635" indent="0">
              <a:buNone/>
              <a:defRPr sz="2000"/>
            </a:lvl7pPr>
            <a:lvl8pPr marL="3198575" indent="0">
              <a:buNone/>
              <a:defRPr sz="2000"/>
            </a:lvl8pPr>
            <a:lvl9pPr marL="36555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39" indent="0">
              <a:buNone/>
              <a:defRPr sz="1200"/>
            </a:lvl2pPr>
            <a:lvl3pPr marL="913878" indent="0">
              <a:buNone/>
              <a:defRPr sz="1000"/>
            </a:lvl3pPr>
            <a:lvl4pPr marL="1370818" indent="0">
              <a:buNone/>
              <a:defRPr sz="900"/>
            </a:lvl4pPr>
            <a:lvl5pPr marL="1827757" indent="0">
              <a:buNone/>
              <a:defRPr sz="900"/>
            </a:lvl5pPr>
            <a:lvl6pPr marL="2284696" indent="0">
              <a:buNone/>
              <a:defRPr sz="900"/>
            </a:lvl6pPr>
            <a:lvl7pPr marL="2741635" indent="0">
              <a:buNone/>
              <a:defRPr sz="900"/>
            </a:lvl7pPr>
            <a:lvl8pPr marL="3198575" indent="0">
              <a:buNone/>
              <a:defRPr sz="900"/>
            </a:lvl8pPr>
            <a:lvl9pPr marL="36555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82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39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02764" y="304802"/>
            <a:ext cx="6859587" cy="6507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1" y="304802"/>
            <a:ext cx="20426363" cy="6507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451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11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970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896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1" y="1779590"/>
            <a:ext cx="13642975" cy="503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9376" y="1779590"/>
            <a:ext cx="13642975" cy="503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094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878" indent="0">
              <a:buNone/>
              <a:defRPr sz="1800" b="1"/>
            </a:lvl3pPr>
            <a:lvl4pPr marL="1370818" indent="0">
              <a:buNone/>
              <a:defRPr sz="1600" b="1"/>
            </a:lvl4pPr>
            <a:lvl5pPr marL="1827757" indent="0">
              <a:buNone/>
              <a:defRPr sz="1600" b="1"/>
            </a:lvl5pPr>
            <a:lvl6pPr marL="2284696" indent="0">
              <a:buNone/>
              <a:defRPr sz="1600" b="1"/>
            </a:lvl6pPr>
            <a:lvl7pPr marL="2741635" indent="0">
              <a:buNone/>
              <a:defRPr sz="1600" b="1"/>
            </a:lvl7pPr>
            <a:lvl8pPr marL="3198575" indent="0">
              <a:buNone/>
              <a:defRPr sz="1600" b="1"/>
            </a:lvl8pPr>
            <a:lvl9pPr marL="36555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878" indent="0">
              <a:buNone/>
              <a:defRPr sz="1800" b="1"/>
            </a:lvl3pPr>
            <a:lvl4pPr marL="1370818" indent="0">
              <a:buNone/>
              <a:defRPr sz="1600" b="1"/>
            </a:lvl4pPr>
            <a:lvl5pPr marL="1827757" indent="0">
              <a:buNone/>
              <a:defRPr sz="1600" b="1"/>
            </a:lvl5pPr>
            <a:lvl6pPr marL="2284696" indent="0">
              <a:buNone/>
              <a:defRPr sz="1600" b="1"/>
            </a:lvl6pPr>
            <a:lvl7pPr marL="2741635" indent="0">
              <a:buNone/>
              <a:defRPr sz="1600" b="1"/>
            </a:lvl7pPr>
            <a:lvl8pPr marL="3198575" indent="0">
              <a:buNone/>
              <a:defRPr sz="1600" b="1"/>
            </a:lvl8pPr>
            <a:lvl9pPr marL="36555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9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878" indent="0">
              <a:buNone/>
              <a:defRPr sz="1800" b="1"/>
            </a:lvl3pPr>
            <a:lvl4pPr marL="1370818" indent="0">
              <a:buNone/>
              <a:defRPr sz="1600" b="1"/>
            </a:lvl4pPr>
            <a:lvl5pPr marL="1827757" indent="0">
              <a:buNone/>
              <a:defRPr sz="1600" b="1"/>
            </a:lvl5pPr>
            <a:lvl6pPr marL="2284696" indent="0">
              <a:buNone/>
              <a:defRPr sz="1600" b="1"/>
            </a:lvl6pPr>
            <a:lvl7pPr marL="2741635" indent="0">
              <a:buNone/>
              <a:defRPr sz="1600" b="1"/>
            </a:lvl7pPr>
            <a:lvl8pPr marL="3198575" indent="0">
              <a:buNone/>
              <a:defRPr sz="1600" b="1"/>
            </a:lvl8pPr>
            <a:lvl9pPr marL="36555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878" indent="0">
              <a:buNone/>
              <a:defRPr sz="1800" b="1"/>
            </a:lvl3pPr>
            <a:lvl4pPr marL="1370818" indent="0">
              <a:buNone/>
              <a:defRPr sz="1600" b="1"/>
            </a:lvl4pPr>
            <a:lvl5pPr marL="1827757" indent="0">
              <a:buNone/>
              <a:defRPr sz="1600" b="1"/>
            </a:lvl5pPr>
            <a:lvl6pPr marL="2284696" indent="0">
              <a:buNone/>
              <a:defRPr sz="1600" b="1"/>
            </a:lvl6pPr>
            <a:lvl7pPr marL="2741635" indent="0">
              <a:buNone/>
              <a:defRPr sz="1600" b="1"/>
            </a:lvl7pPr>
            <a:lvl8pPr marL="3198575" indent="0">
              <a:buNone/>
              <a:defRPr sz="1600" b="1"/>
            </a:lvl8pPr>
            <a:lvl9pPr marL="36555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055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228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656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39" indent="0">
              <a:buNone/>
              <a:defRPr sz="1200"/>
            </a:lvl2pPr>
            <a:lvl3pPr marL="913878" indent="0">
              <a:buNone/>
              <a:defRPr sz="1000"/>
            </a:lvl3pPr>
            <a:lvl4pPr marL="1370818" indent="0">
              <a:buNone/>
              <a:defRPr sz="900"/>
            </a:lvl4pPr>
            <a:lvl5pPr marL="1827757" indent="0">
              <a:buNone/>
              <a:defRPr sz="900"/>
            </a:lvl5pPr>
            <a:lvl6pPr marL="2284696" indent="0">
              <a:buNone/>
              <a:defRPr sz="900"/>
            </a:lvl6pPr>
            <a:lvl7pPr marL="2741635" indent="0">
              <a:buNone/>
              <a:defRPr sz="900"/>
            </a:lvl7pPr>
            <a:lvl8pPr marL="3198575" indent="0">
              <a:buNone/>
              <a:defRPr sz="900"/>
            </a:lvl8pPr>
            <a:lvl9pPr marL="36555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78" indent="0">
              <a:buNone/>
              <a:defRPr sz="2400"/>
            </a:lvl3pPr>
            <a:lvl4pPr marL="1370818" indent="0">
              <a:buNone/>
              <a:defRPr sz="2000"/>
            </a:lvl4pPr>
            <a:lvl5pPr marL="1827757" indent="0">
              <a:buNone/>
              <a:defRPr sz="2000"/>
            </a:lvl5pPr>
            <a:lvl6pPr marL="2284696" indent="0">
              <a:buNone/>
              <a:defRPr sz="2000"/>
            </a:lvl6pPr>
            <a:lvl7pPr marL="2741635" indent="0">
              <a:buNone/>
              <a:defRPr sz="2000"/>
            </a:lvl7pPr>
            <a:lvl8pPr marL="3198575" indent="0">
              <a:buNone/>
              <a:defRPr sz="2000"/>
            </a:lvl8pPr>
            <a:lvl9pPr marL="36555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39" indent="0">
              <a:buNone/>
              <a:defRPr sz="1200"/>
            </a:lvl2pPr>
            <a:lvl3pPr marL="913878" indent="0">
              <a:buNone/>
              <a:defRPr sz="1000"/>
            </a:lvl3pPr>
            <a:lvl4pPr marL="1370818" indent="0">
              <a:buNone/>
              <a:defRPr sz="900"/>
            </a:lvl4pPr>
            <a:lvl5pPr marL="1827757" indent="0">
              <a:buNone/>
              <a:defRPr sz="900"/>
            </a:lvl5pPr>
            <a:lvl6pPr marL="2284696" indent="0">
              <a:buNone/>
              <a:defRPr sz="900"/>
            </a:lvl6pPr>
            <a:lvl7pPr marL="2741635" indent="0">
              <a:buNone/>
              <a:defRPr sz="900"/>
            </a:lvl7pPr>
            <a:lvl8pPr marL="3198575" indent="0">
              <a:buNone/>
              <a:defRPr sz="900"/>
            </a:lvl8pPr>
            <a:lvl9pPr marL="36555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799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839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02764" y="304802"/>
            <a:ext cx="6859587" cy="6507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1" y="304802"/>
            <a:ext cx="20426363" cy="6507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6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9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39" indent="0">
              <a:buNone/>
              <a:defRPr sz="1200"/>
            </a:lvl2pPr>
            <a:lvl3pPr marL="913878" indent="0">
              <a:buNone/>
              <a:defRPr sz="1000"/>
            </a:lvl3pPr>
            <a:lvl4pPr marL="1370818" indent="0">
              <a:buNone/>
              <a:defRPr sz="900"/>
            </a:lvl4pPr>
            <a:lvl5pPr marL="1827757" indent="0">
              <a:buNone/>
              <a:defRPr sz="900"/>
            </a:lvl5pPr>
            <a:lvl6pPr marL="2284696" indent="0">
              <a:buNone/>
              <a:defRPr sz="900"/>
            </a:lvl6pPr>
            <a:lvl7pPr marL="2741635" indent="0">
              <a:buNone/>
              <a:defRPr sz="900"/>
            </a:lvl7pPr>
            <a:lvl8pPr marL="3198575" indent="0">
              <a:buNone/>
              <a:defRPr sz="900"/>
            </a:lvl8pPr>
            <a:lvl9pPr marL="36555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78" indent="0">
              <a:buNone/>
              <a:defRPr sz="2400"/>
            </a:lvl3pPr>
            <a:lvl4pPr marL="1370818" indent="0">
              <a:buNone/>
              <a:defRPr sz="2000"/>
            </a:lvl4pPr>
            <a:lvl5pPr marL="1827757" indent="0">
              <a:buNone/>
              <a:defRPr sz="2000"/>
            </a:lvl5pPr>
            <a:lvl6pPr marL="2284696" indent="0">
              <a:buNone/>
              <a:defRPr sz="2000"/>
            </a:lvl6pPr>
            <a:lvl7pPr marL="2741635" indent="0">
              <a:buNone/>
              <a:defRPr sz="2000"/>
            </a:lvl7pPr>
            <a:lvl8pPr marL="3198575" indent="0">
              <a:buNone/>
              <a:defRPr sz="2000"/>
            </a:lvl8pPr>
            <a:lvl9pPr marL="36555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39" indent="0">
              <a:buNone/>
              <a:defRPr sz="1200"/>
            </a:lvl2pPr>
            <a:lvl3pPr marL="913878" indent="0">
              <a:buNone/>
              <a:defRPr sz="1000"/>
            </a:lvl3pPr>
            <a:lvl4pPr marL="1370818" indent="0">
              <a:buNone/>
              <a:defRPr sz="900"/>
            </a:lvl4pPr>
            <a:lvl5pPr marL="1827757" indent="0">
              <a:buNone/>
              <a:defRPr sz="900"/>
            </a:lvl5pPr>
            <a:lvl6pPr marL="2284696" indent="0">
              <a:buNone/>
              <a:defRPr sz="900"/>
            </a:lvl6pPr>
            <a:lvl7pPr marL="2741635" indent="0">
              <a:buNone/>
              <a:defRPr sz="900"/>
            </a:lvl7pPr>
            <a:lvl8pPr marL="3198575" indent="0">
              <a:buNone/>
              <a:defRPr sz="900"/>
            </a:lvl8pPr>
            <a:lvl9pPr marL="36555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8A-EDEC-904F-A0F9-BBC80F45385C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3FB0-3280-9449-972F-413CA1A9B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2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7" tIns="45694" rIns="91387" bIns="456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387" tIns="45694" rIns="91387" bIns="456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89C8A-EDEC-904F-A0F9-BBC80F45385C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43FB0-3280-9449-972F-413CA1A9B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1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69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05" indent="-342705" algn="l" defTabSz="45693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26" indent="-285588" algn="l" defTabSz="45693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47" indent="-228470" algn="l" defTabSz="4569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86" indent="-228470" algn="l" defTabSz="45693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26" indent="-228470" algn="l" defTabSz="45693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65" indent="-228470" algn="l" defTabSz="4569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4" indent="-228470" algn="l" defTabSz="4569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3" indent="-228470" algn="l" defTabSz="4569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3" indent="-228470" algn="l" defTabSz="4569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8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7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6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5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5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3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7" tIns="45694" rIns="91387" bIns="456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387" tIns="45694" rIns="91387" bIns="456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7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69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05" indent="-342705" algn="l" defTabSz="45693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26" indent="-285588" algn="l" defTabSz="45693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47" indent="-228470" algn="l" defTabSz="4569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86" indent="-228470" algn="l" defTabSz="45693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26" indent="-228470" algn="l" defTabSz="45693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65" indent="-228470" algn="l" defTabSz="4569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4" indent="-228470" algn="l" defTabSz="4569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3" indent="-228470" algn="l" defTabSz="4569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3" indent="-228470" algn="l" defTabSz="4569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8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7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6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5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5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3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7" tIns="45694" rIns="91387" bIns="456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387" tIns="45694" rIns="91387" bIns="456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1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569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05" indent="-342705" algn="l" defTabSz="45693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26" indent="-285588" algn="l" defTabSz="45693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47" indent="-228470" algn="l" defTabSz="4569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86" indent="-228470" algn="l" defTabSz="45693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26" indent="-228470" algn="l" defTabSz="45693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65" indent="-228470" algn="l" defTabSz="4569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4" indent="-228470" algn="l" defTabSz="4569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3" indent="-228470" algn="l" defTabSz="4569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3" indent="-228470" algn="l" defTabSz="4569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8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7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6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5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5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3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7" tIns="45694" rIns="91387" bIns="456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387" tIns="45694" rIns="91387" bIns="456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7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69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05" indent="-342705" algn="l" defTabSz="45693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26" indent="-285588" algn="l" defTabSz="45693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47" indent="-228470" algn="l" defTabSz="4569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86" indent="-228470" algn="l" defTabSz="45693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26" indent="-228470" algn="l" defTabSz="45693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65" indent="-228470" algn="l" defTabSz="4569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4" indent="-228470" algn="l" defTabSz="4569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3" indent="-228470" algn="l" defTabSz="4569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3" indent="-228470" algn="l" defTabSz="4569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8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7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6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5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5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3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7" tIns="45694" rIns="91387" bIns="456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387" tIns="45694" rIns="91387" bIns="456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89C8A-EDEC-904F-A0F9-BBC80F453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43FB0-3280-9449-972F-413CA1A9B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2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4569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05" indent="-342705" algn="l" defTabSz="45693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26" indent="-285588" algn="l" defTabSz="45693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47" indent="-228470" algn="l" defTabSz="4569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86" indent="-228470" algn="l" defTabSz="45693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26" indent="-228470" algn="l" defTabSz="45693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65" indent="-228470" algn="l" defTabSz="4569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4" indent="-228470" algn="l" defTabSz="4569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3" indent="-228470" algn="l" defTabSz="4569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3" indent="-228470" algn="l" defTabSz="4569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8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7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6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5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5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3" algn="l" defTabSz="4569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reca_project@externo.bcie.org" TargetMode="External"/><Relationship Id="rId2" Type="http://schemas.openxmlformats.org/officeDocument/2006/relationships/hyperlink" Target="http://www.proyectoarec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hyperlink" Target="http://www.bci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367880" y="4064030"/>
            <a:ext cx="6653444" cy="1505231"/>
          </a:xfrm>
          <a:prstGeom prst="rect">
            <a:avLst/>
          </a:prstGeom>
          <a:noFill/>
        </p:spPr>
        <p:txBody>
          <a:bodyPr wrap="none" lIns="27632" tIns="13817" rIns="27632" bIns="13817" rtlCol="0">
            <a:spAutoFit/>
          </a:bodyPr>
          <a:lstStyle/>
          <a:p>
            <a:r>
              <a:rPr lang="es-CR" sz="2800" b="1" dirty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cs typeface="Arial" pitchFamily="34" charset="0"/>
              </a:rPr>
              <a:t>Acelerando las Inversiones en</a:t>
            </a:r>
          </a:p>
          <a:p>
            <a:r>
              <a:rPr lang="es-CR" sz="4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Energía </a:t>
            </a:r>
            <a:r>
              <a:rPr lang="es-CR" sz="44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Renovable</a:t>
            </a:r>
          </a:p>
          <a:p>
            <a:r>
              <a:rPr lang="es-CR" sz="24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cs typeface="Arial" pitchFamily="34" charset="0"/>
              </a:rPr>
              <a:t>				en </a:t>
            </a:r>
            <a:r>
              <a:rPr lang="es-CR" sz="2400" b="1" dirty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cs typeface="Arial" pitchFamily="34" charset="0"/>
              </a:rPr>
              <a:t>Centroamérica y Panamá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97" y="438357"/>
            <a:ext cx="4875665" cy="349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H="1">
            <a:off x="1905091" y="4640094"/>
            <a:ext cx="1588" cy="640291"/>
          </a:xfrm>
          <a:prstGeom prst="line">
            <a:avLst/>
          </a:prstGeom>
          <a:noFill/>
          <a:ln w="25400" cap="flat" cmpd="sng" algn="ctr">
            <a:solidFill>
              <a:srgbClr val="9BBB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Straight Connector 3"/>
          <p:cNvSpPr/>
          <p:nvPr/>
        </p:nvSpPr>
        <p:spPr>
          <a:xfrm>
            <a:off x="4353185" y="5335358"/>
            <a:ext cx="1564289" cy="140779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47208"/>
                </a:lnTo>
                <a:lnTo>
                  <a:pt x="406698" y="1247208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25" name="Straight Connector 3"/>
          <p:cNvSpPr/>
          <p:nvPr/>
        </p:nvSpPr>
        <p:spPr>
          <a:xfrm>
            <a:off x="1607350" y="3360800"/>
            <a:ext cx="406400" cy="12477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47208"/>
                </a:lnTo>
                <a:lnTo>
                  <a:pt x="406698" y="1247208"/>
                </a:lnTo>
              </a:path>
            </a:pathLst>
          </a:custGeom>
          <a:noFill/>
          <a:ln w="25400" cap="flat" cmpd="sng" algn="ctr">
            <a:solidFill>
              <a:srgbClr val="9BBB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26" name="Straight Connector 3"/>
          <p:cNvSpPr/>
          <p:nvPr/>
        </p:nvSpPr>
        <p:spPr>
          <a:xfrm>
            <a:off x="1665225" y="2401932"/>
            <a:ext cx="2022475" cy="7016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22461" y="0"/>
                </a:moveTo>
                <a:lnTo>
                  <a:pt x="2022461" y="351005"/>
                </a:lnTo>
                <a:lnTo>
                  <a:pt x="0" y="351005"/>
                </a:lnTo>
                <a:lnTo>
                  <a:pt x="0" y="702011"/>
                </a:lnTo>
              </a:path>
            </a:pathLst>
          </a:custGeom>
          <a:noFill/>
          <a:ln w="25400" cap="flat" cmpd="sng" algn="ctr">
            <a:solidFill>
              <a:srgbClr val="9BBB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27" name="Straight Connector 3"/>
          <p:cNvSpPr/>
          <p:nvPr/>
        </p:nvSpPr>
        <p:spPr>
          <a:xfrm>
            <a:off x="4743294" y="2363467"/>
            <a:ext cx="2022475" cy="7016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51005"/>
                </a:lnTo>
                <a:lnTo>
                  <a:pt x="2022461" y="351005"/>
                </a:lnTo>
                <a:lnTo>
                  <a:pt x="2022461" y="702011"/>
                </a:lnTo>
              </a:path>
            </a:pathLst>
          </a:custGeom>
          <a:noFill/>
          <a:ln w="25400" cap="flat" cmpd="sng" algn="ctr">
            <a:solidFill>
              <a:srgbClr val="9BBB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28" name="Rounded Rectangle 27"/>
          <p:cNvSpPr/>
          <p:nvPr/>
        </p:nvSpPr>
        <p:spPr>
          <a:xfrm>
            <a:off x="2676462" y="1554480"/>
            <a:ext cx="3128897" cy="9873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r>
              <a:rPr lang="es-CR" sz="2200" b="1" kern="0" dirty="0">
                <a:solidFill>
                  <a:prstClr val="white"/>
                </a:solidFill>
              </a:rPr>
              <a:t>PROYECTO HIDRO</a:t>
            </a:r>
          </a:p>
          <a:p>
            <a:pPr algn="ctr" defTabSz="914400" eaLnBrk="0" hangingPunct="0">
              <a:defRPr/>
            </a:pPr>
            <a:r>
              <a:rPr lang="es-CR" sz="2200" b="1" kern="0" dirty="0">
                <a:solidFill>
                  <a:prstClr val="white"/>
                </a:solidFill>
              </a:rPr>
              <a:t>*200 kW = US$600,000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720382" y="6285956"/>
            <a:ext cx="2895600" cy="4572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s-CR" sz="1400" u="sng" kern="0" dirty="0">
                <a:solidFill>
                  <a:prstClr val="black"/>
                </a:solidFill>
              </a:rPr>
              <a:t>Costo  Anticipado (1.5%) </a:t>
            </a:r>
          </a:p>
          <a:p>
            <a:pPr algn="ctr" defTabSz="914400" eaLnBrk="0" hangingPunct="0">
              <a:defRPr/>
            </a:pPr>
            <a:r>
              <a:rPr lang="es-CR" sz="1400" u="sng" kern="0" dirty="0">
                <a:solidFill>
                  <a:prstClr val="black"/>
                </a:solidFill>
              </a:rPr>
              <a:t>1er Año: US$ 4,725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396782" y="2922020"/>
            <a:ext cx="2438400" cy="8382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prstClr val="white"/>
                </a:solidFill>
              </a:rPr>
              <a:t>30% Equity</a:t>
            </a:r>
          </a:p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prstClr val="white"/>
                </a:solidFill>
              </a:rPr>
              <a:t>(US$ 180,000)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19200" y="5049309"/>
            <a:ext cx="3352800" cy="9286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3399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914400" eaLnBrk="0" hangingPunct="0">
              <a:buFontTx/>
              <a:buChar char="-"/>
              <a:defRPr/>
            </a:pPr>
            <a:r>
              <a:rPr lang="es-HN" sz="1600" b="1" kern="0" dirty="0">
                <a:solidFill>
                  <a:prstClr val="black"/>
                </a:solidFill>
              </a:rPr>
              <a:t>Garantía Parcial ARECA: (garantía </a:t>
            </a:r>
            <a:r>
              <a:rPr lang="es-HN" sz="1600" b="1" kern="0" dirty="0" smtClean="0">
                <a:solidFill>
                  <a:prstClr val="black"/>
                </a:solidFill>
              </a:rPr>
              <a:t>complementaria por el 75%**)</a:t>
            </a:r>
            <a:endParaRPr lang="es-CR" sz="1400" kern="0" dirty="0">
              <a:solidFill>
                <a:prstClr val="black"/>
              </a:solidFill>
            </a:endParaRPr>
          </a:p>
          <a:p>
            <a:pPr defTabSz="914400" eaLnBrk="0" hangingPunct="0">
              <a:defRPr/>
            </a:pPr>
            <a:r>
              <a:rPr lang="es-CR" sz="1400" kern="0" dirty="0">
                <a:solidFill>
                  <a:prstClr val="black"/>
                </a:solidFill>
              </a:rPr>
              <a:t>En este ejemplo: US$ 315,000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4636" y="4025911"/>
            <a:ext cx="3663824" cy="65543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3399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914400" eaLnBrk="0" hangingPunct="0">
              <a:defRPr/>
            </a:pPr>
            <a:r>
              <a:rPr lang="es-HN" sz="1600" u="sng" kern="0" dirty="0">
                <a:solidFill>
                  <a:prstClr val="black"/>
                </a:solidFill>
              </a:rPr>
              <a:t>Paquete de Garantías</a:t>
            </a:r>
          </a:p>
          <a:p>
            <a:pPr defTabSz="914400" eaLnBrk="0" hangingPunct="0">
              <a:defRPr/>
            </a:pPr>
            <a:r>
              <a:rPr lang="es-HN" sz="1600" kern="0" dirty="0">
                <a:solidFill>
                  <a:prstClr val="black"/>
                </a:solidFill>
              </a:rPr>
              <a:t>-Hipotecaria, </a:t>
            </a:r>
            <a:r>
              <a:rPr lang="es-HN" sz="1600" kern="0" dirty="0" smtClean="0">
                <a:solidFill>
                  <a:prstClr val="black"/>
                </a:solidFill>
              </a:rPr>
              <a:t>Prendaria, Fiduciaria</a:t>
            </a:r>
            <a:r>
              <a:rPr lang="es-HN" sz="1600" kern="0" dirty="0">
                <a:solidFill>
                  <a:prstClr val="black"/>
                </a:solidFill>
              </a:rPr>
              <a:t>, etc.</a:t>
            </a:r>
            <a:endParaRPr lang="es-CR" sz="2400" kern="0" dirty="0">
              <a:solidFill>
                <a:prstClr val="black"/>
              </a:solidFill>
            </a:endParaRP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3321050" y="2932413"/>
            <a:ext cx="25352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HN" sz="200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Estructura de Capital</a:t>
            </a:r>
            <a:endParaRPr lang="en-US" sz="2000" dirty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34" name="TextBox 14"/>
          <p:cNvSpPr txBox="1">
            <a:spLocks noChangeArrowheads="1"/>
          </p:cNvSpPr>
          <p:nvPr/>
        </p:nvSpPr>
        <p:spPr bwMode="auto">
          <a:xfrm>
            <a:off x="6168182" y="1717136"/>
            <a:ext cx="274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HN" sz="120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*Costo Estándar </a:t>
            </a:r>
            <a:r>
              <a:rPr lang="es-HN" sz="1200" dirty="0" smtClean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Aproximado</a:t>
            </a:r>
          </a:p>
          <a:p>
            <a:r>
              <a:rPr lang="es-HN" sz="1200" dirty="0" smtClean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** El 75% solo aplica a créditos menores a US$500,000.00</a:t>
            </a:r>
            <a:endParaRPr lang="en-US" sz="2400" dirty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5856288" y="2990912"/>
            <a:ext cx="381000" cy="369888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endParaRPr lang="en-US" sz="2400" kern="0">
              <a:solidFill>
                <a:prstClr val="white"/>
              </a:solidFill>
            </a:endParaRPr>
          </a:p>
        </p:txBody>
      </p:sp>
      <p:sp>
        <p:nvSpPr>
          <p:cNvPr id="36" name="Left Arrow 35"/>
          <p:cNvSpPr/>
          <p:nvPr/>
        </p:nvSpPr>
        <p:spPr>
          <a:xfrm>
            <a:off x="2926034" y="3166569"/>
            <a:ext cx="411163" cy="369888"/>
          </a:xfrm>
          <a:prstGeom prst="leftArrow">
            <a:avLst/>
          </a:prstGeom>
          <a:solidFill>
            <a:srgbClr val="9BBB59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endParaRPr lang="en-US" sz="2400" kern="0">
              <a:solidFill>
                <a:prstClr val="white"/>
              </a:solidFill>
            </a:endParaRPr>
          </a:p>
        </p:txBody>
      </p:sp>
      <p:sp>
        <p:nvSpPr>
          <p:cNvPr id="37" name="Right Brace 36"/>
          <p:cNvSpPr/>
          <p:nvPr/>
        </p:nvSpPr>
        <p:spPr>
          <a:xfrm>
            <a:off x="6034922" y="5034303"/>
            <a:ext cx="361860" cy="848715"/>
          </a:xfrm>
          <a:prstGeom prst="rightBrac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endParaRPr lang="en-US" sz="2400" kern="0">
              <a:solidFill>
                <a:prstClr val="black"/>
              </a:solidFill>
            </a:endParaRPr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6396782" y="5104717"/>
            <a:ext cx="266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HN" sz="200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- Mayor cobertura</a:t>
            </a:r>
          </a:p>
          <a:p>
            <a:r>
              <a:rPr lang="es-HN" sz="200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- Menor riesgo</a:t>
            </a:r>
            <a:endParaRPr lang="en-US" sz="2000" dirty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39" name="TextBox 33"/>
          <p:cNvSpPr txBox="1">
            <a:spLocks noChangeArrowheads="1"/>
          </p:cNvSpPr>
          <p:nvPr/>
        </p:nvSpPr>
        <p:spPr bwMode="auto">
          <a:xfrm>
            <a:off x="2038349" y="4640094"/>
            <a:ext cx="73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HN" sz="240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(+)</a:t>
            </a:r>
            <a:endParaRPr lang="en-US" sz="2400" dirty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6549" y="2932413"/>
            <a:ext cx="2438400" cy="8382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prstClr val="white"/>
                </a:solidFill>
              </a:rPr>
              <a:t>70%  </a:t>
            </a:r>
            <a:r>
              <a:rPr lang="en-US" sz="2000" b="1" kern="0" dirty="0" err="1">
                <a:solidFill>
                  <a:prstClr val="white"/>
                </a:solidFill>
              </a:rPr>
              <a:t>Deuda</a:t>
            </a:r>
            <a:endParaRPr lang="en-US" sz="2000" b="1" kern="0" dirty="0">
              <a:solidFill>
                <a:prstClr val="white"/>
              </a:solidFill>
            </a:endParaRPr>
          </a:p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prstClr val="white"/>
                </a:solidFill>
              </a:rPr>
              <a:t>(US$ 420,000</a:t>
            </a:r>
            <a:r>
              <a:rPr lang="en-US" sz="2000" b="1" kern="0" dirty="0" smtClean="0">
                <a:solidFill>
                  <a:prstClr val="white"/>
                </a:solidFill>
              </a:rPr>
              <a:t>)</a:t>
            </a:r>
            <a:endParaRPr lang="en-US" sz="2000" b="1" kern="0" dirty="0">
              <a:solidFill>
                <a:prstClr val="white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30" y="4944069"/>
            <a:ext cx="1065644" cy="1013348"/>
          </a:xfrm>
          <a:prstGeom prst="rect">
            <a:avLst/>
          </a:prstGeom>
        </p:spPr>
      </p:pic>
      <p:sp>
        <p:nvSpPr>
          <p:cNvPr id="43" name="5 Rectángulo"/>
          <p:cNvSpPr/>
          <p:nvPr/>
        </p:nvSpPr>
        <p:spPr>
          <a:xfrm>
            <a:off x="0" y="0"/>
            <a:ext cx="9144000" cy="1162550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  <a:shade val="30000"/>
                  <a:satMod val="115000"/>
                </a:schemeClr>
              </a:gs>
              <a:gs pos="78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632" tIns="13817" rIns="27632" bIns="13817" rtlCol="0" anchor="ctr"/>
          <a:lstStyle/>
          <a:p>
            <a:pPr algn="ctr"/>
            <a:endParaRPr lang="es-CR" dirty="0">
              <a:solidFill>
                <a:prstClr val="white"/>
              </a:solidFill>
            </a:endParaRPr>
          </a:p>
        </p:txBody>
      </p:sp>
      <p:cxnSp>
        <p:nvCxnSpPr>
          <p:cNvPr id="44" name="7 Conector recto"/>
          <p:cNvCxnSpPr/>
          <p:nvPr/>
        </p:nvCxnSpPr>
        <p:spPr>
          <a:xfrm>
            <a:off x="0" y="1162550"/>
            <a:ext cx="9144000" cy="1008"/>
          </a:xfrm>
          <a:prstGeom prst="line">
            <a:avLst/>
          </a:prstGeom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1 Título"/>
          <p:cNvSpPr txBox="1">
            <a:spLocks/>
          </p:cNvSpPr>
          <p:nvPr/>
        </p:nvSpPr>
        <p:spPr>
          <a:xfrm>
            <a:off x="89722" y="-56034"/>
            <a:ext cx="7615530" cy="1593889"/>
          </a:xfrm>
          <a:prstGeom prst="rect">
            <a:avLst/>
          </a:prstGeom>
        </p:spPr>
        <p:txBody>
          <a:bodyPr vert="horz" lIns="91387" tIns="45694" rIns="91387" bIns="45694" rtlCol="0" anchor="ctr">
            <a:noAutofit/>
          </a:bodyPr>
          <a:lstStyle>
            <a:lvl1pPr algn="ctr" defTabSz="4569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29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CASO PRÁCTICO FINANCIAMIENTO</a:t>
            </a: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/>
            </a:r>
            <a:b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</a:b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>		</a:t>
            </a:r>
            <a:r>
              <a:rPr lang="es-HN" sz="2900" b="1" i="1" dirty="0">
                <a:solidFill>
                  <a:prstClr val="white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7</a:t>
            </a:r>
            <a:r>
              <a:rPr lang="es-HN" sz="2900" b="1" i="1" dirty="0" smtClean="0">
                <a:solidFill>
                  <a:prstClr val="white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5% Garantía Parcial de Crédito</a:t>
            </a:r>
            <a:endParaRPr lang="es-HN" sz="2900" b="1" i="1" dirty="0">
              <a:solidFill>
                <a:prstClr val="white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2" y="42500"/>
            <a:ext cx="1413161" cy="10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8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162550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  <a:shade val="30000"/>
                  <a:satMod val="115000"/>
                </a:schemeClr>
              </a:gs>
              <a:gs pos="78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632" tIns="13817" rIns="27632" bIns="13817" rtlCol="0" anchor="ctr"/>
          <a:lstStyle/>
          <a:p>
            <a:pPr algn="ctr"/>
            <a:endParaRPr lang="es-CR" dirty="0">
              <a:solidFill>
                <a:prstClr val="white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0" y="1162550"/>
            <a:ext cx="9144000" cy="1008"/>
          </a:xfrm>
          <a:prstGeom prst="line">
            <a:avLst/>
          </a:prstGeom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1 Título"/>
          <p:cNvSpPr txBox="1">
            <a:spLocks/>
          </p:cNvSpPr>
          <p:nvPr/>
        </p:nvSpPr>
        <p:spPr>
          <a:xfrm>
            <a:off x="447815" y="-56034"/>
            <a:ext cx="6192940" cy="1593889"/>
          </a:xfrm>
          <a:prstGeom prst="rect">
            <a:avLst/>
          </a:prstGeom>
        </p:spPr>
        <p:txBody>
          <a:bodyPr vert="horz" lIns="91387" tIns="45694" rIns="91387" bIns="45694" rtlCol="0" anchor="ctr">
            <a:noAutofit/>
          </a:bodyPr>
          <a:lstStyle>
            <a:lvl1pPr algn="ctr" defTabSz="4569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29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BENEFICIOS POR</a:t>
            </a: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/>
            </a:r>
            <a:b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</a:b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>		</a:t>
            </a:r>
            <a:r>
              <a:rPr lang="es-HN" sz="2900" b="1" i="1" dirty="0" smtClean="0">
                <a:solidFill>
                  <a:prstClr val="white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etapas para el desarrollo</a:t>
            </a:r>
            <a:endParaRPr lang="es-HN" sz="2900" b="1" i="1" dirty="0">
              <a:solidFill>
                <a:prstClr val="white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2" y="42500"/>
            <a:ext cx="1413161" cy="1013376"/>
          </a:xfrm>
          <a:prstGeom prst="rect">
            <a:avLst/>
          </a:prstGeom>
        </p:spPr>
      </p:pic>
      <p:sp>
        <p:nvSpPr>
          <p:cNvPr id="23" name="1 Título"/>
          <p:cNvSpPr txBox="1">
            <a:spLocks/>
          </p:cNvSpPr>
          <p:nvPr/>
        </p:nvSpPr>
        <p:spPr>
          <a:xfrm>
            <a:off x="354314" y="1915332"/>
            <a:ext cx="3439294" cy="577817"/>
          </a:xfrm>
          <a:prstGeom prst="rect">
            <a:avLst/>
          </a:prstGeom>
        </p:spPr>
        <p:txBody>
          <a:bodyPr vert="horz" lIns="91387" tIns="45694" rIns="91387" bIns="45694" rtlCol="0" anchor="ctr">
            <a:noAutofit/>
          </a:bodyPr>
          <a:lstStyle>
            <a:lvl1pPr algn="ctr" defTabSz="4569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1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Fortalecimiento de las capacidades</a:t>
            </a:r>
            <a:endParaRPr lang="es-HN" sz="1800" b="1" i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1" y="1366836"/>
            <a:ext cx="2520391" cy="541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96982" y="4504208"/>
            <a:ext cx="3781548" cy="577817"/>
          </a:xfrm>
          <a:prstGeom prst="rect">
            <a:avLst/>
          </a:prstGeom>
        </p:spPr>
        <p:txBody>
          <a:bodyPr vert="horz" lIns="91387" tIns="45694" rIns="91387" bIns="45694" rtlCol="0" anchor="ctr">
            <a:noAutofit/>
          </a:bodyPr>
          <a:lstStyle>
            <a:lvl1pPr algn="ctr" defTabSz="4569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1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Fondos No reembolsables de Asistencia Técnica hasta US$80,000</a:t>
            </a:r>
            <a:endParaRPr lang="es-HN" sz="1800" b="1" i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5" name="1 Título"/>
          <p:cNvSpPr txBox="1">
            <a:spLocks/>
          </p:cNvSpPr>
          <p:nvPr/>
        </p:nvSpPr>
        <p:spPr>
          <a:xfrm>
            <a:off x="225560" y="5364961"/>
            <a:ext cx="3667567" cy="577817"/>
          </a:xfrm>
          <a:prstGeom prst="rect">
            <a:avLst/>
          </a:prstGeom>
        </p:spPr>
        <p:txBody>
          <a:bodyPr vert="horz" lIns="91387" tIns="45694" rIns="91387" bIns="45694" rtlCol="0" anchor="ctr">
            <a:noAutofit/>
          </a:bodyPr>
          <a:lstStyle>
            <a:lvl1pPr algn="ctr" defTabSz="4569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1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Garantía Parcial de Crédito hasta US$1,000,000</a:t>
            </a:r>
            <a:endParaRPr lang="es-HN" sz="1800" b="1" i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225560" y="3469447"/>
            <a:ext cx="3667567" cy="577817"/>
          </a:xfrm>
          <a:prstGeom prst="rect">
            <a:avLst/>
          </a:prstGeom>
        </p:spPr>
        <p:txBody>
          <a:bodyPr vert="horz" lIns="91387" tIns="45694" rIns="91387" bIns="45694" rtlCol="0" anchor="ctr">
            <a:noAutofit/>
          </a:bodyPr>
          <a:lstStyle>
            <a:lvl1pPr algn="ctr" defTabSz="4569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1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Re-dirección de beneficios de otros programas</a:t>
            </a:r>
            <a:endParaRPr lang="es-HN" sz="1800" b="1" i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4318767" y="1670175"/>
            <a:ext cx="198717" cy="1099311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28" name="Left Brace 27"/>
          <p:cNvSpPr/>
          <p:nvPr/>
        </p:nvSpPr>
        <p:spPr>
          <a:xfrm>
            <a:off x="4322990" y="3224290"/>
            <a:ext cx="198717" cy="1099311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29" name="Left Brace 28"/>
          <p:cNvSpPr/>
          <p:nvPr/>
        </p:nvSpPr>
        <p:spPr>
          <a:xfrm>
            <a:off x="4345611" y="4602134"/>
            <a:ext cx="198717" cy="413146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30" name="Left Brace 29"/>
          <p:cNvSpPr/>
          <p:nvPr/>
        </p:nvSpPr>
        <p:spPr>
          <a:xfrm>
            <a:off x="4376678" y="5364961"/>
            <a:ext cx="198717" cy="413146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9076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5 Rectángulo"/>
          <p:cNvSpPr/>
          <p:nvPr/>
        </p:nvSpPr>
        <p:spPr>
          <a:xfrm>
            <a:off x="0" y="0"/>
            <a:ext cx="9144000" cy="1162550"/>
          </a:xfrm>
          <a:prstGeom prst="rect">
            <a:avLst/>
          </a:prstGeom>
          <a:gradFill flip="none" rotWithShape="1">
            <a:gsLst>
              <a:gs pos="58000">
                <a:schemeClr val="accent6">
                  <a:lumMod val="50000"/>
                </a:schemeClr>
              </a:gs>
              <a:gs pos="78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632" tIns="13817" rIns="27632" bIns="13817" rtlCol="0" anchor="ctr"/>
          <a:lstStyle/>
          <a:p>
            <a:pPr algn="ctr"/>
            <a:endParaRPr lang="es-CR" dirty="0">
              <a:solidFill>
                <a:prstClr val="white"/>
              </a:solidFill>
            </a:endParaRPr>
          </a:p>
        </p:txBody>
      </p:sp>
      <p:cxnSp>
        <p:nvCxnSpPr>
          <p:cNvPr id="29" name="7 Conector recto"/>
          <p:cNvCxnSpPr/>
          <p:nvPr/>
        </p:nvCxnSpPr>
        <p:spPr>
          <a:xfrm>
            <a:off x="0" y="1162550"/>
            <a:ext cx="9144000" cy="1008"/>
          </a:xfrm>
          <a:prstGeom prst="line">
            <a:avLst/>
          </a:prstGeom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1 Título"/>
          <p:cNvSpPr txBox="1">
            <a:spLocks/>
          </p:cNvSpPr>
          <p:nvPr/>
        </p:nvSpPr>
        <p:spPr>
          <a:xfrm>
            <a:off x="447815" y="-56034"/>
            <a:ext cx="6192940" cy="1593889"/>
          </a:xfrm>
          <a:prstGeom prst="rect">
            <a:avLst/>
          </a:prstGeom>
        </p:spPr>
        <p:txBody>
          <a:bodyPr vert="horz" lIns="91387" tIns="45694" rIns="91387" bIns="45694" rtlCol="0" anchor="ctr">
            <a:noAutofit/>
          </a:bodyPr>
          <a:lstStyle>
            <a:lvl1pPr algn="ctr" defTabSz="4569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29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IMPACTOS EN CIFRAS</a:t>
            </a: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/>
            </a:r>
            <a:b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</a:b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>		</a:t>
            </a:r>
            <a:r>
              <a:rPr lang="es-HN" sz="2900" b="1" i="1" dirty="0" smtClean="0">
                <a:solidFill>
                  <a:prstClr val="white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Proyecto ARECA</a:t>
            </a:r>
            <a:endParaRPr lang="es-HN" sz="2900" b="1" i="1" dirty="0">
              <a:solidFill>
                <a:prstClr val="white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2" y="42500"/>
            <a:ext cx="1413161" cy="10133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6" b="8607"/>
          <a:stretch/>
        </p:blipFill>
        <p:spPr>
          <a:xfrm>
            <a:off x="0" y="4576113"/>
            <a:ext cx="2769326" cy="2085944"/>
          </a:xfrm>
          <a:prstGeom prst="rect">
            <a:avLst/>
          </a:prstGeom>
        </p:spPr>
      </p:pic>
      <p:sp>
        <p:nvSpPr>
          <p:cNvPr id="18" name="TextBox 17"/>
          <p:cNvSpPr txBox="1">
            <a:spLocks/>
          </p:cNvSpPr>
          <p:nvPr/>
        </p:nvSpPr>
        <p:spPr bwMode="auto">
          <a:xfrm>
            <a:off x="953590" y="4811513"/>
            <a:ext cx="2919724" cy="1458658"/>
          </a:xfrm>
          <a:prstGeom prst="rect">
            <a:avLst/>
          </a:prstGeom>
          <a:noFill/>
        </p:spPr>
        <p:txBody>
          <a:bodyPr/>
          <a:lstStyle>
            <a:defPPr>
              <a:defRPr lang="es-H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CR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PPER Promovidos </a:t>
            </a:r>
            <a:r>
              <a:rPr lang="es-CR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por </a:t>
            </a:r>
            <a:r>
              <a:rPr lang="es-CR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ARECA </a:t>
            </a:r>
            <a:r>
              <a:rPr lang="es-CR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y financiados por el BCIE – </a:t>
            </a:r>
            <a:r>
              <a:rPr lang="es-CR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IFI´s</a:t>
            </a:r>
            <a:r>
              <a:rPr lang="es-CR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CR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(</a:t>
            </a:r>
            <a:r>
              <a:rPr lang="es-CR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Centroamérica </a:t>
            </a:r>
            <a:r>
              <a:rPr lang="es-CR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2010-2013)</a:t>
            </a:r>
            <a:endParaRPr lang="es-CR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ea typeface="ＭＳ Ｐゴシック" pitchFamily="34" charset="-128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989466"/>
              </p:ext>
            </p:extLst>
          </p:nvPr>
        </p:nvGraphicFramePr>
        <p:xfrm>
          <a:off x="4016081" y="4019518"/>
          <a:ext cx="4933952" cy="266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24737"/>
              </p:ext>
            </p:extLst>
          </p:nvPr>
        </p:nvGraphicFramePr>
        <p:xfrm>
          <a:off x="16615" y="1357493"/>
          <a:ext cx="479367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261161"/>
              </p:ext>
            </p:extLst>
          </p:nvPr>
        </p:nvGraphicFramePr>
        <p:xfrm>
          <a:off x="4810288" y="1336837"/>
          <a:ext cx="43053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46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0" y="1496291"/>
            <a:ext cx="2842323" cy="577817"/>
          </a:xfrm>
          <a:prstGeom prst="rect">
            <a:avLst/>
          </a:prstGeom>
        </p:spPr>
        <p:txBody>
          <a:bodyPr vert="horz" lIns="91387" tIns="45694" rIns="91387" bIns="45694" rtlCol="0" anchor="ctr">
            <a:noAutofit/>
          </a:bodyPr>
          <a:lstStyle>
            <a:lvl1pPr algn="ctr" defTabSz="4569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16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PH ZINGÜIZAPA</a:t>
            </a:r>
          </a:p>
          <a:p>
            <a:r>
              <a:rPr lang="es-CR" sz="16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2,975MW- US$10,5MM</a:t>
            </a:r>
            <a:endParaRPr lang="es-HN" sz="1600" b="1" i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8" name="5 Rectángulo"/>
          <p:cNvSpPr/>
          <p:nvPr/>
        </p:nvSpPr>
        <p:spPr>
          <a:xfrm>
            <a:off x="0" y="0"/>
            <a:ext cx="9144000" cy="1162550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  <a:shade val="30000"/>
                  <a:satMod val="115000"/>
                </a:schemeClr>
              </a:gs>
              <a:gs pos="78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632" tIns="13817" rIns="27632" bIns="13817" rtlCol="0" anchor="ctr"/>
          <a:lstStyle/>
          <a:p>
            <a:pPr algn="ctr"/>
            <a:endParaRPr lang="es-CR" dirty="0">
              <a:solidFill>
                <a:prstClr val="white"/>
              </a:solidFill>
            </a:endParaRPr>
          </a:p>
        </p:txBody>
      </p:sp>
      <p:cxnSp>
        <p:nvCxnSpPr>
          <p:cNvPr id="29" name="7 Conector recto"/>
          <p:cNvCxnSpPr/>
          <p:nvPr/>
        </p:nvCxnSpPr>
        <p:spPr>
          <a:xfrm>
            <a:off x="0" y="1162550"/>
            <a:ext cx="9144000" cy="1008"/>
          </a:xfrm>
          <a:prstGeom prst="line">
            <a:avLst/>
          </a:prstGeom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1 Título"/>
          <p:cNvSpPr txBox="1">
            <a:spLocks/>
          </p:cNvSpPr>
          <p:nvPr/>
        </p:nvSpPr>
        <p:spPr>
          <a:xfrm>
            <a:off x="447815" y="-56034"/>
            <a:ext cx="6192940" cy="1593889"/>
          </a:xfrm>
          <a:prstGeom prst="rect">
            <a:avLst/>
          </a:prstGeom>
        </p:spPr>
        <p:txBody>
          <a:bodyPr vert="horz" lIns="91387" tIns="45694" rIns="91387" bIns="45694" rtlCol="0" anchor="ctr">
            <a:noAutofit/>
          </a:bodyPr>
          <a:lstStyle>
            <a:lvl1pPr algn="ctr" defTabSz="4569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29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GARANTÍAS PARCIALES</a:t>
            </a: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/>
            </a:r>
            <a:b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</a:b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>		</a:t>
            </a:r>
            <a:r>
              <a:rPr lang="es-HN" sz="2900" b="1" i="1" dirty="0" smtClean="0">
                <a:solidFill>
                  <a:prstClr val="white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Proyecto ARECA -Construcción</a:t>
            </a:r>
            <a:endParaRPr lang="es-HN" sz="2900" b="1" i="1" dirty="0">
              <a:solidFill>
                <a:prstClr val="white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2" y="42500"/>
            <a:ext cx="1413161" cy="1013376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5892945" y="1371601"/>
            <a:ext cx="2918543" cy="577817"/>
          </a:xfrm>
          <a:prstGeom prst="rect">
            <a:avLst/>
          </a:prstGeom>
        </p:spPr>
        <p:txBody>
          <a:bodyPr vert="horz" lIns="91387" tIns="45694" rIns="91387" bIns="45694" rtlCol="0" anchor="ctr">
            <a:noAutofit/>
          </a:bodyPr>
          <a:lstStyle>
            <a:lvl1pPr algn="ctr" defTabSz="4569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16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PH QUILIO </a:t>
            </a:r>
          </a:p>
          <a:p>
            <a:r>
              <a:rPr lang="es-CR" sz="16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1,3MW  - US$2,7MM</a:t>
            </a:r>
            <a:endParaRPr lang="es-HN" sz="1600" b="1" i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3179329" y="2400506"/>
            <a:ext cx="2570845" cy="577817"/>
          </a:xfrm>
          <a:prstGeom prst="rect">
            <a:avLst/>
          </a:prstGeom>
        </p:spPr>
        <p:txBody>
          <a:bodyPr vert="horz" lIns="91387" tIns="45694" rIns="91387" bIns="45694" rtlCol="0" anchor="ctr">
            <a:noAutofit/>
          </a:bodyPr>
          <a:lstStyle>
            <a:lvl1pPr algn="ctr" defTabSz="4569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16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PH LAURELES </a:t>
            </a:r>
          </a:p>
          <a:p>
            <a:r>
              <a:rPr lang="es-CR" sz="16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4,8MW- US$16,2MM</a:t>
            </a:r>
            <a:endParaRPr lang="es-HN" sz="1600" b="1" i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3074" name="Picture 2" descr="T:\PROGRAMA DE GARANTÍAS PARCIALES DE CRÉDITO\Honduras PGPC\Visita seguimiento PH Quilio\100_61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55" y="2141755"/>
            <a:ext cx="2879760" cy="2159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T:\PROGRAMA DE GARANTÍAS PARCIALES DE CRÉDITO\Honduras PGPC\Visita seguimiento PH Quilio\100_61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55" y="4301390"/>
            <a:ext cx="2879760" cy="212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9" y="2207092"/>
            <a:ext cx="2901163" cy="2035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9" y="4242102"/>
            <a:ext cx="2901163" cy="2158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29" y="3050206"/>
            <a:ext cx="2785341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91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5 Rectángulo"/>
          <p:cNvSpPr/>
          <p:nvPr/>
        </p:nvSpPr>
        <p:spPr>
          <a:xfrm>
            <a:off x="0" y="0"/>
            <a:ext cx="9144000" cy="1162550"/>
          </a:xfrm>
          <a:prstGeom prst="rect">
            <a:avLst/>
          </a:prstGeom>
          <a:gradFill flip="none" rotWithShape="1">
            <a:gsLst>
              <a:gs pos="58000">
                <a:schemeClr val="accent6">
                  <a:lumMod val="50000"/>
                </a:schemeClr>
              </a:gs>
              <a:gs pos="78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632" tIns="13817" rIns="27632" bIns="13817" rtlCol="0" anchor="ctr"/>
          <a:lstStyle/>
          <a:p>
            <a:pPr algn="ctr"/>
            <a:endParaRPr lang="es-CR" dirty="0">
              <a:solidFill>
                <a:prstClr val="white"/>
              </a:solidFill>
            </a:endParaRPr>
          </a:p>
        </p:txBody>
      </p:sp>
      <p:cxnSp>
        <p:nvCxnSpPr>
          <p:cNvPr id="29" name="7 Conector recto"/>
          <p:cNvCxnSpPr/>
          <p:nvPr/>
        </p:nvCxnSpPr>
        <p:spPr>
          <a:xfrm>
            <a:off x="0" y="1162550"/>
            <a:ext cx="9144000" cy="1008"/>
          </a:xfrm>
          <a:prstGeom prst="line">
            <a:avLst/>
          </a:prstGeom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1 Título"/>
          <p:cNvSpPr txBox="1">
            <a:spLocks/>
          </p:cNvSpPr>
          <p:nvPr/>
        </p:nvSpPr>
        <p:spPr>
          <a:xfrm>
            <a:off x="447815" y="-56034"/>
            <a:ext cx="6192940" cy="1593889"/>
          </a:xfrm>
          <a:prstGeom prst="rect">
            <a:avLst/>
          </a:prstGeom>
        </p:spPr>
        <p:txBody>
          <a:bodyPr vert="horz" lIns="91387" tIns="45694" rIns="91387" bIns="45694" rtlCol="0" anchor="ctr">
            <a:noAutofit/>
          </a:bodyPr>
          <a:lstStyle>
            <a:lvl1pPr algn="ctr" defTabSz="4569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29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POTENCIAL IDENTIFICADO</a:t>
            </a: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/>
            </a:r>
            <a:b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</a:b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>		</a:t>
            </a:r>
            <a:r>
              <a:rPr lang="es-HN" sz="2900" b="1" i="1" dirty="0" smtClean="0">
                <a:solidFill>
                  <a:prstClr val="white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Proyecto ARECA</a:t>
            </a:r>
            <a:endParaRPr lang="es-HN" sz="2900" b="1" i="1" dirty="0">
              <a:solidFill>
                <a:prstClr val="white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2" y="42500"/>
            <a:ext cx="1413161" cy="10133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6" b="8607"/>
          <a:stretch/>
        </p:blipFill>
        <p:spPr>
          <a:xfrm>
            <a:off x="0" y="4576113"/>
            <a:ext cx="2769326" cy="2085944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491561"/>
              </p:ext>
            </p:extLst>
          </p:nvPr>
        </p:nvGraphicFramePr>
        <p:xfrm>
          <a:off x="942109" y="1717962"/>
          <a:ext cx="7667322" cy="3369599"/>
        </p:xfrm>
        <a:graphic>
          <a:graphicData uri="http://schemas.openxmlformats.org/drawingml/2006/table">
            <a:tbl>
              <a:tblPr/>
              <a:tblGrid>
                <a:gridCol w="1191649"/>
                <a:gridCol w="1050534"/>
                <a:gridCol w="1400711"/>
                <a:gridCol w="1364123"/>
                <a:gridCol w="1421618"/>
                <a:gridCol w="1238687"/>
              </a:tblGrid>
              <a:tr h="404328">
                <a:tc gridSpan="6"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H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Pipeline Potenciales Proyectos ARECA </a:t>
                      </a:r>
                      <a:r>
                        <a:rPr lang="es-HN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Asignación </a:t>
                      </a:r>
                      <a:r>
                        <a:rPr lang="es-H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 Asistencia Técnica y Garantía Parcial 2013- 2014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</a:tr>
              <a:tr h="646969"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H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País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H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Proyectos Identificados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H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Capacidad Instalada (MW)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H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Inversión (en US$)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H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Asistencia Técnica (en US$)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H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Garantías (en US$)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</a:tr>
              <a:tr h="323484"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Guatemala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13,907.97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33,100,000.00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590,000.00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4,047,500.00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484"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H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Salvador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7,330,000.00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1,247,000.00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484"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H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Honduras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12,100.00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36,300,000.00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320,000.00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4,000,000.00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484"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H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Nicaragua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1,370.00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3,420,000.00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720,000.00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484"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H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Costa Rica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18,555.30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57,514,165.06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285,300.00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2,705,124.28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484"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H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Panamá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15,000,000.00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500,000.00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398"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H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H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58,533.27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152,664,165.06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1,438,300.00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H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13,219,624.28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1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3943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632" tIns="13817" rIns="27632" bIns="13817" rtlCol="0" anchor="ctr"/>
          <a:lstStyle/>
          <a:p>
            <a:pPr algn="ctr"/>
            <a:endParaRPr lang="es-CR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0" y="3427561"/>
            <a:ext cx="9144000" cy="1008"/>
          </a:xfrm>
          <a:prstGeom prst="line">
            <a:avLst/>
          </a:prstGeom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785987" y="3938287"/>
            <a:ext cx="5701938" cy="1243621"/>
          </a:xfrm>
          <a:prstGeom prst="rect">
            <a:avLst/>
          </a:prstGeom>
          <a:noFill/>
        </p:spPr>
        <p:txBody>
          <a:bodyPr wrap="square" lIns="27632" tIns="13817" rIns="27632" bIns="13817" rtlCol="0">
            <a:spAutoFit/>
          </a:bodyPr>
          <a:lstStyle/>
          <a:p>
            <a:pPr algn="ctr"/>
            <a:r>
              <a:rPr lang="es-CR" b="1" dirty="0">
                <a:solidFill>
                  <a:schemeClr val="accent1">
                    <a:lumMod val="50000"/>
                  </a:schemeClr>
                </a:solidFill>
              </a:rPr>
              <a:t>Proyecto Acelerando las Inversiones en Energía </a:t>
            </a:r>
            <a:r>
              <a:rPr lang="es-CR" b="1" dirty="0" smtClean="0">
                <a:solidFill>
                  <a:schemeClr val="accent1">
                    <a:lumMod val="50000"/>
                  </a:schemeClr>
                </a:solidFill>
              </a:rPr>
              <a:t>Renovable en Centroamérica y Panamá  </a:t>
            </a:r>
            <a:r>
              <a:rPr lang="es-CR" b="1" dirty="0">
                <a:solidFill>
                  <a:schemeClr val="accent1">
                    <a:lumMod val="50000"/>
                  </a:schemeClr>
                </a:solidFill>
              </a:rPr>
              <a:t>(ARECA)</a:t>
            </a:r>
          </a:p>
          <a:p>
            <a:r>
              <a:rPr lang="es-CR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www.proyectoareca.org</a:t>
            </a:r>
            <a:r>
              <a:rPr lang="es-CR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s-CR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areca_project@externo.bcie.org</a:t>
            </a:r>
            <a:endParaRPr lang="es-CR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C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R" sz="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11 CuadroTexto"/>
          <p:cNvSpPr txBox="1"/>
          <p:nvPr/>
        </p:nvSpPr>
        <p:spPr>
          <a:xfrm>
            <a:off x="2211974" y="5181908"/>
            <a:ext cx="1965387" cy="520346"/>
          </a:xfrm>
          <a:prstGeom prst="rect">
            <a:avLst/>
          </a:prstGeom>
          <a:noFill/>
        </p:spPr>
        <p:txBody>
          <a:bodyPr wrap="square" lIns="27632" tIns="13817" rIns="27632" bIns="13817" rtlCol="0">
            <a:spAutoFit/>
          </a:bodyPr>
          <a:lstStyle/>
          <a:p>
            <a:pPr algn="ctr"/>
            <a:r>
              <a:rPr lang="es-CR" sz="1600" b="1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www.bcie.org</a:t>
            </a:r>
            <a:endParaRPr lang="es-C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CR" sz="1600" b="1" dirty="0">
                <a:solidFill>
                  <a:schemeClr val="accent1">
                    <a:lumMod val="50000"/>
                  </a:schemeClr>
                </a:solidFill>
              </a:rPr>
              <a:t>Tel: +</a:t>
            </a:r>
            <a:r>
              <a:rPr lang="es-CR" sz="1600" b="1" dirty="0" smtClean="0">
                <a:solidFill>
                  <a:schemeClr val="accent1">
                    <a:lumMod val="50000"/>
                  </a:schemeClr>
                </a:solidFill>
              </a:rPr>
              <a:t>504 </a:t>
            </a:r>
            <a:r>
              <a:rPr lang="es-CR" sz="1600" b="1" dirty="0" smtClean="0">
                <a:solidFill>
                  <a:schemeClr val="accent1">
                    <a:lumMod val="50000"/>
                  </a:schemeClr>
                </a:solidFill>
              </a:rPr>
              <a:t>2240-2243</a:t>
            </a:r>
            <a:endParaRPr lang="es-C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746268" y="410661"/>
            <a:ext cx="3930775" cy="951234"/>
          </a:xfrm>
          <a:prstGeom prst="rect">
            <a:avLst/>
          </a:prstGeom>
          <a:noFill/>
        </p:spPr>
        <p:txBody>
          <a:bodyPr wrap="none" lIns="27632" tIns="13817" rIns="27632" bIns="13817" rtlCol="0">
            <a:spAutoFit/>
          </a:bodyPr>
          <a:lstStyle/>
          <a:p>
            <a:r>
              <a:rPr lang="es-C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GRACIAS</a:t>
            </a:r>
          </a:p>
        </p:txBody>
      </p:sp>
      <p:sp>
        <p:nvSpPr>
          <p:cNvPr id="10" name="11 CuadroTexto"/>
          <p:cNvSpPr txBox="1"/>
          <p:nvPr/>
        </p:nvSpPr>
        <p:spPr>
          <a:xfrm>
            <a:off x="226780" y="2474964"/>
            <a:ext cx="7901161" cy="828123"/>
          </a:xfrm>
          <a:prstGeom prst="rect">
            <a:avLst/>
          </a:prstGeom>
          <a:noFill/>
        </p:spPr>
        <p:txBody>
          <a:bodyPr wrap="square" lIns="27632" tIns="13817" rIns="27632" bIns="13817" rtlCol="0">
            <a:spAutoFit/>
          </a:bodyPr>
          <a:lstStyle/>
          <a:p>
            <a:r>
              <a:rPr lang="es-CR" sz="2800" b="1" dirty="0" smtClean="0">
                <a:solidFill>
                  <a:schemeClr val="bg1"/>
                </a:solidFill>
              </a:rPr>
              <a:t>Luis Miguel Cardona</a:t>
            </a:r>
            <a:endParaRPr lang="es-CR" sz="2800" b="1" dirty="0">
              <a:solidFill>
                <a:schemeClr val="bg1"/>
              </a:solidFill>
            </a:endParaRPr>
          </a:p>
          <a:p>
            <a:r>
              <a:rPr lang="es-CR" sz="2400" b="1" dirty="0" smtClean="0">
                <a:solidFill>
                  <a:schemeClr val="bg1"/>
                </a:solidFill>
              </a:rPr>
              <a:t>Coordinador Internacional de Proyecto ARECA</a:t>
            </a:r>
          </a:p>
        </p:txBody>
      </p:sp>
      <p:pic>
        <p:nvPicPr>
          <p:cNvPr id="2050" name="Picture 2" descr="http://blog.wind-lock.com/wp-content/uploads/2010/09/SocialMediaLogo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12" y="5975278"/>
            <a:ext cx="887441" cy="68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1 CuadroTexto"/>
          <p:cNvSpPr txBox="1"/>
          <p:nvPr/>
        </p:nvSpPr>
        <p:spPr>
          <a:xfrm>
            <a:off x="1672517" y="6043589"/>
            <a:ext cx="1965387" cy="274125"/>
          </a:xfrm>
          <a:prstGeom prst="rect">
            <a:avLst/>
          </a:prstGeom>
          <a:noFill/>
        </p:spPr>
        <p:txBody>
          <a:bodyPr wrap="square" lIns="27632" tIns="13817" rIns="27632" bIns="13817" rtlCol="0">
            <a:spAutoFit/>
          </a:bodyPr>
          <a:lstStyle/>
          <a:p>
            <a:pPr algn="ctr"/>
            <a:r>
              <a:rPr lang="es-CR" sz="1600" b="1" dirty="0" smtClean="0">
                <a:solidFill>
                  <a:schemeClr val="accent1">
                    <a:lumMod val="50000"/>
                  </a:schemeClr>
                </a:solidFill>
              </a:rPr>
              <a:t>Síganos en:</a:t>
            </a:r>
            <a:endParaRPr lang="es-C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4346328"/>
            <a:ext cx="2729345" cy="2317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162550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  <a:shade val="30000"/>
                  <a:satMod val="115000"/>
                </a:schemeClr>
              </a:gs>
              <a:gs pos="78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632" tIns="13817" rIns="27632" bIns="13817" rtlCol="0" anchor="ctr"/>
          <a:lstStyle/>
          <a:p>
            <a:pPr algn="ctr"/>
            <a:endParaRPr lang="es-CR" dirty="0">
              <a:solidFill>
                <a:prstClr val="white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0" y="1162550"/>
            <a:ext cx="9144000" cy="1008"/>
          </a:xfrm>
          <a:prstGeom prst="line">
            <a:avLst/>
          </a:prstGeom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1 Título"/>
          <p:cNvSpPr txBox="1">
            <a:spLocks/>
          </p:cNvSpPr>
          <p:nvPr/>
        </p:nvSpPr>
        <p:spPr>
          <a:xfrm>
            <a:off x="447815" y="-56034"/>
            <a:ext cx="4471011" cy="1593889"/>
          </a:xfrm>
          <a:prstGeom prst="rect">
            <a:avLst/>
          </a:prstGeom>
        </p:spPr>
        <p:txBody>
          <a:bodyPr vert="horz" lIns="91387" tIns="45694" rIns="91387" bIns="45694" rtlCol="0" anchor="ctr">
            <a:noAutofit/>
          </a:bodyPr>
          <a:lstStyle>
            <a:lvl1pPr algn="ctr" defTabSz="4569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29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OBJETIVO</a:t>
            </a: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> </a:t>
            </a:r>
            <a:b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</a:b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>		</a:t>
            </a:r>
            <a:r>
              <a:rPr lang="es-HN" sz="2900" b="1" i="1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del Proyecto ARECA</a:t>
            </a:r>
            <a:endParaRPr lang="es-HN" sz="2900" b="1" i="1" dirty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2" name="9 CuadroTexto"/>
          <p:cNvSpPr txBox="1">
            <a:spLocks noChangeArrowheads="1"/>
          </p:cNvSpPr>
          <p:nvPr/>
        </p:nvSpPr>
        <p:spPr bwMode="auto">
          <a:xfrm>
            <a:off x="320891" y="1773382"/>
            <a:ext cx="8502218" cy="372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632" tIns="13817" rIns="27632" bIns="138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R" sz="2400" dirty="0">
                <a:solidFill>
                  <a:prstClr val="black"/>
                </a:solidFill>
                <a:latin typeface="Calibri"/>
              </a:rPr>
              <a:t>ARECA es una iniciativa tripartita financiada por el Fondo para el Medio Ambiente Mundial (FMAM), supervisada por el Programa de las Naciones Unidas para el Desarrollo (PNUD) y ejecutada por el Banco Centroamericano de Integración Económica (</a:t>
            </a:r>
            <a:r>
              <a:rPr lang="es-CR" sz="2400" dirty="0" smtClean="0">
                <a:solidFill>
                  <a:prstClr val="black"/>
                </a:solidFill>
                <a:latin typeface="Calibri"/>
              </a:rPr>
              <a:t>BCIE), con aportes del Ministerio de Asuntos Exteriores de Finlandia. </a:t>
            </a:r>
          </a:p>
          <a:p>
            <a:pPr algn="ctr" eaLnBrk="1" hangingPunct="1">
              <a:defRPr/>
            </a:pPr>
            <a:endParaRPr lang="es-CR" sz="2400" dirty="0" smtClean="0">
              <a:solidFill>
                <a:prstClr val="black"/>
              </a:solidFill>
              <a:latin typeface="Calibri"/>
            </a:endParaRPr>
          </a:p>
          <a:p>
            <a:pPr algn="ctr" eaLnBrk="1" hangingPunct="1">
              <a:defRPr/>
            </a:pPr>
            <a:endParaRPr lang="es-CR" sz="2400" dirty="0">
              <a:solidFill>
                <a:prstClr val="black"/>
              </a:solidFill>
              <a:latin typeface="Calibri"/>
            </a:endParaRPr>
          </a:p>
          <a:p>
            <a:pPr algn="ctr" eaLnBrk="1" hangingPunct="1">
              <a:defRPr/>
            </a:pPr>
            <a:endParaRPr lang="es-CR" sz="2400" dirty="0" smtClean="0">
              <a:solidFill>
                <a:prstClr val="black"/>
              </a:solidFill>
              <a:latin typeface="Calibri"/>
            </a:endParaRPr>
          </a:p>
          <a:p>
            <a:pPr algn="ctr" eaLnBrk="1" hangingPunct="1">
              <a:defRPr/>
            </a:pPr>
            <a:endParaRPr lang="es-CR" sz="2400" dirty="0">
              <a:solidFill>
                <a:prstClr val="black"/>
              </a:solidFill>
              <a:latin typeface="Calibri"/>
            </a:endParaRPr>
          </a:p>
          <a:p>
            <a:pPr algn="ctr" eaLnBrk="1" hangingPunct="1">
              <a:defRPr/>
            </a:pPr>
            <a:endParaRPr lang="es-C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2" y="42500"/>
            <a:ext cx="1413161" cy="10133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55" y="3884880"/>
            <a:ext cx="72120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2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162550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  <a:shade val="30000"/>
                  <a:satMod val="115000"/>
                </a:schemeClr>
              </a:gs>
              <a:gs pos="78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632" tIns="13817" rIns="27632" bIns="13817" rtlCol="0" anchor="ctr"/>
          <a:lstStyle/>
          <a:p>
            <a:pPr algn="ctr"/>
            <a:endParaRPr lang="es-CR" dirty="0">
              <a:solidFill>
                <a:prstClr val="white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0" y="1162550"/>
            <a:ext cx="9144000" cy="1008"/>
          </a:xfrm>
          <a:prstGeom prst="line">
            <a:avLst/>
          </a:prstGeom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1 Título"/>
          <p:cNvSpPr txBox="1">
            <a:spLocks/>
          </p:cNvSpPr>
          <p:nvPr/>
        </p:nvSpPr>
        <p:spPr>
          <a:xfrm>
            <a:off x="447815" y="-56034"/>
            <a:ext cx="4471011" cy="1593889"/>
          </a:xfrm>
          <a:prstGeom prst="rect">
            <a:avLst/>
          </a:prstGeom>
        </p:spPr>
        <p:txBody>
          <a:bodyPr vert="horz" lIns="91387" tIns="45694" rIns="91387" bIns="45694" rtlCol="0" anchor="ctr">
            <a:noAutofit/>
          </a:bodyPr>
          <a:lstStyle>
            <a:lvl1pPr algn="ctr" defTabSz="4569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29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OBJETIVO</a:t>
            </a: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> </a:t>
            </a:r>
            <a:b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</a:b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>		</a:t>
            </a:r>
            <a:r>
              <a:rPr lang="es-HN" sz="2900" b="1" i="1" dirty="0" smtClean="0">
                <a:solidFill>
                  <a:prstClr val="white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del Proyecto ARECA</a:t>
            </a:r>
            <a:endParaRPr lang="es-HN" sz="2900" b="1" i="1" dirty="0">
              <a:solidFill>
                <a:prstClr val="white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2" name="9 CuadroTexto"/>
          <p:cNvSpPr txBox="1">
            <a:spLocks noChangeArrowheads="1"/>
          </p:cNvSpPr>
          <p:nvPr/>
        </p:nvSpPr>
        <p:spPr bwMode="auto">
          <a:xfrm>
            <a:off x="320891" y="1366837"/>
            <a:ext cx="6052200" cy="224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632" tIns="13817" rIns="27632" bIns="138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CR" sz="2400" dirty="0">
              <a:solidFill>
                <a:prstClr val="black"/>
              </a:solidFill>
              <a:latin typeface="Calibri"/>
            </a:endParaRPr>
          </a:p>
          <a:p>
            <a:pPr algn="ctr" eaLnBrk="1" hangingPunct="1">
              <a:defRPr/>
            </a:pPr>
            <a:r>
              <a:rPr lang="es-CR" sz="2400" dirty="0" smtClean="0">
                <a:solidFill>
                  <a:prstClr val="black"/>
                </a:solidFill>
                <a:latin typeface="Calibri"/>
              </a:rPr>
              <a:t>Su finalidad es </a:t>
            </a:r>
            <a:r>
              <a:rPr lang="es-CR" sz="2400" dirty="0">
                <a:solidFill>
                  <a:prstClr val="black"/>
                </a:solidFill>
                <a:latin typeface="Calibri"/>
              </a:rPr>
              <a:t>incrementar las inversiones en </a:t>
            </a:r>
            <a:r>
              <a:rPr lang="es-CR" sz="2400" dirty="0" smtClean="0">
                <a:solidFill>
                  <a:prstClr val="black"/>
                </a:solidFill>
                <a:latin typeface="Calibri"/>
              </a:rPr>
              <a:t>Pequeños Proyectos de Energía </a:t>
            </a:r>
            <a:r>
              <a:rPr lang="es-CR" sz="2400" dirty="0">
                <a:solidFill>
                  <a:prstClr val="black"/>
                </a:solidFill>
                <a:latin typeface="Calibri"/>
              </a:rPr>
              <a:t>Renovable (menores a 10 MW), al fortalecer las habilidades del mercado energético y financiero de Centroamérica y Panamá.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2" y="42500"/>
            <a:ext cx="1413161" cy="1013376"/>
          </a:xfrm>
          <a:prstGeom prst="rect">
            <a:avLst/>
          </a:prstGeom>
        </p:spPr>
      </p:pic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7745116" y="1914756"/>
            <a:ext cx="1398884" cy="52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632" tIns="13817" rIns="27632" bIns="138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HN" sz="1600" b="1" dirty="0">
                <a:solidFill>
                  <a:srgbClr val="663300"/>
                </a:solidFill>
                <a:latin typeface="Calibri" pitchFamily="34" charset="0"/>
              </a:rPr>
              <a:t>Proyectos Hidroeléctricos</a:t>
            </a:r>
          </a:p>
        </p:txBody>
      </p:sp>
      <p:sp>
        <p:nvSpPr>
          <p:cNvPr id="11" name="7 CuadroTexto"/>
          <p:cNvSpPr txBox="1">
            <a:spLocks noChangeArrowheads="1"/>
          </p:cNvSpPr>
          <p:nvPr/>
        </p:nvSpPr>
        <p:spPr bwMode="auto">
          <a:xfrm>
            <a:off x="7907311" y="5502343"/>
            <a:ext cx="1051691" cy="52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632" tIns="13817" rIns="27632" bIns="138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GT" sz="1600" b="1" dirty="0">
                <a:solidFill>
                  <a:srgbClr val="663300"/>
                </a:solidFill>
                <a:latin typeface="Calibri" pitchFamily="34" charset="0"/>
              </a:rPr>
              <a:t>Proyectos Eólicos</a:t>
            </a:r>
            <a:endParaRPr lang="es-HN" sz="1600" b="1" dirty="0">
              <a:solidFill>
                <a:srgbClr val="663300"/>
              </a:solidFill>
              <a:latin typeface="Calibri" pitchFamily="34" charset="0"/>
            </a:endParaRPr>
          </a:p>
        </p:txBody>
      </p:sp>
      <p:sp>
        <p:nvSpPr>
          <p:cNvPr id="12" name="10 CuadroTexto"/>
          <p:cNvSpPr txBox="1">
            <a:spLocks noChangeArrowheads="1"/>
          </p:cNvSpPr>
          <p:nvPr/>
        </p:nvSpPr>
        <p:spPr bwMode="auto">
          <a:xfrm>
            <a:off x="7874849" y="3209274"/>
            <a:ext cx="1050067" cy="52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632" tIns="13817" rIns="27632" bIns="138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HN" sz="1600" b="1" dirty="0">
                <a:solidFill>
                  <a:srgbClr val="663300"/>
                </a:solidFill>
                <a:latin typeface="Calibri" pitchFamily="34" charset="0"/>
              </a:rPr>
              <a:t>Proyectos </a:t>
            </a:r>
            <a:endParaRPr lang="es-HN" sz="1600" b="1" dirty="0" smtClean="0">
              <a:solidFill>
                <a:srgbClr val="663300"/>
              </a:solidFill>
              <a:latin typeface="Calibri" pitchFamily="34" charset="0"/>
            </a:endParaRPr>
          </a:p>
          <a:p>
            <a:pPr algn="ctr" eaLnBrk="1" hangingPunct="1"/>
            <a:r>
              <a:rPr lang="es-HN" sz="1600" b="1" dirty="0" smtClean="0">
                <a:solidFill>
                  <a:srgbClr val="663300"/>
                </a:solidFill>
                <a:latin typeface="Calibri" pitchFamily="34" charset="0"/>
              </a:rPr>
              <a:t>Biomasa</a:t>
            </a:r>
            <a:endParaRPr lang="es-HN" sz="1600" b="1" dirty="0">
              <a:solidFill>
                <a:srgbClr val="663300"/>
              </a:solidFill>
              <a:latin typeface="Calibri" pitchFamily="34" charset="0"/>
            </a:endParaRPr>
          </a:p>
        </p:txBody>
      </p:sp>
      <p:pic>
        <p:nvPicPr>
          <p:cNvPr id="13" name="Picture 3" descr="C:\Users\aguilarma\Pictures\Fotos CECECAPA I\Cececapa I 0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81" y="1800269"/>
            <a:ext cx="1000898" cy="8079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guilarma\Pictures\BIOMASA\biomas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67" y="3103762"/>
            <a:ext cx="906926" cy="7313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guilarma\Pictures\EOLICO\librow_EOLIC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10" y="5395668"/>
            <a:ext cx="896551" cy="7336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7818028" y="4326370"/>
            <a:ext cx="1230257" cy="52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632" tIns="13817" rIns="27632" bIns="138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HN" sz="1600" b="1" dirty="0">
                <a:solidFill>
                  <a:srgbClr val="663300"/>
                </a:solidFill>
                <a:latin typeface="Calibri" pitchFamily="34" charset="0"/>
              </a:rPr>
              <a:t>Proyectos Fotovoltaicos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2893" y="4238451"/>
            <a:ext cx="873408" cy="696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7 Conector recto"/>
          <p:cNvCxnSpPr/>
          <p:nvPr/>
        </p:nvCxnSpPr>
        <p:spPr>
          <a:xfrm>
            <a:off x="6640755" y="1366837"/>
            <a:ext cx="0" cy="5158654"/>
          </a:xfrm>
          <a:prstGeom prst="line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aguilarma\Pictures\MAPA-CENTROAMERIC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77" y="3781750"/>
            <a:ext cx="36290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5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162550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  <a:shade val="30000"/>
                  <a:satMod val="115000"/>
                </a:schemeClr>
              </a:gs>
              <a:gs pos="78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632" tIns="13817" rIns="27632" bIns="13817" rtlCol="0" anchor="ctr"/>
          <a:lstStyle/>
          <a:p>
            <a:pPr algn="ctr"/>
            <a:endParaRPr lang="es-CR" dirty="0">
              <a:solidFill>
                <a:prstClr val="white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0" y="1162550"/>
            <a:ext cx="9144000" cy="1008"/>
          </a:xfrm>
          <a:prstGeom prst="line">
            <a:avLst/>
          </a:prstGeom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1 Título"/>
          <p:cNvSpPr txBox="1">
            <a:spLocks/>
          </p:cNvSpPr>
          <p:nvPr/>
        </p:nvSpPr>
        <p:spPr>
          <a:xfrm>
            <a:off x="447815" y="-56034"/>
            <a:ext cx="6192940" cy="1593889"/>
          </a:xfrm>
          <a:prstGeom prst="rect">
            <a:avLst/>
          </a:prstGeom>
        </p:spPr>
        <p:txBody>
          <a:bodyPr vert="horz" lIns="91387" tIns="45694" rIns="91387" bIns="45694" rtlCol="0" anchor="ctr">
            <a:noAutofit/>
          </a:bodyPr>
          <a:lstStyle>
            <a:lvl1pPr algn="ctr" defTabSz="4569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29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ENFOQUES DE IMPACTO</a:t>
            </a: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/>
            </a:r>
            <a:b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</a:b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>		</a:t>
            </a:r>
            <a:r>
              <a:rPr lang="es-HN" sz="2900" b="1" i="1" dirty="0" smtClean="0">
                <a:solidFill>
                  <a:prstClr val="white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Proyecto ARECA</a:t>
            </a:r>
            <a:endParaRPr lang="es-HN" sz="2900" b="1" i="1" dirty="0">
              <a:solidFill>
                <a:prstClr val="white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2" y="42500"/>
            <a:ext cx="1413161" cy="1013376"/>
          </a:xfrm>
          <a:prstGeom prst="rect">
            <a:avLst/>
          </a:prstGeom>
        </p:spPr>
      </p:pic>
      <p:sp>
        <p:nvSpPr>
          <p:cNvPr id="19" name="AutoShape 42"/>
          <p:cNvSpPr>
            <a:spLocks noChangeArrowheads="1"/>
          </p:cNvSpPr>
          <p:nvPr/>
        </p:nvSpPr>
        <p:spPr bwMode="ltGray">
          <a:xfrm rot="5400000" flipH="1">
            <a:off x="410750" y="3229905"/>
            <a:ext cx="4331368" cy="1594796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lIns="27632" tIns="13817" rIns="27632" bIns="13817" anchor="ctr"/>
          <a:lstStyle/>
          <a:p>
            <a:pPr>
              <a:defRPr/>
            </a:pPr>
            <a:endParaRPr lang="es-CR" sz="2400" dirty="0">
              <a:solidFill>
                <a:prstClr val="black"/>
              </a:solidFill>
            </a:endParaRPr>
          </a:p>
        </p:txBody>
      </p:sp>
      <p:sp>
        <p:nvSpPr>
          <p:cNvPr id="20" name="AutoShape 41"/>
          <p:cNvSpPr>
            <a:spLocks noChangeArrowheads="1"/>
          </p:cNvSpPr>
          <p:nvPr/>
        </p:nvSpPr>
        <p:spPr bwMode="ltGray">
          <a:xfrm rot="5400000">
            <a:off x="333102" y="3163298"/>
            <a:ext cx="4932219" cy="1681335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27632" tIns="13817" rIns="27632" bIns="13817" anchor="ctr"/>
          <a:lstStyle/>
          <a:p>
            <a:pPr>
              <a:defRPr/>
            </a:pPr>
            <a:endParaRPr lang="es-CR" sz="2400" dirty="0">
              <a:solidFill>
                <a:prstClr val="black"/>
              </a:solidFill>
            </a:endParaRPr>
          </a:p>
        </p:txBody>
      </p:sp>
      <p:sp>
        <p:nvSpPr>
          <p:cNvPr id="22" name="Oval 49"/>
          <p:cNvSpPr>
            <a:spLocks noChangeArrowheads="1"/>
          </p:cNvSpPr>
          <p:nvPr/>
        </p:nvSpPr>
        <p:spPr bwMode="gray">
          <a:xfrm>
            <a:off x="3163252" y="3064508"/>
            <a:ext cx="421159" cy="33933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27632" tIns="13817" rIns="27632" bIns="13817" anchor="ctr"/>
          <a:lstStyle/>
          <a:p>
            <a:endParaRPr lang="es-CR" sz="2400" dirty="0">
              <a:solidFill>
                <a:prstClr val="black"/>
              </a:solidFill>
            </a:endParaRPr>
          </a:p>
        </p:txBody>
      </p:sp>
      <p:sp>
        <p:nvSpPr>
          <p:cNvPr id="25" name="Oval 49"/>
          <p:cNvSpPr>
            <a:spLocks noChangeArrowheads="1"/>
          </p:cNvSpPr>
          <p:nvPr/>
        </p:nvSpPr>
        <p:spPr bwMode="gray">
          <a:xfrm>
            <a:off x="3163252" y="4289692"/>
            <a:ext cx="421159" cy="33933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27632" tIns="13817" rIns="27632" bIns="13817" anchor="ctr"/>
          <a:lstStyle/>
          <a:p>
            <a:endParaRPr lang="es-CR" sz="2400" dirty="0">
              <a:solidFill>
                <a:prstClr val="black"/>
              </a:solidFill>
            </a:endParaRPr>
          </a:p>
        </p:txBody>
      </p:sp>
      <p:sp>
        <p:nvSpPr>
          <p:cNvPr id="26" name="Oval 49"/>
          <p:cNvSpPr>
            <a:spLocks noChangeArrowheads="1"/>
          </p:cNvSpPr>
          <p:nvPr/>
        </p:nvSpPr>
        <p:spPr bwMode="gray">
          <a:xfrm>
            <a:off x="2952673" y="5374278"/>
            <a:ext cx="421159" cy="33933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27632" tIns="13817" rIns="27632" bIns="13817" anchor="ctr"/>
          <a:lstStyle/>
          <a:p>
            <a:endParaRPr lang="es-CR" sz="2400" dirty="0">
              <a:solidFill>
                <a:prstClr val="black"/>
              </a:solidFill>
            </a:endParaRPr>
          </a:p>
        </p:txBody>
      </p:sp>
      <p:sp>
        <p:nvSpPr>
          <p:cNvPr id="27" name="AutoShape 47"/>
          <p:cNvSpPr>
            <a:spLocks noChangeArrowheads="1"/>
          </p:cNvSpPr>
          <p:nvPr/>
        </p:nvSpPr>
        <p:spPr bwMode="gray">
          <a:xfrm>
            <a:off x="3765131" y="2907727"/>
            <a:ext cx="4118104" cy="67866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27632" tIns="13817" rIns="27632" bIns="13817" anchor="ctr"/>
          <a:lstStyle/>
          <a:p>
            <a:pPr eaLnBrk="0" hangingPunct="0"/>
            <a:r>
              <a:rPr lang="es-CR" sz="2000" b="1" dirty="0"/>
              <a:t>Fortalecimiento de </a:t>
            </a:r>
            <a:r>
              <a:rPr lang="es-CR" sz="2000" b="1" dirty="0" smtClean="0"/>
              <a:t>Capacidades</a:t>
            </a:r>
            <a:endParaRPr lang="es-CR" sz="2000" b="1" dirty="0"/>
          </a:p>
        </p:txBody>
      </p:sp>
      <p:sp>
        <p:nvSpPr>
          <p:cNvPr id="28" name="AutoShape 47"/>
          <p:cNvSpPr>
            <a:spLocks noChangeArrowheads="1"/>
          </p:cNvSpPr>
          <p:nvPr/>
        </p:nvSpPr>
        <p:spPr bwMode="gray">
          <a:xfrm>
            <a:off x="3584411" y="5204612"/>
            <a:ext cx="3467553" cy="67866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27632" tIns="13817" rIns="27632" bIns="13817" anchor="ctr"/>
          <a:lstStyle/>
          <a:p>
            <a:pPr eaLnBrk="0" hangingPunct="0"/>
            <a:r>
              <a:rPr lang="es-CR" sz="2000" b="1" dirty="0"/>
              <a:t>Garantías Parciales de Crédito</a:t>
            </a:r>
          </a:p>
        </p:txBody>
      </p:sp>
      <p:sp>
        <p:nvSpPr>
          <p:cNvPr id="29" name="AutoShape 47"/>
          <p:cNvSpPr>
            <a:spLocks noChangeArrowheads="1"/>
          </p:cNvSpPr>
          <p:nvPr/>
        </p:nvSpPr>
        <p:spPr bwMode="gray">
          <a:xfrm>
            <a:off x="3765130" y="4120026"/>
            <a:ext cx="3882579" cy="67866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27632" tIns="13817" rIns="27632" bIns="13817" anchor="ctr"/>
          <a:lstStyle/>
          <a:p>
            <a:pPr eaLnBrk="0" hangingPunct="0"/>
            <a:r>
              <a:rPr lang="es-CR" sz="2000" b="1" dirty="0" smtClean="0"/>
              <a:t>Asistencia Técnica - Diseño Final</a:t>
            </a:r>
            <a:endParaRPr lang="es-CR" sz="2000" b="1" dirty="0"/>
          </a:p>
        </p:txBody>
      </p:sp>
      <p:sp>
        <p:nvSpPr>
          <p:cNvPr id="30" name="Oval 49"/>
          <p:cNvSpPr>
            <a:spLocks noChangeArrowheads="1"/>
          </p:cNvSpPr>
          <p:nvPr/>
        </p:nvSpPr>
        <p:spPr bwMode="gray">
          <a:xfrm>
            <a:off x="2776616" y="1861617"/>
            <a:ext cx="421159" cy="33933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27632" tIns="13817" rIns="27632" bIns="13817" anchor="ctr"/>
          <a:lstStyle/>
          <a:p>
            <a:endParaRPr lang="es-CR" sz="2400" dirty="0">
              <a:solidFill>
                <a:prstClr val="black"/>
              </a:solidFill>
            </a:endParaRPr>
          </a:p>
        </p:txBody>
      </p:sp>
      <p:sp>
        <p:nvSpPr>
          <p:cNvPr id="32" name="AutoShape 47"/>
          <p:cNvSpPr>
            <a:spLocks noChangeArrowheads="1"/>
          </p:cNvSpPr>
          <p:nvPr/>
        </p:nvSpPr>
        <p:spPr bwMode="gray">
          <a:xfrm>
            <a:off x="3544285" y="1707487"/>
            <a:ext cx="4766070" cy="6475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27632" tIns="13817" rIns="27632" bIns="13817" anchor="ctr"/>
          <a:lstStyle/>
          <a:p>
            <a:pPr eaLnBrk="0" hangingPunct="0"/>
            <a:r>
              <a:rPr lang="es-CR" sz="2000" b="1" dirty="0"/>
              <a:t>Creación de Información y apoyo a PPER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5" y="2775779"/>
            <a:ext cx="2347200" cy="22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162550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  <a:shade val="30000"/>
                  <a:satMod val="115000"/>
                </a:schemeClr>
              </a:gs>
              <a:gs pos="78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632" tIns="13817" rIns="27632" bIns="13817" rtlCol="0" anchor="ctr"/>
          <a:lstStyle/>
          <a:p>
            <a:pPr algn="ctr"/>
            <a:endParaRPr lang="es-CR" dirty="0">
              <a:solidFill>
                <a:prstClr val="white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0" y="1162550"/>
            <a:ext cx="9144000" cy="1008"/>
          </a:xfrm>
          <a:prstGeom prst="line">
            <a:avLst/>
          </a:prstGeom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1 Título"/>
          <p:cNvSpPr txBox="1">
            <a:spLocks/>
          </p:cNvSpPr>
          <p:nvPr/>
        </p:nvSpPr>
        <p:spPr>
          <a:xfrm>
            <a:off x="447814" y="-56034"/>
            <a:ext cx="6714985" cy="1593889"/>
          </a:xfrm>
          <a:prstGeom prst="rect">
            <a:avLst/>
          </a:prstGeom>
        </p:spPr>
        <p:txBody>
          <a:bodyPr vert="horz" lIns="91387" tIns="45694" rIns="91387" bIns="45694" rtlCol="0" anchor="ctr">
            <a:noAutofit/>
          </a:bodyPr>
          <a:lstStyle>
            <a:lvl1pPr algn="ctr" defTabSz="4569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29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CREACIÓN DE INFORMACIÓN</a:t>
            </a: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/>
            </a:r>
            <a:b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</a:b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>		</a:t>
            </a:r>
            <a:r>
              <a:rPr lang="es-HN" sz="2900" b="1" i="1" dirty="0" smtClean="0">
                <a:solidFill>
                  <a:prstClr val="white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y apoyo a pequeños proyectos</a:t>
            </a:r>
            <a:endParaRPr lang="es-HN" sz="2900" b="1" i="1" dirty="0">
              <a:solidFill>
                <a:prstClr val="white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2" y="42500"/>
            <a:ext cx="1413161" cy="1013376"/>
          </a:xfrm>
          <a:prstGeom prst="rect">
            <a:avLst/>
          </a:prstGeom>
        </p:spPr>
      </p:pic>
      <p:sp>
        <p:nvSpPr>
          <p:cNvPr id="33" name="41 CuadroTexto"/>
          <p:cNvSpPr txBox="1">
            <a:spLocks noChangeArrowheads="1"/>
          </p:cNvSpPr>
          <p:nvPr/>
        </p:nvSpPr>
        <p:spPr bwMode="auto">
          <a:xfrm>
            <a:off x="574965" y="1422056"/>
            <a:ext cx="7994069" cy="64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632" tIns="13817" rIns="27632" bIns="138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Clr>
                <a:srgbClr val="00B050"/>
              </a:buClr>
            </a:pPr>
            <a:r>
              <a:rPr lang="es-CR" sz="2000" b="1" dirty="0" smtClean="0">
                <a:solidFill>
                  <a:prstClr val="black"/>
                </a:solidFill>
                <a:latin typeface="Calibri" pitchFamily="34" charset="0"/>
              </a:rPr>
              <a:t>Se estimula </a:t>
            </a:r>
            <a:r>
              <a:rPr lang="es-CR" sz="2000" b="1" dirty="0">
                <a:solidFill>
                  <a:prstClr val="black"/>
                </a:solidFill>
                <a:latin typeface="Calibri" pitchFamily="34" charset="0"/>
              </a:rPr>
              <a:t>el desarrollo de </a:t>
            </a:r>
            <a:r>
              <a:rPr lang="es-C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Pequeñas Iniciativas de Energía Renovable</a:t>
            </a:r>
            <a:r>
              <a:rPr lang="es-CR" sz="2000" b="1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s-CR" sz="2000" b="1" dirty="0" smtClean="0">
                <a:solidFill>
                  <a:prstClr val="black"/>
                </a:solidFill>
                <a:latin typeface="Calibri" pitchFamily="34" charset="0"/>
              </a:rPr>
              <a:t>suministrando  </a:t>
            </a:r>
            <a:r>
              <a:rPr lang="es-CR" sz="2000" b="1" dirty="0">
                <a:solidFill>
                  <a:prstClr val="black"/>
                </a:solidFill>
                <a:latin typeface="Calibri" pitchFamily="34" charset="0"/>
              </a:rPr>
              <a:t>información </a:t>
            </a:r>
            <a:r>
              <a:rPr lang="es-CR" sz="2000" b="1" dirty="0" smtClean="0">
                <a:solidFill>
                  <a:prstClr val="black"/>
                </a:solidFill>
                <a:latin typeface="Calibri" pitchFamily="34" charset="0"/>
              </a:rPr>
              <a:t>de calidad al inversionista. </a:t>
            </a:r>
            <a:endParaRPr lang="es-CR" sz="2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" name="Picture 33"/>
          <p:cNvPicPr/>
          <p:nvPr/>
        </p:nvPicPr>
        <p:blipFill rotWithShape="1">
          <a:blip r:embed="rId3"/>
          <a:srcRect l="7053" t="22762" r="20595" b="10895"/>
          <a:stretch/>
        </p:blipFill>
        <p:spPr bwMode="auto">
          <a:xfrm>
            <a:off x="3350952" y="2826328"/>
            <a:ext cx="5704383" cy="3671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6042" r="10797" b="2934"/>
          <a:stretch/>
        </p:blipFill>
        <p:spPr bwMode="auto">
          <a:xfrm>
            <a:off x="138397" y="2438400"/>
            <a:ext cx="3006585" cy="419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41 CuadroTexto"/>
          <p:cNvSpPr txBox="1">
            <a:spLocks noChangeArrowheads="1"/>
          </p:cNvSpPr>
          <p:nvPr/>
        </p:nvSpPr>
        <p:spPr bwMode="auto">
          <a:xfrm>
            <a:off x="4364182" y="2190204"/>
            <a:ext cx="4779818" cy="3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632" tIns="13817" rIns="27632" bIns="138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Clr>
                <a:srgbClr val="00B050"/>
              </a:buClr>
            </a:pPr>
            <a:r>
              <a:rPr lang="es-CR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www.proyectoareca.org</a:t>
            </a:r>
            <a:r>
              <a:rPr lang="es-CR" sz="20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es-CR" sz="20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0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162550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  <a:shade val="30000"/>
                  <a:satMod val="115000"/>
                </a:schemeClr>
              </a:gs>
              <a:gs pos="78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632" tIns="13817" rIns="27632" bIns="13817" rtlCol="0" anchor="ctr"/>
          <a:lstStyle/>
          <a:p>
            <a:pPr algn="ctr"/>
            <a:endParaRPr lang="es-CR" dirty="0">
              <a:solidFill>
                <a:prstClr val="white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0" y="1162550"/>
            <a:ext cx="9144000" cy="1008"/>
          </a:xfrm>
          <a:prstGeom prst="line">
            <a:avLst/>
          </a:prstGeom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1 Título"/>
          <p:cNvSpPr txBox="1">
            <a:spLocks/>
          </p:cNvSpPr>
          <p:nvPr/>
        </p:nvSpPr>
        <p:spPr>
          <a:xfrm>
            <a:off x="447815" y="-56034"/>
            <a:ext cx="6192940" cy="1593889"/>
          </a:xfrm>
          <a:prstGeom prst="rect">
            <a:avLst/>
          </a:prstGeom>
        </p:spPr>
        <p:txBody>
          <a:bodyPr vert="horz" lIns="91387" tIns="45694" rIns="91387" bIns="45694" rtlCol="0" anchor="ctr">
            <a:noAutofit/>
          </a:bodyPr>
          <a:lstStyle>
            <a:lvl1pPr algn="ctr" defTabSz="4569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29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FOMENTO AL SECTOR</a:t>
            </a: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/>
            </a:r>
            <a:b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</a:b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>		</a:t>
            </a:r>
            <a:r>
              <a:rPr lang="es-HN" sz="2900" b="1" i="1" dirty="0" smtClean="0">
                <a:solidFill>
                  <a:prstClr val="white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Energético y Financiero</a:t>
            </a:r>
            <a:endParaRPr lang="es-HN" sz="2900" b="1" i="1" dirty="0">
              <a:solidFill>
                <a:prstClr val="white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2" y="42500"/>
            <a:ext cx="1413161" cy="1013376"/>
          </a:xfrm>
          <a:prstGeom prst="rect">
            <a:avLst/>
          </a:prstGeom>
        </p:spPr>
      </p:pic>
      <p:sp>
        <p:nvSpPr>
          <p:cNvPr id="12" name="41 CuadroTexto"/>
          <p:cNvSpPr txBox="1">
            <a:spLocks noChangeArrowheads="1"/>
          </p:cNvSpPr>
          <p:nvPr/>
        </p:nvSpPr>
        <p:spPr bwMode="auto">
          <a:xfrm>
            <a:off x="447815" y="1537855"/>
            <a:ext cx="8426017" cy="95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632" tIns="13817" rIns="27632" bIns="138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Clr>
                <a:srgbClr val="00B050"/>
              </a:buClr>
            </a:pPr>
            <a:r>
              <a:rPr lang="es-CR" sz="2000" b="1" dirty="0">
                <a:solidFill>
                  <a:prstClr val="black"/>
                </a:solidFill>
                <a:latin typeface="Calibri" pitchFamily="34" charset="0"/>
              </a:rPr>
              <a:t>Mejoramiento </a:t>
            </a:r>
            <a:r>
              <a:rPr lang="es-CR" sz="2000" b="1" dirty="0" smtClean="0">
                <a:solidFill>
                  <a:prstClr val="black"/>
                </a:solidFill>
                <a:latin typeface="Calibri" pitchFamily="34" charset="0"/>
              </a:rPr>
              <a:t>en </a:t>
            </a:r>
            <a:r>
              <a:rPr lang="es-CR" sz="2000" b="1" dirty="0">
                <a:solidFill>
                  <a:prstClr val="black"/>
                </a:solidFill>
                <a:latin typeface="Calibri" pitchFamily="34" charset="0"/>
              </a:rPr>
              <a:t>la </a:t>
            </a:r>
            <a:r>
              <a:rPr lang="es-C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Identificación y Evaluación de pequeños proyectos de energía renovable</a:t>
            </a:r>
            <a:r>
              <a:rPr lang="es-CR" sz="2000" b="1" dirty="0">
                <a:solidFill>
                  <a:prstClr val="black"/>
                </a:solidFill>
                <a:latin typeface="Calibri" pitchFamily="34" charset="0"/>
              </a:rPr>
              <a:t>, mediante Cursos, Seminarios y Talleres anuales, dirigidos </a:t>
            </a:r>
            <a:r>
              <a:rPr lang="es-CR" sz="2000" b="1" dirty="0" smtClean="0">
                <a:solidFill>
                  <a:prstClr val="black"/>
                </a:solidFill>
                <a:latin typeface="Calibri" pitchFamily="34" charset="0"/>
              </a:rPr>
              <a:t>inversionistas, IFI, Organizaciones de la región.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433862"/>
              </p:ext>
            </p:extLst>
          </p:nvPr>
        </p:nvGraphicFramePr>
        <p:xfrm>
          <a:off x="421455" y="4375251"/>
          <a:ext cx="8301089" cy="2243328"/>
        </p:xfrm>
        <a:graphic>
          <a:graphicData uri="http://schemas.openxmlformats.org/drawingml/2006/table">
            <a:tbl>
              <a:tblPr firstRow="1" firstCol="1" bandRow="1"/>
              <a:tblGrid>
                <a:gridCol w="1812349"/>
                <a:gridCol w="689789"/>
                <a:gridCol w="689789"/>
                <a:gridCol w="689789"/>
                <a:gridCol w="689789"/>
                <a:gridCol w="689789"/>
                <a:gridCol w="689789"/>
                <a:gridCol w="2350006"/>
              </a:tblGrid>
              <a:tr h="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Control de Seminarios de Capacitación y Coorganizaciones de Eventos ARECA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</a:tr>
              <a:tr h="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(Resumen por año- país beneficiario y número de participantes)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PAIS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2010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2009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2008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2007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Participantes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GUATEMALA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95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220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EL SALVADOR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101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104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291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HONDURAS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95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129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514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883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NICARAGUA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206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77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398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COSTA RICA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182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116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405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PANAMÁ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59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153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396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445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720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416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303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</a:t>
                      </a:r>
                      <a:endParaRPr lang="es-H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2,350</a:t>
                      </a:r>
                      <a:endParaRPr lang="es-H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900777"/>
              </p:ext>
            </p:extLst>
          </p:nvPr>
        </p:nvGraphicFramePr>
        <p:xfrm>
          <a:off x="2002661" y="2557917"/>
          <a:ext cx="3083247" cy="1532946"/>
        </p:xfrm>
        <a:graphic>
          <a:graphicData uri="http://schemas.openxmlformats.org/drawingml/2006/table">
            <a:tbl>
              <a:tblPr firstRow="1" firstCol="1" bandRow="1"/>
              <a:tblGrid>
                <a:gridCol w="924417"/>
                <a:gridCol w="2158830"/>
              </a:tblGrid>
              <a:tr h="181173">
                <a:tc gridSpan="2"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4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Impactos</a:t>
                      </a:r>
                      <a:r>
                        <a:rPr lang="es-CR" sz="1400" b="1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en Fortalecimiento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</a:tr>
              <a:tr h="226502"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2010:REG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Declaratoria </a:t>
                      </a:r>
                      <a:r>
                        <a:rPr lang="es-HN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FERCCA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502"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2010: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NIC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Lanzamiento </a:t>
                      </a:r>
                      <a:r>
                        <a:rPr lang="es-HN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ANPPER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502"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2011: </a:t>
                      </a:r>
                      <a:r>
                        <a:rPr lang="es-HN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NIC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Oficialización </a:t>
                      </a:r>
                      <a:r>
                        <a:rPr lang="es-HN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RENOVABLES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526"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2012: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SAL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HN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Lanzamiento </a:t>
                      </a:r>
                      <a:r>
                        <a:rPr lang="es-HN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ASER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0833"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6939" rtl="0" eaLnBrk="1" latinLnBrk="0" hangingPunct="1">
                        <a:spcAft>
                          <a:spcPts val="0"/>
                        </a:spcAft>
                      </a:pPr>
                      <a:r>
                        <a:rPr lang="es-CR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Al 2013:</a:t>
                      </a:r>
                      <a:r>
                        <a:rPr lang="es-CR" sz="14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Regional</a:t>
                      </a:r>
                      <a:endParaRPr lang="es-HN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6939" rtl="0" eaLnBrk="1" latinLnBrk="0" hangingPunct="1">
                        <a:spcAft>
                          <a:spcPts val="0"/>
                        </a:spcAft>
                      </a:pPr>
                      <a:r>
                        <a:rPr lang="es-CR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2,350 beneficiados con Seminarios y Foros</a:t>
                      </a:r>
                      <a:endParaRPr lang="es-HN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283" y="2557917"/>
            <a:ext cx="2439589" cy="153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16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5 Rectángulo"/>
          <p:cNvSpPr/>
          <p:nvPr/>
        </p:nvSpPr>
        <p:spPr>
          <a:xfrm>
            <a:off x="0" y="0"/>
            <a:ext cx="9144000" cy="1162550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  <a:shade val="30000"/>
                  <a:satMod val="115000"/>
                </a:schemeClr>
              </a:gs>
              <a:gs pos="78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632" tIns="13817" rIns="27632" bIns="13817" rtlCol="0" anchor="ctr"/>
          <a:lstStyle/>
          <a:p>
            <a:pPr algn="ctr"/>
            <a:endParaRPr lang="es-CR" dirty="0">
              <a:solidFill>
                <a:prstClr val="white"/>
              </a:solidFill>
            </a:endParaRPr>
          </a:p>
        </p:txBody>
      </p:sp>
      <p:cxnSp>
        <p:nvCxnSpPr>
          <p:cNvPr id="29" name="7 Conector recto"/>
          <p:cNvCxnSpPr/>
          <p:nvPr/>
        </p:nvCxnSpPr>
        <p:spPr>
          <a:xfrm>
            <a:off x="0" y="1162550"/>
            <a:ext cx="9144000" cy="1008"/>
          </a:xfrm>
          <a:prstGeom prst="line">
            <a:avLst/>
          </a:prstGeom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1 Título"/>
          <p:cNvSpPr txBox="1">
            <a:spLocks/>
          </p:cNvSpPr>
          <p:nvPr/>
        </p:nvSpPr>
        <p:spPr>
          <a:xfrm>
            <a:off x="447815" y="-56034"/>
            <a:ext cx="6192940" cy="1593889"/>
          </a:xfrm>
          <a:prstGeom prst="rect">
            <a:avLst/>
          </a:prstGeom>
        </p:spPr>
        <p:txBody>
          <a:bodyPr vert="horz" lIns="91387" tIns="45694" rIns="91387" bIns="45694" rtlCol="0" anchor="ctr">
            <a:noAutofit/>
          </a:bodyPr>
          <a:lstStyle>
            <a:lvl1pPr algn="ctr" defTabSz="4569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29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ASISTENCIA TÉCNICA</a:t>
            </a: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/>
            </a:r>
            <a:b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</a:b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>		</a:t>
            </a:r>
            <a:r>
              <a:rPr lang="es-HN" sz="2900" b="1" i="1" dirty="0" smtClean="0">
                <a:solidFill>
                  <a:prstClr val="white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para Diseños Finales</a:t>
            </a:r>
            <a:endParaRPr lang="es-HN" sz="2900" b="1" i="1" dirty="0">
              <a:solidFill>
                <a:prstClr val="white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2" y="42500"/>
            <a:ext cx="1413161" cy="1013376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132426"/>
              </p:ext>
            </p:extLst>
          </p:nvPr>
        </p:nvGraphicFramePr>
        <p:xfrm>
          <a:off x="273700" y="2547576"/>
          <a:ext cx="8596599" cy="2647201"/>
        </p:xfrm>
        <a:graphic>
          <a:graphicData uri="http://schemas.openxmlformats.org/drawingml/2006/table">
            <a:tbl>
              <a:tblPr firstRow="1" firstCol="1" bandRow="1"/>
              <a:tblGrid>
                <a:gridCol w="2426459"/>
                <a:gridCol w="3386108"/>
                <a:gridCol w="2784032"/>
              </a:tblGrid>
              <a:tr h="471053">
                <a:tc gridSpan="3"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HN" sz="1400" b="1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Áreas de Uso para</a:t>
                      </a:r>
                      <a:r>
                        <a:rPr lang="es-HN" sz="1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los Recursos de Asistencia Técnica – Diseños Finales</a:t>
                      </a:r>
                      <a:endParaRPr lang="es-HN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72182"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ELABORACIÓN PLANOS</a:t>
                      </a:r>
                      <a:endParaRPr lang="es-HN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ESTUDIOS Y/O EVALUACIONES</a:t>
                      </a:r>
                      <a:endParaRPr lang="es-HN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APOYO A GESTIÓN DE CIERRE DE FINANCIAMIENTO</a:t>
                      </a:r>
                      <a:endParaRPr lang="es-HN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</a:tr>
              <a:tr h="1403966"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"/>
                      </a:pPr>
                      <a:r>
                        <a:rPr lang="es-MX" sz="1400" dirty="0">
                          <a:effectLst/>
                          <a:latin typeface="Arial"/>
                          <a:ea typeface="Times New Roman"/>
                        </a:rPr>
                        <a:t>Detalle de Obra Civil</a:t>
                      </a:r>
                      <a:endParaRPr lang="es-HN" sz="2800" dirty="0">
                        <a:effectLst/>
                        <a:latin typeface="Calibri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"/>
                      </a:pPr>
                      <a:r>
                        <a:rPr lang="es-MX" sz="1400" dirty="0">
                          <a:effectLst/>
                          <a:latin typeface="Arial"/>
                          <a:ea typeface="Times New Roman"/>
                        </a:rPr>
                        <a:t>Detalle Electromecánico</a:t>
                      </a:r>
                      <a:endParaRPr lang="es-HN" sz="2800" dirty="0">
                        <a:effectLst/>
                        <a:latin typeface="Calibri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"/>
                      </a:pPr>
                      <a:r>
                        <a:rPr lang="es-MX" sz="1400" dirty="0">
                          <a:effectLst/>
                          <a:latin typeface="Arial"/>
                          <a:ea typeface="Times New Roman"/>
                        </a:rPr>
                        <a:t>Planos de Construcción</a:t>
                      </a:r>
                      <a:endParaRPr lang="es-HN" sz="2800" dirty="0">
                        <a:effectLst/>
                        <a:latin typeface="Calibri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"/>
                      </a:pPr>
                      <a:r>
                        <a:rPr lang="es-MX" sz="1400" dirty="0">
                          <a:effectLst/>
                          <a:latin typeface="Arial"/>
                          <a:ea typeface="Times New Roman"/>
                        </a:rPr>
                        <a:t>Otros:______________</a:t>
                      </a:r>
                      <a:endParaRPr lang="es-HN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"/>
                      </a:pPr>
                      <a:r>
                        <a:rPr lang="es-MX" sz="1400" dirty="0">
                          <a:effectLst/>
                          <a:latin typeface="Arial"/>
                          <a:ea typeface="Times New Roman"/>
                        </a:rPr>
                        <a:t>Actualizaciones y/o Ampliaciones de datos</a:t>
                      </a:r>
                      <a:endParaRPr lang="es-HN" sz="2800" dirty="0">
                        <a:effectLst/>
                        <a:latin typeface="Calibri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"/>
                      </a:pPr>
                      <a:r>
                        <a:rPr lang="es-MX" sz="1400" dirty="0">
                          <a:effectLst/>
                          <a:latin typeface="Arial"/>
                          <a:ea typeface="Times New Roman"/>
                        </a:rPr>
                        <a:t>Elaboración del Plan de Negocios</a:t>
                      </a:r>
                      <a:endParaRPr lang="es-HN" sz="2800" dirty="0">
                        <a:effectLst/>
                        <a:latin typeface="Calibri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"/>
                      </a:pPr>
                      <a:r>
                        <a:rPr lang="es-MX" sz="1400" dirty="0">
                          <a:effectLst/>
                          <a:latin typeface="Arial"/>
                          <a:ea typeface="Times New Roman"/>
                        </a:rPr>
                        <a:t>Valoración del mercado eléctrico</a:t>
                      </a:r>
                      <a:endParaRPr lang="es-HN" sz="2800" dirty="0">
                        <a:effectLst/>
                        <a:latin typeface="Calibri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"/>
                      </a:pPr>
                      <a:r>
                        <a:rPr lang="es-CR" sz="1400" dirty="0">
                          <a:effectLst/>
                          <a:latin typeface="Arial"/>
                          <a:ea typeface="Times New Roman"/>
                        </a:rPr>
                        <a:t>Apoyo al Abordaje </a:t>
                      </a:r>
                      <a:r>
                        <a:rPr lang="es-CR" sz="1400" dirty="0" smtClean="0">
                          <a:effectLst/>
                          <a:latin typeface="Arial"/>
                          <a:ea typeface="Times New Roman"/>
                        </a:rPr>
                        <a:t>Social</a:t>
                      </a:r>
                      <a:endParaRPr lang="es-HN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39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87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18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757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696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63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575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513" algn="l" defTabSz="45693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"/>
                      </a:pPr>
                      <a:r>
                        <a:rPr lang="es-MX" sz="1400" dirty="0">
                          <a:effectLst/>
                          <a:latin typeface="Arial"/>
                          <a:ea typeface="Times New Roman"/>
                        </a:rPr>
                        <a:t>Legal</a:t>
                      </a:r>
                      <a:endParaRPr lang="es-HN" sz="2800" dirty="0">
                        <a:effectLst/>
                        <a:latin typeface="Calibri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"/>
                      </a:pPr>
                      <a:r>
                        <a:rPr lang="es-MX" sz="1400" dirty="0">
                          <a:effectLst/>
                          <a:latin typeface="Arial"/>
                          <a:ea typeface="Times New Roman"/>
                        </a:rPr>
                        <a:t>Financiero</a:t>
                      </a:r>
                      <a:endParaRPr lang="es-HN" sz="2800" dirty="0">
                        <a:effectLst/>
                        <a:latin typeface="Calibri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"/>
                      </a:pPr>
                      <a:r>
                        <a:rPr lang="es-MX" sz="1400" dirty="0">
                          <a:effectLst/>
                          <a:latin typeface="Arial"/>
                          <a:ea typeface="Times New Roman"/>
                        </a:rPr>
                        <a:t>Otros:______________</a:t>
                      </a:r>
                      <a:endParaRPr lang="es-HN" sz="2800" dirty="0">
                        <a:effectLst/>
                        <a:latin typeface="Calibri"/>
                      </a:endParaRPr>
                    </a:p>
                    <a:p>
                      <a:pPr marL="283210" indent="-2832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HN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41 CuadroTexto"/>
          <p:cNvSpPr txBox="1">
            <a:spLocks noChangeArrowheads="1"/>
          </p:cNvSpPr>
          <p:nvPr/>
        </p:nvSpPr>
        <p:spPr bwMode="auto">
          <a:xfrm>
            <a:off x="338851" y="1385455"/>
            <a:ext cx="8431075" cy="98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632" tIns="13817" rIns="27632" bIns="138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Clr>
                <a:srgbClr val="00B050"/>
              </a:buClr>
            </a:pPr>
            <a:r>
              <a:rPr lang="es-CR" b="1" dirty="0" smtClean="0">
                <a:solidFill>
                  <a:prstClr val="black"/>
                </a:solidFill>
                <a:latin typeface="Calibri" pitchFamily="34" charset="0"/>
              </a:rPr>
              <a:t>Apoyo </a:t>
            </a:r>
            <a:r>
              <a:rPr lang="es-CR" sz="24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 Reembolsable de hasta US$80,000 </a:t>
            </a:r>
            <a:r>
              <a:rPr lang="es-CR" b="1" dirty="0" smtClean="0">
                <a:solidFill>
                  <a:prstClr val="black"/>
                </a:solidFill>
                <a:latin typeface="Calibri" pitchFamily="34" charset="0"/>
              </a:rPr>
              <a:t>para los Pequeños Proyectos de Energía Renovable que se encuentran en la </a:t>
            </a:r>
            <a:r>
              <a:rPr lang="es-CR" sz="20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Etapa Avanzada de su </a:t>
            </a:r>
            <a:r>
              <a:rPr lang="es-CR" sz="20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sustentación </a:t>
            </a:r>
            <a:r>
              <a:rPr lang="es-CR" b="1" dirty="0" smtClean="0">
                <a:solidFill>
                  <a:prstClr val="black"/>
                </a:solidFill>
                <a:latin typeface="Calibri" pitchFamily="34" charset="0"/>
              </a:rPr>
              <a:t>y están próximos a buscar el financiamiento.</a:t>
            </a:r>
            <a:endParaRPr lang="es-CR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73700" y="5364377"/>
            <a:ext cx="5279497" cy="426823"/>
          </a:xfrm>
          <a:prstGeom prst="rect">
            <a:avLst/>
          </a:prstGeom>
        </p:spPr>
        <p:txBody>
          <a:bodyPr vert="horz" lIns="91387" tIns="45694" rIns="91387" bIns="45694" rtlCol="0" anchor="ctr">
            <a:noAutofit/>
          </a:bodyPr>
          <a:lstStyle>
            <a:lvl1pPr algn="ctr" defTabSz="4569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R" sz="20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Algunos Requisitos Generales:</a:t>
            </a:r>
            <a:endParaRPr lang="es-HN" sz="2000" b="1" i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9" name="41 CuadroTexto"/>
          <p:cNvSpPr txBox="1">
            <a:spLocks noChangeArrowheads="1"/>
          </p:cNvSpPr>
          <p:nvPr/>
        </p:nvSpPr>
        <p:spPr bwMode="auto">
          <a:xfrm>
            <a:off x="1037433" y="5802623"/>
            <a:ext cx="7574921" cy="76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632" tIns="13817" rIns="27632" bIns="138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00B050"/>
              </a:buClr>
            </a:pPr>
            <a:r>
              <a:rPr lang="es-CR" sz="1600" b="1" dirty="0" smtClean="0">
                <a:solidFill>
                  <a:prstClr val="black"/>
                </a:solidFill>
                <a:latin typeface="Calibri" pitchFamily="34" charset="0"/>
              </a:rPr>
              <a:t>* Estudios de Factibilidad Técnico- Económica concluidos</a:t>
            </a:r>
          </a:p>
          <a:p>
            <a:pPr eaLnBrk="1" hangingPunct="1">
              <a:buClr>
                <a:srgbClr val="00B050"/>
              </a:buClr>
            </a:pPr>
            <a:r>
              <a:rPr lang="es-HN" sz="1600" b="1" dirty="0" smtClean="0">
                <a:solidFill>
                  <a:prstClr val="black"/>
                </a:solidFill>
                <a:latin typeface="Calibri" pitchFamily="34" charset="0"/>
              </a:rPr>
              <a:t>* Estatus </a:t>
            </a:r>
            <a:r>
              <a:rPr lang="es-HN" sz="1600" b="1" dirty="0">
                <a:solidFill>
                  <a:prstClr val="black"/>
                </a:solidFill>
                <a:latin typeface="Calibri" pitchFamily="34" charset="0"/>
              </a:rPr>
              <a:t>de la tierra </a:t>
            </a:r>
            <a:r>
              <a:rPr lang="es-HN" sz="1600" b="1" dirty="0" smtClean="0">
                <a:solidFill>
                  <a:prstClr val="black"/>
                </a:solidFill>
                <a:latin typeface="Calibri" pitchFamily="34" charset="0"/>
              </a:rPr>
              <a:t>y permisos (L</a:t>
            </a:r>
            <a:r>
              <a:rPr lang="es-HN" sz="1600" b="1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icencia Ambiental , Abordaje Social, otros) </a:t>
            </a:r>
            <a:endParaRPr lang="es-HN" sz="1600" b="1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>
              <a:buClr>
                <a:srgbClr val="00B050"/>
              </a:buClr>
            </a:pPr>
            <a:r>
              <a:rPr lang="es-HN" sz="1600" b="1" dirty="0" smtClean="0">
                <a:solidFill>
                  <a:prstClr val="black"/>
                </a:solidFill>
                <a:latin typeface="Calibri" pitchFamily="34" charset="0"/>
              </a:rPr>
              <a:t>* Consideraciones </a:t>
            </a:r>
            <a:r>
              <a:rPr lang="es-HN" sz="1600" b="1" dirty="0">
                <a:solidFill>
                  <a:prstClr val="black"/>
                </a:solidFill>
                <a:latin typeface="Calibri" pitchFamily="34" charset="0"/>
              </a:rPr>
              <a:t>respecto a las GARANTIAS </a:t>
            </a:r>
            <a:r>
              <a:rPr lang="es-HN" sz="1600" b="1" dirty="0" smtClean="0">
                <a:solidFill>
                  <a:prstClr val="black"/>
                </a:solidFill>
                <a:latin typeface="Calibri" pitchFamily="34" charset="0"/>
              </a:rPr>
              <a:t>para el cierre financiero</a:t>
            </a:r>
          </a:p>
        </p:txBody>
      </p:sp>
    </p:spTree>
    <p:extLst>
      <p:ext uri="{BB962C8B-B14F-4D97-AF65-F5344CB8AC3E}">
        <p14:creationId xmlns:p14="http://schemas.microsoft.com/office/powerpoint/2010/main" val="5382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162550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  <a:shade val="30000"/>
                  <a:satMod val="115000"/>
                </a:schemeClr>
              </a:gs>
              <a:gs pos="78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632" tIns="13817" rIns="27632" bIns="13817" rtlCol="0" anchor="ctr"/>
          <a:lstStyle/>
          <a:p>
            <a:pPr algn="ctr"/>
            <a:endParaRPr lang="es-CR" dirty="0">
              <a:solidFill>
                <a:prstClr val="white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0" y="1162550"/>
            <a:ext cx="9144000" cy="1008"/>
          </a:xfrm>
          <a:prstGeom prst="line">
            <a:avLst/>
          </a:prstGeom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1 Título"/>
          <p:cNvSpPr txBox="1">
            <a:spLocks/>
          </p:cNvSpPr>
          <p:nvPr/>
        </p:nvSpPr>
        <p:spPr>
          <a:xfrm>
            <a:off x="447815" y="-56034"/>
            <a:ext cx="6192940" cy="1593889"/>
          </a:xfrm>
          <a:prstGeom prst="rect">
            <a:avLst/>
          </a:prstGeom>
        </p:spPr>
        <p:txBody>
          <a:bodyPr vert="horz" lIns="91387" tIns="45694" rIns="91387" bIns="45694" rtlCol="0" anchor="ctr">
            <a:noAutofit/>
          </a:bodyPr>
          <a:lstStyle>
            <a:lvl1pPr algn="ctr" defTabSz="4569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29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GARANTÍAS PARCIALES </a:t>
            </a: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/>
            </a:r>
            <a:b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</a:b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>		</a:t>
            </a:r>
            <a:r>
              <a:rPr lang="es-HN" sz="2900" b="1" i="1" dirty="0" smtClean="0">
                <a:solidFill>
                  <a:prstClr val="white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Proyecto ARECA</a:t>
            </a:r>
            <a:endParaRPr lang="es-HN" sz="2900" b="1" i="1" dirty="0">
              <a:solidFill>
                <a:prstClr val="white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2" y="42500"/>
            <a:ext cx="1413161" cy="1013376"/>
          </a:xfrm>
          <a:prstGeom prst="rect">
            <a:avLst/>
          </a:prstGeom>
        </p:spPr>
      </p:pic>
      <p:sp>
        <p:nvSpPr>
          <p:cNvPr id="15" name="41 CuadroTexto"/>
          <p:cNvSpPr txBox="1">
            <a:spLocks noChangeArrowheads="1"/>
          </p:cNvSpPr>
          <p:nvPr/>
        </p:nvSpPr>
        <p:spPr bwMode="auto">
          <a:xfrm>
            <a:off x="4946073" y="1697586"/>
            <a:ext cx="3733602" cy="279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632" tIns="13817" rIns="27632" bIns="138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Clr>
                <a:srgbClr val="00B050"/>
              </a:buClr>
            </a:pPr>
            <a:r>
              <a:rPr lang="es-CR" sz="2000" b="1" dirty="0">
                <a:solidFill>
                  <a:prstClr val="black"/>
                </a:solidFill>
                <a:latin typeface="Calibri" pitchFamily="34" charset="0"/>
              </a:rPr>
              <a:t>Es un </a:t>
            </a:r>
            <a:r>
              <a:rPr lang="es-C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aval o compromiso de pago parcial </a:t>
            </a:r>
            <a:r>
              <a:rPr lang="es-CR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del 35%-75%* del crédito </a:t>
            </a:r>
            <a:r>
              <a:rPr lang="es-CR" sz="2000" b="1" dirty="0" smtClean="0">
                <a:solidFill>
                  <a:prstClr val="black"/>
                </a:solidFill>
                <a:latin typeface="Calibri" pitchFamily="34" charset="0"/>
              </a:rPr>
              <a:t>adquirido </a:t>
            </a:r>
            <a:r>
              <a:rPr lang="es-CR" sz="2000" b="1" dirty="0">
                <a:solidFill>
                  <a:prstClr val="black"/>
                </a:solidFill>
                <a:latin typeface="Calibri" pitchFamily="34" charset="0"/>
              </a:rPr>
              <a:t>por el Proyecto ARECA,  a favor de un acreedor financiero (banca comercial), con el propósito de apoyar a un pequeño proyecto de energía renovable para que tenga el acceso a un crédito formal. </a:t>
            </a:r>
          </a:p>
        </p:txBody>
      </p:sp>
      <p:sp>
        <p:nvSpPr>
          <p:cNvPr id="17" name="Left Brace 16"/>
          <p:cNvSpPr/>
          <p:nvPr/>
        </p:nvSpPr>
        <p:spPr>
          <a:xfrm rot="5400000">
            <a:off x="3926276" y="2697484"/>
            <a:ext cx="176869" cy="439724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1893170" y="4318289"/>
            <a:ext cx="4243083" cy="577817"/>
          </a:xfrm>
          <a:prstGeom prst="rect">
            <a:avLst/>
          </a:prstGeom>
        </p:spPr>
        <p:txBody>
          <a:bodyPr vert="horz" lIns="91387" tIns="45694" rIns="91387" bIns="45694" rtlCol="0" anchor="ctr">
            <a:noAutofit/>
          </a:bodyPr>
          <a:lstStyle>
            <a:lvl1pPr algn="ctr" defTabSz="4569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REQUISITOS</a:t>
            </a:r>
            <a:endParaRPr lang="es-HN" sz="2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41" y="1697587"/>
            <a:ext cx="3342699" cy="2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41 CuadroTexto"/>
          <p:cNvSpPr txBox="1">
            <a:spLocks noChangeArrowheads="1"/>
          </p:cNvSpPr>
          <p:nvPr/>
        </p:nvSpPr>
        <p:spPr bwMode="auto">
          <a:xfrm>
            <a:off x="207820" y="5148344"/>
            <a:ext cx="8728359" cy="125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632" tIns="13817" rIns="27632" bIns="138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 algn="just"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s-CR" sz="1600" b="1" dirty="0" smtClean="0">
                <a:latin typeface="Calibri" pitchFamily="34" charset="0"/>
              </a:rPr>
              <a:t>PPER menor </a:t>
            </a:r>
            <a:r>
              <a:rPr lang="es-CR" sz="1600" b="1" dirty="0">
                <a:latin typeface="Calibri" pitchFamily="34" charset="0"/>
              </a:rPr>
              <a:t>a </a:t>
            </a:r>
            <a:r>
              <a:rPr lang="es-CR" sz="1600" b="1" dirty="0" smtClean="0">
                <a:latin typeface="Calibri" pitchFamily="34" charset="0"/>
              </a:rPr>
              <a:t>10MW ubicado </a:t>
            </a:r>
            <a:r>
              <a:rPr lang="es-CR" sz="1600" b="1" dirty="0">
                <a:latin typeface="Calibri" pitchFamily="34" charset="0"/>
              </a:rPr>
              <a:t>en Centroamérica y Panamá.</a:t>
            </a:r>
          </a:p>
          <a:p>
            <a:pPr marL="285750" indent="-285750" algn="just"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s-CR" sz="1600" b="1" dirty="0">
                <a:latin typeface="Calibri" pitchFamily="34" charset="0"/>
              </a:rPr>
              <a:t>Solicitud de Crédito mediante una Institución Financiera Intermediaria del </a:t>
            </a:r>
            <a:r>
              <a:rPr lang="es-CR" sz="1600" b="1" dirty="0" smtClean="0">
                <a:latin typeface="Calibri" pitchFamily="34" charset="0"/>
              </a:rPr>
              <a:t>BCIE.</a:t>
            </a:r>
          </a:p>
          <a:p>
            <a:pPr marL="285750" indent="-285750" algn="just"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s-HN" sz="1600" b="1" dirty="0" smtClean="0">
                <a:latin typeface="Calibri" pitchFamily="34" charset="0"/>
              </a:rPr>
              <a:t>Que </a:t>
            </a:r>
            <a:r>
              <a:rPr lang="es-HN" sz="1600" b="1" dirty="0">
                <a:latin typeface="Calibri" pitchFamily="34" charset="0"/>
              </a:rPr>
              <a:t>se trate de créditos nuevos o de créditos otorgados </a:t>
            </a:r>
            <a:r>
              <a:rPr lang="es-HN" sz="1600" b="1" dirty="0" smtClean="0">
                <a:latin typeface="Calibri" pitchFamily="34" charset="0"/>
              </a:rPr>
              <a:t>en los últimos seis meses.</a:t>
            </a:r>
            <a:endParaRPr lang="es-HN" sz="1600" b="1" dirty="0">
              <a:latin typeface="Calibri" pitchFamily="34" charset="0"/>
            </a:endParaRPr>
          </a:p>
          <a:p>
            <a:pPr marL="285750" indent="-285750" algn="just"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s-HN" sz="1600" b="1" dirty="0" smtClean="0">
                <a:latin typeface="Calibri" pitchFamily="34" charset="0"/>
              </a:rPr>
              <a:t>Que </a:t>
            </a:r>
            <a:r>
              <a:rPr lang="es-HN" sz="1600" b="1" dirty="0">
                <a:latin typeface="Calibri" pitchFamily="34" charset="0"/>
              </a:rPr>
              <a:t>la actividad económica </a:t>
            </a:r>
            <a:r>
              <a:rPr lang="es-HN" sz="1600" b="1" dirty="0" smtClean="0">
                <a:latin typeface="Calibri" pitchFamily="34" charset="0"/>
              </a:rPr>
              <a:t>desarrollada </a:t>
            </a:r>
            <a:r>
              <a:rPr lang="es-HN" sz="1600" b="1" dirty="0">
                <a:latin typeface="Calibri" pitchFamily="34" charset="0"/>
              </a:rPr>
              <a:t>sea lícita, </a:t>
            </a:r>
            <a:r>
              <a:rPr lang="es-HN" sz="1600" b="1" dirty="0" smtClean="0">
                <a:latin typeface="Calibri" pitchFamily="34" charset="0"/>
              </a:rPr>
              <a:t>viable técnica, financiera </a:t>
            </a:r>
            <a:r>
              <a:rPr lang="es-HN" sz="1600" b="1" dirty="0">
                <a:latin typeface="Calibri" pitchFamily="34" charset="0"/>
              </a:rPr>
              <a:t>y </a:t>
            </a:r>
            <a:r>
              <a:rPr lang="es-HN" sz="1600" b="1" dirty="0" smtClean="0">
                <a:latin typeface="Calibri" pitchFamily="34" charset="0"/>
              </a:rPr>
              <a:t>bancaria </a:t>
            </a:r>
            <a:r>
              <a:rPr lang="es-HN" sz="1600" b="1" dirty="0">
                <a:latin typeface="Calibri" pitchFamily="34" charset="0"/>
              </a:rPr>
              <a:t>a juicio de la </a:t>
            </a:r>
            <a:r>
              <a:rPr lang="es-HN" sz="1600" b="1" dirty="0" smtClean="0">
                <a:latin typeface="Calibri" pitchFamily="34" charset="0"/>
              </a:rPr>
              <a:t>IFI</a:t>
            </a:r>
            <a:r>
              <a:rPr lang="es-HN" sz="1600" b="1" dirty="0">
                <a:latin typeface="Calibri" pitchFamily="34" charset="0"/>
              </a:rPr>
              <a:t>.</a:t>
            </a:r>
            <a:endParaRPr lang="es-HN" sz="16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H="1">
            <a:off x="1905091" y="4640094"/>
            <a:ext cx="1588" cy="640291"/>
          </a:xfrm>
          <a:prstGeom prst="line">
            <a:avLst/>
          </a:prstGeom>
          <a:noFill/>
          <a:ln w="25400" cap="flat" cmpd="sng" algn="ctr">
            <a:solidFill>
              <a:srgbClr val="9BBB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Straight Connector 3"/>
          <p:cNvSpPr/>
          <p:nvPr/>
        </p:nvSpPr>
        <p:spPr>
          <a:xfrm>
            <a:off x="4353185" y="5335358"/>
            <a:ext cx="1564289" cy="140779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47208"/>
                </a:lnTo>
                <a:lnTo>
                  <a:pt x="406698" y="1247208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25" name="Straight Connector 3"/>
          <p:cNvSpPr/>
          <p:nvPr/>
        </p:nvSpPr>
        <p:spPr>
          <a:xfrm>
            <a:off x="1607350" y="3360800"/>
            <a:ext cx="406400" cy="12477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47208"/>
                </a:lnTo>
                <a:lnTo>
                  <a:pt x="406698" y="1247208"/>
                </a:lnTo>
              </a:path>
            </a:pathLst>
          </a:custGeom>
          <a:noFill/>
          <a:ln w="25400" cap="flat" cmpd="sng" algn="ctr">
            <a:solidFill>
              <a:srgbClr val="9BBB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26" name="Straight Connector 3"/>
          <p:cNvSpPr/>
          <p:nvPr/>
        </p:nvSpPr>
        <p:spPr>
          <a:xfrm>
            <a:off x="1665225" y="2401932"/>
            <a:ext cx="2022475" cy="7016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22461" y="0"/>
                </a:moveTo>
                <a:lnTo>
                  <a:pt x="2022461" y="351005"/>
                </a:lnTo>
                <a:lnTo>
                  <a:pt x="0" y="351005"/>
                </a:lnTo>
                <a:lnTo>
                  <a:pt x="0" y="702011"/>
                </a:lnTo>
              </a:path>
            </a:pathLst>
          </a:custGeom>
          <a:noFill/>
          <a:ln w="25400" cap="flat" cmpd="sng" algn="ctr">
            <a:solidFill>
              <a:srgbClr val="9BBB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27" name="Straight Connector 3"/>
          <p:cNvSpPr/>
          <p:nvPr/>
        </p:nvSpPr>
        <p:spPr>
          <a:xfrm>
            <a:off x="4743294" y="2363467"/>
            <a:ext cx="2022475" cy="7016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51005"/>
                </a:lnTo>
                <a:lnTo>
                  <a:pt x="2022461" y="351005"/>
                </a:lnTo>
                <a:lnTo>
                  <a:pt x="2022461" y="702011"/>
                </a:lnTo>
              </a:path>
            </a:pathLst>
          </a:custGeom>
          <a:noFill/>
          <a:ln w="25400" cap="flat" cmpd="sng" algn="ctr">
            <a:solidFill>
              <a:srgbClr val="9BBB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28" name="Rounded Rectangle 27"/>
          <p:cNvSpPr/>
          <p:nvPr/>
        </p:nvSpPr>
        <p:spPr>
          <a:xfrm>
            <a:off x="2774948" y="1564727"/>
            <a:ext cx="2840037" cy="838200"/>
          </a:xfrm>
          <a:prstGeom prst="roundRect">
            <a:avLst/>
          </a:prstGeom>
          <a:solidFill>
            <a:srgbClr val="4F81BD"/>
          </a:solidFill>
          <a:ln w="38100" cap="flat" cmpd="sng" algn="ctr">
            <a:solidFill>
              <a:srgbClr val="003399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2200" b="1" kern="0" dirty="0">
                <a:solidFill>
                  <a:prstClr val="white"/>
                </a:solidFill>
              </a:rPr>
              <a:t>PROYECTO HIDRO</a:t>
            </a:r>
          </a:p>
          <a:p>
            <a:pPr algn="ctr" defTabSz="914400" eaLnBrk="0" hangingPunct="0">
              <a:defRPr/>
            </a:pPr>
            <a:r>
              <a:rPr lang="en-US" sz="2200" b="1" kern="0" dirty="0">
                <a:solidFill>
                  <a:prstClr val="white"/>
                </a:solidFill>
              </a:rPr>
              <a:t>*1 MW = US$3 MM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720382" y="6285956"/>
            <a:ext cx="2895600" cy="4572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400" u="sng" kern="0" dirty="0" err="1">
                <a:solidFill>
                  <a:prstClr val="black"/>
                </a:solidFill>
              </a:rPr>
              <a:t>Costo</a:t>
            </a:r>
            <a:r>
              <a:rPr lang="en-US" sz="1400" u="sng" kern="0" dirty="0">
                <a:solidFill>
                  <a:prstClr val="black"/>
                </a:solidFill>
              </a:rPr>
              <a:t>  </a:t>
            </a:r>
            <a:r>
              <a:rPr lang="en-US" sz="1400" u="sng" kern="0" dirty="0" err="1">
                <a:solidFill>
                  <a:prstClr val="black"/>
                </a:solidFill>
              </a:rPr>
              <a:t>Anticipado</a:t>
            </a:r>
            <a:r>
              <a:rPr lang="en-US" sz="1400" u="sng" kern="0" dirty="0">
                <a:solidFill>
                  <a:prstClr val="black"/>
                </a:solidFill>
              </a:rPr>
              <a:t> (1.5%) </a:t>
            </a:r>
          </a:p>
          <a:p>
            <a:pPr algn="ctr" defTabSz="914400" eaLnBrk="0" hangingPunct="0">
              <a:defRPr/>
            </a:pPr>
            <a:r>
              <a:rPr lang="en-US" sz="1400" kern="0" dirty="0">
                <a:solidFill>
                  <a:prstClr val="black"/>
                </a:solidFill>
              </a:rPr>
              <a:t>1er </a:t>
            </a:r>
            <a:r>
              <a:rPr lang="en-US" sz="1400" kern="0" dirty="0" err="1">
                <a:solidFill>
                  <a:prstClr val="black"/>
                </a:solidFill>
              </a:rPr>
              <a:t>Año</a:t>
            </a:r>
            <a:r>
              <a:rPr lang="en-US" sz="1400" kern="0" dirty="0">
                <a:solidFill>
                  <a:prstClr val="black"/>
                </a:solidFill>
              </a:rPr>
              <a:t>: US$ </a:t>
            </a:r>
            <a:r>
              <a:rPr lang="en-US" sz="1400" kern="0" dirty="0" smtClean="0">
                <a:solidFill>
                  <a:prstClr val="black"/>
                </a:solidFill>
              </a:rPr>
              <a:t>14,025.00 </a:t>
            </a:r>
            <a:endParaRPr lang="en-US" sz="1400" kern="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96782" y="2922020"/>
            <a:ext cx="2438400" cy="8382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prstClr val="white"/>
                </a:solidFill>
              </a:rPr>
              <a:t>30% Equity</a:t>
            </a:r>
          </a:p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prstClr val="white"/>
                </a:solidFill>
              </a:rPr>
              <a:t>(US$ 900,000.00)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19200" y="5049308"/>
            <a:ext cx="3352800" cy="114248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3399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914400" eaLnBrk="0" hangingPunct="0">
              <a:buFontTx/>
              <a:buChar char="-"/>
              <a:defRPr/>
            </a:pPr>
            <a:r>
              <a:rPr lang="es-HN" sz="1600" b="1" kern="0" dirty="0">
                <a:solidFill>
                  <a:prstClr val="black"/>
                </a:solidFill>
              </a:rPr>
              <a:t>Garantía Parcial ARECA: (garantía complementaria)</a:t>
            </a:r>
          </a:p>
          <a:p>
            <a:pPr defTabSz="914400" eaLnBrk="0" hangingPunct="0">
              <a:defRPr/>
            </a:pPr>
            <a:r>
              <a:rPr lang="es-HN" sz="1400" kern="0" dirty="0">
                <a:solidFill>
                  <a:prstClr val="black"/>
                </a:solidFill>
              </a:rPr>
              <a:t>(35% </a:t>
            </a:r>
            <a:r>
              <a:rPr lang="es-HN" sz="1400" kern="0" dirty="0" smtClean="0">
                <a:solidFill>
                  <a:prstClr val="black"/>
                </a:solidFill>
              </a:rPr>
              <a:t>más monto base, hasta </a:t>
            </a:r>
            <a:r>
              <a:rPr lang="es-HN" sz="1400" kern="0" dirty="0">
                <a:solidFill>
                  <a:prstClr val="black"/>
                </a:solidFill>
              </a:rPr>
              <a:t>US$1 </a:t>
            </a:r>
            <a:r>
              <a:rPr lang="es-HN" sz="1400" kern="0" dirty="0" smtClean="0">
                <a:solidFill>
                  <a:prstClr val="black"/>
                </a:solidFill>
              </a:rPr>
              <a:t>MM)</a:t>
            </a:r>
            <a:endParaRPr lang="es-HN" sz="1400" kern="0" dirty="0">
              <a:solidFill>
                <a:prstClr val="black"/>
              </a:solidFill>
            </a:endParaRPr>
          </a:p>
          <a:p>
            <a:pPr defTabSz="914400" eaLnBrk="0" hangingPunct="0">
              <a:defRPr/>
            </a:pPr>
            <a:r>
              <a:rPr lang="es-HN" sz="1400" kern="0" dirty="0">
                <a:solidFill>
                  <a:prstClr val="black"/>
                </a:solidFill>
              </a:rPr>
              <a:t>En este ejemplo: </a:t>
            </a:r>
            <a:r>
              <a:rPr lang="es-HN" sz="1400" kern="0" dirty="0" smtClean="0">
                <a:solidFill>
                  <a:prstClr val="black"/>
                </a:solidFill>
              </a:rPr>
              <a:t>US$935,000.00 (44%)</a:t>
            </a:r>
            <a:endParaRPr lang="es-CR" sz="1400" kern="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4636" y="4025911"/>
            <a:ext cx="3663824" cy="65543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3399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914400" eaLnBrk="0" hangingPunct="0">
              <a:defRPr/>
            </a:pPr>
            <a:r>
              <a:rPr lang="es-HN" sz="1600" u="sng" kern="0" dirty="0">
                <a:solidFill>
                  <a:prstClr val="black"/>
                </a:solidFill>
              </a:rPr>
              <a:t>Paquete de Garantías</a:t>
            </a:r>
          </a:p>
          <a:p>
            <a:pPr defTabSz="914400" eaLnBrk="0" hangingPunct="0">
              <a:defRPr/>
            </a:pPr>
            <a:r>
              <a:rPr lang="es-HN" sz="1600" kern="0" dirty="0">
                <a:solidFill>
                  <a:prstClr val="black"/>
                </a:solidFill>
              </a:rPr>
              <a:t>-Hipotecaria, </a:t>
            </a:r>
            <a:r>
              <a:rPr lang="es-HN" sz="1600" kern="0" dirty="0" smtClean="0">
                <a:solidFill>
                  <a:prstClr val="black"/>
                </a:solidFill>
              </a:rPr>
              <a:t>Prendaria, Fiduciaria</a:t>
            </a:r>
            <a:r>
              <a:rPr lang="es-HN" sz="1600" kern="0" dirty="0">
                <a:solidFill>
                  <a:prstClr val="black"/>
                </a:solidFill>
              </a:rPr>
              <a:t>, etc.</a:t>
            </a:r>
            <a:endParaRPr lang="es-CR" sz="2400" kern="0" dirty="0">
              <a:solidFill>
                <a:prstClr val="black"/>
              </a:solidFill>
            </a:endParaRP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3321050" y="2932413"/>
            <a:ext cx="25352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HN" sz="200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Estructura de Capital</a:t>
            </a:r>
            <a:endParaRPr lang="en-US" sz="2000" dirty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34" name="TextBox 14"/>
          <p:cNvSpPr txBox="1">
            <a:spLocks noChangeArrowheads="1"/>
          </p:cNvSpPr>
          <p:nvPr/>
        </p:nvSpPr>
        <p:spPr bwMode="auto">
          <a:xfrm>
            <a:off x="5754531" y="1983827"/>
            <a:ext cx="2743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HN" sz="120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*Costo Estándar Aproximado</a:t>
            </a:r>
            <a:endParaRPr lang="en-US" sz="2400" dirty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5809296" y="3138249"/>
            <a:ext cx="381000" cy="369888"/>
          </a:xfrm>
          <a:prstGeom prst="rightArrow">
            <a:avLst/>
          </a:prstGeom>
          <a:solidFill>
            <a:srgbClr val="9BBB59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endParaRPr lang="en-US" sz="2400" kern="0">
              <a:solidFill>
                <a:prstClr val="white"/>
              </a:solidFill>
            </a:endParaRPr>
          </a:p>
        </p:txBody>
      </p:sp>
      <p:sp>
        <p:nvSpPr>
          <p:cNvPr id="36" name="Left Arrow 35"/>
          <p:cNvSpPr/>
          <p:nvPr/>
        </p:nvSpPr>
        <p:spPr>
          <a:xfrm>
            <a:off x="2926034" y="3166569"/>
            <a:ext cx="411163" cy="369888"/>
          </a:xfrm>
          <a:prstGeom prst="leftArrow">
            <a:avLst/>
          </a:prstGeom>
          <a:solidFill>
            <a:srgbClr val="9BBB59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endParaRPr lang="en-US" sz="2400" kern="0">
              <a:solidFill>
                <a:prstClr val="white"/>
              </a:solidFill>
            </a:endParaRPr>
          </a:p>
        </p:txBody>
      </p:sp>
      <p:sp>
        <p:nvSpPr>
          <p:cNvPr id="37" name="Right Brace 36"/>
          <p:cNvSpPr/>
          <p:nvPr/>
        </p:nvSpPr>
        <p:spPr>
          <a:xfrm>
            <a:off x="6034922" y="5034303"/>
            <a:ext cx="361860" cy="848715"/>
          </a:xfrm>
          <a:prstGeom prst="rightBrac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endParaRPr lang="en-US" sz="2400" kern="0">
              <a:solidFill>
                <a:prstClr val="black"/>
              </a:solidFill>
            </a:endParaRPr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6396782" y="5104717"/>
            <a:ext cx="266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HN" sz="200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- Mayor cobertura</a:t>
            </a:r>
          </a:p>
          <a:p>
            <a:r>
              <a:rPr lang="es-HN" sz="200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- Menor riesgo</a:t>
            </a:r>
            <a:endParaRPr lang="en-US" sz="2000" dirty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39" name="TextBox 33"/>
          <p:cNvSpPr txBox="1">
            <a:spLocks noChangeArrowheads="1"/>
          </p:cNvSpPr>
          <p:nvPr/>
        </p:nvSpPr>
        <p:spPr bwMode="auto">
          <a:xfrm>
            <a:off x="2038349" y="4640094"/>
            <a:ext cx="73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HN" sz="240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(+)</a:t>
            </a:r>
            <a:endParaRPr lang="en-US" sz="2400" dirty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6549" y="2932413"/>
            <a:ext cx="2438400" cy="838200"/>
          </a:xfrm>
          <a:prstGeom prst="rect">
            <a:avLst/>
          </a:prstGeom>
          <a:solidFill>
            <a:srgbClr val="339933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prstClr val="white"/>
                </a:solidFill>
              </a:rPr>
              <a:t>70%  </a:t>
            </a:r>
            <a:r>
              <a:rPr lang="en-US" sz="2000" b="1" kern="0" dirty="0" err="1">
                <a:solidFill>
                  <a:prstClr val="white"/>
                </a:solidFill>
              </a:rPr>
              <a:t>Deuda</a:t>
            </a:r>
            <a:endParaRPr lang="en-US" sz="2000" b="1" kern="0" dirty="0">
              <a:solidFill>
                <a:prstClr val="white"/>
              </a:solidFill>
            </a:endParaRPr>
          </a:p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prstClr val="white"/>
                </a:solidFill>
              </a:rPr>
              <a:t>(US$ 2,100,000.00)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30" y="4933442"/>
            <a:ext cx="1065644" cy="1013348"/>
          </a:xfrm>
          <a:prstGeom prst="rect">
            <a:avLst/>
          </a:prstGeom>
        </p:spPr>
      </p:pic>
      <p:sp>
        <p:nvSpPr>
          <p:cNvPr id="43" name="5 Rectángulo"/>
          <p:cNvSpPr/>
          <p:nvPr/>
        </p:nvSpPr>
        <p:spPr>
          <a:xfrm>
            <a:off x="0" y="0"/>
            <a:ext cx="9144000" cy="1162550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  <a:shade val="30000"/>
                  <a:satMod val="115000"/>
                </a:schemeClr>
              </a:gs>
              <a:gs pos="78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632" tIns="13817" rIns="27632" bIns="13817" rtlCol="0" anchor="ctr"/>
          <a:lstStyle/>
          <a:p>
            <a:pPr algn="ctr"/>
            <a:endParaRPr lang="es-CR" dirty="0">
              <a:solidFill>
                <a:prstClr val="white"/>
              </a:solidFill>
            </a:endParaRPr>
          </a:p>
        </p:txBody>
      </p:sp>
      <p:cxnSp>
        <p:nvCxnSpPr>
          <p:cNvPr id="44" name="7 Conector recto"/>
          <p:cNvCxnSpPr/>
          <p:nvPr/>
        </p:nvCxnSpPr>
        <p:spPr>
          <a:xfrm>
            <a:off x="0" y="1162550"/>
            <a:ext cx="9144000" cy="1008"/>
          </a:xfrm>
          <a:prstGeom prst="line">
            <a:avLst/>
          </a:prstGeom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1 Título"/>
          <p:cNvSpPr txBox="1">
            <a:spLocks/>
          </p:cNvSpPr>
          <p:nvPr/>
        </p:nvSpPr>
        <p:spPr>
          <a:xfrm>
            <a:off x="89722" y="-56034"/>
            <a:ext cx="7615530" cy="1593889"/>
          </a:xfrm>
          <a:prstGeom prst="rect">
            <a:avLst/>
          </a:prstGeom>
        </p:spPr>
        <p:txBody>
          <a:bodyPr vert="horz" lIns="91387" tIns="45694" rIns="91387" bIns="45694" rtlCol="0" anchor="ctr">
            <a:noAutofit/>
          </a:bodyPr>
          <a:lstStyle>
            <a:lvl1pPr algn="ctr" defTabSz="4569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HN" sz="29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CASO PRÁCTICO FINANCIAMIENTO</a:t>
            </a: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/>
            </a:r>
            <a:b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</a:br>
            <a:r>
              <a:rPr lang="es-HN" sz="2900" b="1" dirty="0" smtClean="0">
                <a:solidFill>
                  <a:srgbClr val="4F81BD">
                    <a:lumMod val="50000"/>
                  </a:srgbClr>
                </a:solidFill>
                <a:latin typeface="Arial Black" pitchFamily="34" charset="0"/>
                <a:ea typeface="ＭＳ Ｐゴシック" pitchFamily="34" charset="-128"/>
              </a:rPr>
              <a:t>		</a:t>
            </a:r>
            <a:r>
              <a:rPr lang="es-HN" sz="2900" b="1" i="1" dirty="0" smtClean="0">
                <a:solidFill>
                  <a:prstClr val="white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35% Garantía Parcial de Crédito</a:t>
            </a:r>
            <a:endParaRPr lang="es-HN" sz="2900" b="1" i="1" dirty="0">
              <a:solidFill>
                <a:prstClr val="white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2" y="42500"/>
            <a:ext cx="1413161" cy="10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6417</TotalTime>
  <Words>919</Words>
  <Application>Microsoft Office PowerPoint</Application>
  <PresentationFormat>On-screen Show (4:3)</PresentationFormat>
  <Paragraphs>245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Office Theme</vt:lpstr>
      <vt:lpstr>2_Office Theme</vt:lpstr>
      <vt:lpstr>3_Office Theme</vt:lpstr>
      <vt:lpstr>1_Office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Avilco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 es la plantilla que se debe de utilizar</dc:title>
  <dc:creator>aguilarma</dc:creator>
  <cp:lastModifiedBy>Luis Miguel Cardona</cp:lastModifiedBy>
  <cp:revision>144</cp:revision>
  <dcterms:created xsi:type="dcterms:W3CDTF">2011-08-17T18:44:16Z</dcterms:created>
  <dcterms:modified xsi:type="dcterms:W3CDTF">2013-10-15T23:40:00Z</dcterms:modified>
</cp:coreProperties>
</file>