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84" r:id="rId4"/>
  </p:sldMasterIdLst>
  <p:notesMasterIdLst>
    <p:notesMasterId r:id="rId9"/>
  </p:notesMasterIdLst>
  <p:handoutMasterIdLst>
    <p:handoutMasterId r:id="rId10"/>
  </p:handoutMasterIdLst>
  <p:sldIdLst>
    <p:sldId id="520" r:id="rId5"/>
    <p:sldId id="518" r:id="rId6"/>
    <p:sldId id="517" r:id="rId7"/>
    <p:sldId id="519" r:id="rId8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OLETTI Giuseppe" initials="NG" lastIdx="6" clrIdx="0"/>
  <p:cmAuthor id="1" name="KOZLUK Tomasz" initials="KT" lastIdx="20" clrIdx="1"/>
  <p:cmAuthor id="2" name="TIMILIOTIS Christina" initials="TC" lastIdx="7" clrIdx="2"/>
  <p:cmAuthor id="3" name="YOUNGMAN Robert" initials="YR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BFF5"/>
    <a:srgbClr val="CCD5EA"/>
    <a:srgbClr val="085091"/>
    <a:srgbClr val="0066FF"/>
    <a:srgbClr val="954185"/>
    <a:srgbClr val="CC99FF"/>
    <a:srgbClr val="EC6540"/>
    <a:srgbClr val="1ABC35"/>
    <a:srgbClr val="996633"/>
    <a:srgbClr val="5AA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3539" autoAdjust="0"/>
    <p:restoredTop sz="42960" autoAdjust="0"/>
  </p:normalViewPr>
  <p:slideViewPr>
    <p:cSldViewPr>
      <p:cViewPr>
        <p:scale>
          <a:sx n="75" d="100"/>
          <a:sy n="75" d="100"/>
        </p:scale>
        <p:origin x="-58" y="1008"/>
      </p:cViewPr>
      <p:guideLst>
        <p:guide orient="horz" pos="2614"/>
        <p:guide pos="3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214" y="-90"/>
      </p:cViewPr>
      <p:guideLst>
        <p:guide orient="horz" pos="3133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3"/>
          <c:order val="0"/>
          <c:tx>
            <c:strRef>
              <c:f>'[Chart in Microsoft PowerPoint]totals by year'!$J$24</c:f>
              <c:strCache>
                <c:ptCount val="1"/>
                <c:pt idx="0">
                  <c:v>Public pension reserve funds</c:v>
                </c:pt>
              </c:strCache>
            </c:strRef>
          </c:tx>
          <c:spPr>
            <a:ln w="28575">
              <a:solidFill>
                <a:srgbClr val="FFC000"/>
              </a:solidFill>
              <a:prstDash val="solid"/>
            </a:ln>
          </c:spPr>
          <c:marker>
            <c:symbol val="none"/>
          </c:marker>
          <c:dLbls>
            <c:dLbl>
              <c:idx val="15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'[Chart in Microsoft PowerPoint]totals by year'!$J$26:$J$42</c:f>
              <c:numCache>
                <c:formatCode>General</c:formatCode>
                <c:ptCount val="1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numCache>
            </c:numRef>
          </c:cat>
          <c:val>
            <c:numRef>
              <c:f>'[Chart in Microsoft PowerPoint]totals by year'!$K$26:$K$41</c:f>
              <c:numCache>
                <c:formatCode>General</c:formatCode>
                <c:ptCount val="16"/>
                <c:pt idx="5" formatCode="0.0">
                  <c:v>3.4531052374788915</c:v>
                </c:pt>
                <c:pt idx="6" formatCode="0.0">
                  <c:v>3.6986367751467677</c:v>
                </c:pt>
                <c:pt idx="7" formatCode="0.0">
                  <c:v>4.0330367217014533</c:v>
                </c:pt>
                <c:pt idx="8" formatCode="0.0">
                  <c:v>4.2624286882483453</c:v>
                </c:pt>
                <c:pt idx="9" formatCode="0.0">
                  <c:v>4.5650735943273544</c:v>
                </c:pt>
                <c:pt idx="10" formatCode="0.0">
                  <c:v>4.8440327494587789</c:v>
                </c:pt>
                <c:pt idx="11" formatCode="0.0">
                  <c:v>5.6655246087591715</c:v>
                </c:pt>
                <c:pt idx="12" formatCode="0.0">
                  <c:v>6.2081777570696648</c:v>
                </c:pt>
                <c:pt idx="13" formatCode="0.0">
                  <c:v>6.4380661930971002</c:v>
                </c:pt>
                <c:pt idx="14" formatCode="0.0">
                  <c:v>6.6101047202140562</c:v>
                </c:pt>
                <c:pt idx="15" formatCode="0.0">
                  <c:v>6.527486536868544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'[Chart in Microsoft PowerPoint]totals by year'!$D$24</c:f>
              <c:strCache>
                <c:ptCount val="1"/>
                <c:pt idx="0">
                  <c:v>Insurance Companies</c:v>
                </c:pt>
              </c:strCache>
            </c:strRef>
          </c:tx>
          <c:spPr>
            <a:ln w="28575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16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'[Chart in Microsoft PowerPoint]totals by year'!$J$26:$J$42</c:f>
              <c:numCache>
                <c:formatCode>General</c:formatCode>
                <c:ptCount val="1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numCache>
            </c:numRef>
          </c:cat>
          <c:val>
            <c:numRef>
              <c:f>'[Chart in Microsoft PowerPoint]totals by year'!$E$26:$E$42</c:f>
              <c:numCache>
                <c:formatCode>0.0</c:formatCode>
                <c:ptCount val="17"/>
                <c:pt idx="0">
                  <c:v>6.2769413181399445</c:v>
                </c:pt>
                <c:pt idx="1">
                  <c:v>6.481074139626287</c:v>
                </c:pt>
                <c:pt idx="2">
                  <c:v>7.135692677449426</c:v>
                </c:pt>
                <c:pt idx="3">
                  <c:v>8.5361025403776587</c:v>
                </c:pt>
                <c:pt idx="4">
                  <c:v>9.531062155235384</c:v>
                </c:pt>
                <c:pt idx="5">
                  <c:v>12.975718032513715</c:v>
                </c:pt>
                <c:pt idx="6">
                  <c:v>16.113095718127656</c:v>
                </c:pt>
                <c:pt idx="7">
                  <c:v>17.651644167618073</c:v>
                </c:pt>
                <c:pt idx="8">
                  <c:v>17.926937674801767</c:v>
                </c:pt>
                <c:pt idx="9">
                  <c:v>19.420856812865026</c:v>
                </c:pt>
                <c:pt idx="10">
                  <c:v>20.977903093408763</c:v>
                </c:pt>
                <c:pt idx="11">
                  <c:v>21.489324287893755</c:v>
                </c:pt>
                <c:pt idx="12">
                  <c:v>22.977982243711157</c:v>
                </c:pt>
                <c:pt idx="13">
                  <c:v>23.530145561268085</c:v>
                </c:pt>
                <c:pt idx="14">
                  <c:v>23.390908534324861</c:v>
                </c:pt>
                <c:pt idx="15">
                  <c:v>22.633341221318396</c:v>
                </c:pt>
                <c:pt idx="16">
                  <c:v>22.197670640642617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'[Chart in Microsoft PowerPoint]totals by year'!$G$24</c:f>
              <c:strCache>
                <c:ptCount val="1"/>
                <c:pt idx="0">
                  <c:v>Pension Funds</c:v>
                </c:pt>
              </c:strCache>
            </c:strRef>
          </c:tx>
          <c:spPr>
            <a:ln w="28575">
              <a:solidFill>
                <a:srgbClr val="0070C0"/>
              </a:solidFill>
              <a:prstDash val="solid"/>
            </a:ln>
          </c:spPr>
          <c:marker>
            <c:symbol val="none"/>
          </c:marker>
          <c:dLbls>
            <c:dLbl>
              <c:idx val="16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'[Chart in Microsoft PowerPoint]totals by year'!$J$26:$J$42</c:f>
              <c:numCache>
                <c:formatCode>General</c:formatCode>
                <c:ptCount val="1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numCache>
            </c:numRef>
          </c:cat>
          <c:val>
            <c:numRef>
              <c:f>'[Chart in Microsoft PowerPoint]totals by year'!$H$26:$H$42</c:f>
              <c:numCache>
                <c:formatCode>0.0</c:formatCode>
                <c:ptCount val="17"/>
                <c:pt idx="0">
                  <c:v>9.870817391776999</c:v>
                </c:pt>
                <c:pt idx="1">
                  <c:v>9.9177291618439973</c:v>
                </c:pt>
                <c:pt idx="2">
                  <c:v>10.132206365498684</c:v>
                </c:pt>
                <c:pt idx="3">
                  <c:v>11.554035018339169</c:v>
                </c:pt>
                <c:pt idx="4">
                  <c:v>12.896957472816329</c:v>
                </c:pt>
                <c:pt idx="5">
                  <c:v>15.132087689237052</c:v>
                </c:pt>
                <c:pt idx="6">
                  <c:v>16.412863474226064</c:v>
                </c:pt>
                <c:pt idx="7">
                  <c:v>17.587913797673224</c:v>
                </c:pt>
                <c:pt idx="8">
                  <c:v>16.865933346372582</c:v>
                </c:pt>
                <c:pt idx="9">
                  <c:v>18.659245020566843</c:v>
                </c:pt>
                <c:pt idx="10">
                  <c:v>20.680427287994309</c:v>
                </c:pt>
                <c:pt idx="11">
                  <c:v>21.207189253744762</c:v>
                </c:pt>
                <c:pt idx="12">
                  <c:v>22.849880080048784</c:v>
                </c:pt>
                <c:pt idx="13">
                  <c:v>24.170056943244916</c:v>
                </c:pt>
                <c:pt idx="14">
                  <c:v>24.990027286207226</c:v>
                </c:pt>
                <c:pt idx="15">
                  <c:v>25.267036182950097</c:v>
                </c:pt>
                <c:pt idx="16">
                  <c:v>25.698723811378194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577664"/>
        <c:axId val="40599936"/>
      </c:lineChart>
      <c:scatterChart>
        <c:scatterStyle val="lineMarker"/>
        <c:varyColors val="0"/>
        <c:ser>
          <c:idx val="4"/>
          <c:order val="3"/>
          <c:tx>
            <c:strRef>
              <c:f>'[Chart in Microsoft PowerPoint]totals by year'!$A$24</c:f>
              <c:strCache>
                <c:ptCount val="1"/>
                <c:pt idx="0">
                  <c:v>Investment Funds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7"/>
            <c:spPr>
              <a:solidFill>
                <a:srgbClr val="00B050"/>
              </a:solidFill>
            </c:spPr>
          </c:marker>
          <c:dLbls>
            <c:dLbl>
              <c:idx val="16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yVal>
            <c:numRef>
              <c:f>'[Chart in Microsoft PowerPoint]totals by year'!$B$26:$B$42</c:f>
              <c:numCache>
                <c:formatCode>0.0</c:formatCode>
                <c:ptCount val="17"/>
                <c:pt idx="0">
                  <c:v>8.645858203075802</c:v>
                </c:pt>
                <c:pt idx="1">
                  <c:v>8.5931096114280638</c:v>
                </c:pt>
                <c:pt idx="2">
                  <c:v>8.1479408982440553</c:v>
                </c:pt>
                <c:pt idx="3">
                  <c:v>9.8307820556413841</c:v>
                </c:pt>
                <c:pt idx="4">
                  <c:v>11.104420167659423</c:v>
                </c:pt>
                <c:pt idx="5">
                  <c:v>12.912812196413093</c:v>
                </c:pt>
                <c:pt idx="6">
                  <c:v>15.502200582007811</c:v>
                </c:pt>
                <c:pt idx="7">
                  <c:v>17.97553568519319</c:v>
                </c:pt>
                <c:pt idx="8">
                  <c:v>19.042478668846591</c:v>
                </c:pt>
                <c:pt idx="9">
                  <c:v>22.304098461950556</c:v>
                </c:pt>
                <c:pt idx="10">
                  <c:v>23.798237460016601</c:v>
                </c:pt>
                <c:pt idx="11">
                  <c:v>23.052411882124542</c:v>
                </c:pt>
                <c:pt idx="12">
                  <c:v>26.39330145314814</c:v>
                </c:pt>
                <c:pt idx="13">
                  <c:v>30.207009271587065</c:v>
                </c:pt>
                <c:pt idx="14">
                  <c:v>31.639727706554215</c:v>
                </c:pt>
                <c:pt idx="15">
                  <c:v>31.454785055341127</c:v>
                </c:pt>
                <c:pt idx="16">
                  <c:v>33.014781227693227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77664"/>
        <c:axId val="40599936"/>
      </c:scatterChart>
      <c:catAx>
        <c:axId val="40577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0599936"/>
        <c:crosses val="autoZero"/>
        <c:auto val="1"/>
        <c:lblAlgn val="ctr"/>
        <c:lblOffset val="100"/>
        <c:noMultiLvlLbl val="0"/>
      </c:catAx>
      <c:valAx>
        <c:axId val="4059993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/>
                  <a:t>Financial assets managed</a:t>
                </a:r>
              </a:p>
              <a:p>
                <a:pPr>
                  <a:defRPr/>
                </a:pPr>
                <a:r>
                  <a:rPr lang="en-GB"/>
                  <a:t>(current USD trillions)</a:t>
                </a:r>
              </a:p>
            </c:rich>
          </c:tx>
          <c:layout>
            <c:manualLayout>
              <c:xMode val="edge"/>
              <c:yMode val="edge"/>
              <c:x val="2.2315198964012496E-2"/>
              <c:y val="0.2369695975503062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0577664"/>
        <c:crosses val="autoZero"/>
        <c:crossBetween val="between"/>
      </c:valAx>
      <c:spPr>
        <a:ln>
          <a:noFill/>
        </a:ln>
      </c:spPr>
    </c:plotArea>
    <c:legend>
      <c:legendPos val="t"/>
      <c:layout/>
      <c:overlay val="0"/>
    </c:legend>
    <c:plotVisOnly val="1"/>
    <c:dispBlanksAs val="gap"/>
    <c:showDLblsOverMax val="0"/>
  </c:chart>
  <c:spPr>
    <a:ln w="0">
      <a:noFill/>
    </a:ln>
  </c:spPr>
  <c:txPr>
    <a:bodyPr/>
    <a:lstStyle/>
    <a:p>
      <a:pPr>
        <a:defRPr sz="11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451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B566C-12D5-4E8F-893D-DDFDC4222A58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451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C7891-E117-4321-A307-B885144DE3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7779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72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459B24-7A76-4BA1-AF32-89548F961844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9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5169"/>
            <a:ext cx="2949099" cy="4972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96658-CAA4-4C89-98D8-ECD5A9B4D4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150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96658-CAA4-4C89-98D8-ECD5A9B4D4C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208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r>
              <a:rPr lang="en-GB" dirty="0"/>
              <a:t> 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37C579-6690-47AB-83C2-FFDE69FDC2B5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255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D87C9-5A60-440A-B4A9-599BAB2FCF5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4706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96658-CAA4-4C89-98D8-ECD5A9B4D4C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208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Imag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000" y="2628508"/>
            <a:ext cx="2628000" cy="4229631"/>
          </a:xfrm>
          <a:prstGeom prst="rect">
            <a:avLst/>
          </a:prstGeom>
        </p:spPr>
      </p:pic>
      <p:pic>
        <p:nvPicPr>
          <p:cNvPr id="36" name="Imag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508"/>
            <a:ext cx="2628000" cy="4229631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1368000" y="2480400"/>
            <a:ext cx="6300000" cy="1267200"/>
          </a:xfrm>
          <a:prstGeom prst="rect">
            <a:avLst/>
          </a:prstGeom>
        </p:spPr>
        <p:txBody>
          <a:bodyPr lIns="90000" rIns="90000" anchor="b">
            <a:spAutoFit/>
          </a:bodyPr>
          <a:lstStyle>
            <a:lvl1pPr>
              <a:lnSpc>
                <a:spcPts val="4500"/>
              </a:lnSpc>
              <a:defRPr sz="4500" cap="all" baseline="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Presentation title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1368000" y="3805200"/>
            <a:ext cx="6300000" cy="352800"/>
          </a:xfrm>
        </p:spPr>
        <p:txBody>
          <a:bodyPr lIns="90000" rIns="90000">
            <a:spAutoFit/>
          </a:bodyPr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dirty="0" smtClean="0"/>
              <a:t>Click to </a:t>
            </a:r>
            <a:r>
              <a:rPr kumimoji="0" lang="fr-FR" dirty="0" err="1" smtClean="0"/>
              <a:t>edit</a:t>
            </a:r>
            <a:r>
              <a:rPr kumimoji="0" lang="fr-FR" dirty="0" smtClean="0"/>
              <a:t> </a:t>
            </a:r>
            <a:r>
              <a:rPr kumimoji="0" lang="fr-FR" dirty="0" err="1" smtClean="0"/>
              <a:t>Subtitle</a:t>
            </a:r>
            <a:endParaRPr kumimoji="0" lang="en-US" dirty="0"/>
          </a:p>
        </p:txBody>
      </p:sp>
      <p:pic>
        <p:nvPicPr>
          <p:cNvPr id="37" name="Image 1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1200" y="432000"/>
            <a:ext cx="692307" cy="1440000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F510C37F-89EF-4D5C-9A2E-DE8EA7EBDB2B}" type="datetime1">
              <a:rPr lang="en-GB" smtClean="0"/>
              <a:t>21/06/2017</a:t>
            </a:fld>
            <a:endParaRPr lang="en-GB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/>
          </a:p>
        </p:txBody>
      </p:sp>
      <p:pic>
        <p:nvPicPr>
          <p:cNvPr id="10" name="Imag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000" y="6055200"/>
            <a:ext cx="1742400" cy="578821"/>
          </a:xfrm>
          <a:prstGeom prst="rect">
            <a:avLst/>
          </a:prstGeom>
        </p:spPr>
      </p:pic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eaLnBrk="1" latinLnBrk="0" hangingPunct="1">
              <a:defRPr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rgbClr val="727272"/>
                </a:solidFill>
                <a:latin typeface="Arial"/>
              </a:defRPr>
            </a:lvl1pPr>
          </a:lstStyle>
          <a:p>
            <a:fld id="{F510C37F-89EF-4D5C-9A2E-DE8EA7EBDB2B}" type="datetime1">
              <a:rPr lang="en-GB" smtClean="0"/>
              <a:t>21/06/2017</a:t>
            </a:fld>
            <a:endParaRPr lang="en-GB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D4B082AB-427C-44BD-AD30-46D26745817E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080000" y="237600"/>
            <a:ext cx="7416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r>
              <a:rPr lang="en-US" dirty="0" smtClean="0"/>
              <a:t>Click to edit Slide title</a:t>
            </a:r>
            <a:br>
              <a:rPr lang="en-US" dirty="0" smtClean="0"/>
            </a:br>
            <a:r>
              <a:rPr lang="en-US" dirty="0" smtClean="0"/>
              <a:t>Slide title can be extended to two lines</a:t>
            </a:r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93600" y="5328000"/>
            <a:ext cx="950407" cy="1530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600" y="468000"/>
            <a:ext cx="692308" cy="1440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260000" y="2928144"/>
            <a:ext cx="6624000" cy="1041311"/>
          </a:xfrm>
        </p:spPr>
        <p:txBody>
          <a:bodyPr anchor="ctr" anchorCtr="0">
            <a:spAutoFit/>
          </a:bodyPr>
          <a:lstStyle>
            <a:lvl1pPr algn="ctr">
              <a:lnSpc>
                <a:spcPts val="3700"/>
              </a:lnSpc>
              <a:defRPr sz="3700" b="0" i="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Header title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F510C37F-89EF-4D5C-9A2E-DE8EA7EBDB2B}" type="datetime1">
              <a:rPr lang="en-GB" smtClean="0"/>
              <a:t>21/06/2017</a:t>
            </a:fld>
            <a:endParaRPr lang="en-GB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tx2"/>
                </a:solidFill>
                <a:latin typeface="Arial"/>
              </a:defRPr>
            </a:lvl1pPr>
          </a:lstStyle>
          <a:p>
            <a:fld id="{D4B082AB-427C-44BD-AD30-46D26745817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image" Target="../media/image2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3600" y="5328184"/>
            <a:ext cx="950407" cy="1529631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 bwMode="auto">
          <a:xfrm>
            <a:off x="504000" y="1306800"/>
            <a:ext cx="8154000" cy="0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 65 Medium" pitchFamily="34" charset="0"/>
            </a:endParaRPr>
          </a:p>
        </p:txBody>
      </p:sp>
      <p:pic>
        <p:nvPicPr>
          <p:cNvPr id="24" name="Image 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400" y="288000"/>
            <a:ext cx="458653" cy="954000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68000" y="1602000"/>
            <a:ext cx="8218800" cy="4525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416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Slide title</a:t>
            </a:r>
            <a:br>
              <a:rPr lang="en-US" dirty="0" smtClean="0"/>
            </a:br>
            <a:r>
              <a:rPr lang="en-US" dirty="0" smtClean="0"/>
              <a:t>Slide title can be extended to two lines</a:t>
            </a:r>
            <a:endParaRPr lang="en-US" dirty="0"/>
          </a:p>
        </p:txBody>
      </p:sp>
      <p:sp>
        <p:nvSpPr>
          <p:cNvPr id="26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rgbClr val="727272"/>
                </a:solidFill>
                <a:latin typeface="Arial"/>
              </a:defRPr>
            </a:lvl1pPr>
          </a:lstStyle>
          <a:p>
            <a:fld id="{F510C37F-89EF-4D5C-9A2E-DE8EA7EBDB2B}" type="datetime1">
              <a:rPr lang="en-GB" smtClean="0"/>
              <a:t>21/06/2017</a:t>
            </a:fld>
            <a:endParaRPr lang="en-GB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4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D4B082AB-427C-44BD-AD30-46D26745817E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000" indent="-342000" algn="l" rtl="0" eaLnBrk="1" latinLnBrk="0" hangingPunct="1">
        <a:spcBef>
          <a:spcPts val="768"/>
        </a:spcBef>
        <a:buClr>
          <a:schemeClr val="tx1"/>
        </a:buClr>
        <a:buFont typeface="Arial" pitchFamily="34" charset="0"/>
        <a:buChar char="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600" indent="-284400" algn="l" rtl="0" eaLnBrk="1" latinLnBrk="0" hangingPunct="1">
        <a:spcBef>
          <a:spcPts val="672"/>
        </a:spcBef>
        <a:buClr>
          <a:schemeClr val="tx1"/>
        </a:buClr>
        <a:buFont typeface="Arial" pitchFamily="34" charset="0"/>
        <a:buChar char="–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4800" indent="-230400" algn="l" rtl="0" eaLnBrk="1" latinLnBrk="0" hangingPunct="1">
        <a:spcBef>
          <a:spcPts val="576"/>
        </a:spcBef>
        <a:buClr>
          <a:schemeClr val="tx1"/>
        </a:buClr>
        <a:buFont typeface="Arial" pitchFamily="34" charset="0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2000" indent="-230400" algn="l" rtl="0" eaLnBrk="1" latinLnBrk="0" hangingPunct="1">
        <a:spcBef>
          <a:spcPts val="480"/>
        </a:spcBef>
        <a:buClr>
          <a:schemeClr val="tx1"/>
        </a:buClr>
        <a:buFont typeface="Arial" pitchFamily="34" charset="0"/>
        <a:buChar char="–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9200" indent="-230400" algn="l" rtl="0" eaLnBrk="1" latinLnBrk="0" hangingPunct="1">
        <a:spcBef>
          <a:spcPts val="480"/>
        </a:spcBef>
        <a:buClr>
          <a:schemeClr val="tx1"/>
        </a:buClr>
        <a:buFont typeface="Arial" pitchFamily="34" charset="0"/>
        <a:buChar char="»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cgfi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115616" y="2348880"/>
            <a:ext cx="7847856" cy="4401205"/>
          </a:xfrm>
          <a:prstGeom prst="rect">
            <a:avLst/>
          </a:prstGeom>
        </p:spPr>
        <p:txBody>
          <a:bodyPr vert="horz" wrap="square" lIns="90000" rIns="90000">
            <a:spAutoFit/>
          </a:bodyPr>
          <a:lstStyle>
            <a:lvl1pPr marL="0" indent="0" algn="l" rtl="0" eaLnBrk="1" latinLnBrk="0" hangingPunct="1">
              <a:lnSpc>
                <a:spcPts val="2000"/>
              </a:lnSpc>
              <a:spcBef>
                <a:spcPts val="0"/>
              </a:spcBef>
              <a:buClr>
                <a:schemeClr val="tx1"/>
              </a:buClr>
              <a:buFont typeface="Arial" pitchFamily="34" charset="0"/>
              <a:buNone/>
              <a:defRPr kumimoji="0" sz="1800" kern="1200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672"/>
              </a:spcBef>
              <a:buClr>
                <a:schemeClr val="tx1"/>
              </a:buClr>
              <a:buFont typeface="Arial" pitchFamily="34" charset="0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76"/>
              </a:spcBef>
              <a:buClr>
                <a:schemeClr val="tx1"/>
              </a:buClr>
              <a:buFont typeface="Arial" pitchFamily="34" charset="0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80"/>
              </a:spcBef>
              <a:buClr>
                <a:schemeClr val="tx1"/>
              </a:buClr>
              <a:buFont typeface="Arial" pitchFamily="34" charset="0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80"/>
              </a:spcBef>
              <a:buClr>
                <a:schemeClr val="tx1"/>
              </a:buClr>
              <a:buFont typeface="Arial" pitchFamily="34" charset="0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000"/>
              </a:lnSpc>
            </a:pPr>
            <a:r>
              <a:rPr lang="en-US" sz="2800" b="1" cap="all" dirty="0" smtClean="0"/>
              <a:t>Crowding in institutional investment</a:t>
            </a:r>
          </a:p>
          <a:p>
            <a:pPr>
              <a:spcAft>
                <a:spcPts val="600"/>
              </a:spcAft>
            </a:pPr>
            <a:endParaRPr lang="en-US" sz="2400" dirty="0" smtClean="0"/>
          </a:p>
          <a:p>
            <a:pPr>
              <a:spcAft>
                <a:spcPts val="600"/>
              </a:spcAft>
            </a:pPr>
            <a:r>
              <a:rPr lang="en-US" dirty="0" smtClean="0">
                <a:latin typeface="Calibri" panose="020F0502020204030204" pitchFamily="34" charset="0"/>
              </a:rPr>
              <a:t>Day </a:t>
            </a:r>
            <a:r>
              <a:rPr lang="en-US" dirty="0">
                <a:latin typeface="Calibri" panose="020F0502020204030204" pitchFamily="34" charset="0"/>
              </a:rPr>
              <a:t>2</a:t>
            </a:r>
            <a:r>
              <a:rPr lang="en-US" dirty="0" smtClean="0">
                <a:latin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</a:rPr>
              <a:t>- Session 6: Opportunities to promote capital markets and mobilize institutional investment</a:t>
            </a:r>
            <a:endParaRPr lang="en-GB" dirty="0" smtClean="0">
              <a:latin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endParaRPr lang="en-GB" sz="2200" dirty="0" smtClean="0"/>
          </a:p>
          <a:p>
            <a:pPr>
              <a:spcAft>
                <a:spcPts val="600"/>
              </a:spcAft>
            </a:pPr>
            <a:endParaRPr lang="en-GB" sz="2200" dirty="0" smtClean="0">
              <a:latin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r>
              <a:rPr lang="en-GB" sz="2200" dirty="0" smtClean="0">
                <a:latin typeface="Calibri" panose="020F0502020204030204" pitchFamily="34" charset="0"/>
              </a:rPr>
              <a:t>Robert Youngman</a:t>
            </a:r>
          </a:p>
          <a:p>
            <a:pPr>
              <a:spcAft>
                <a:spcPts val="600"/>
              </a:spcAft>
            </a:pPr>
            <a:endParaRPr lang="en-GB" sz="2200" dirty="0">
              <a:latin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r>
              <a:rPr lang="en-GB" sz="2200" dirty="0" smtClean="0">
                <a:latin typeface="Calibri" panose="020F0502020204030204" pitchFamily="34" charset="0"/>
              </a:rPr>
              <a:t>Mexico City</a:t>
            </a:r>
            <a:r>
              <a:rPr lang="en-GB" sz="2200" smtClean="0">
                <a:latin typeface="Calibri" panose="020F0502020204030204" pitchFamily="34" charset="0"/>
              </a:rPr>
              <a:t>, 27 </a:t>
            </a:r>
            <a:r>
              <a:rPr lang="en-GB" sz="2200" dirty="0" smtClean="0">
                <a:latin typeface="Calibri" panose="020F0502020204030204" pitchFamily="34" charset="0"/>
              </a:rPr>
              <a:t>June 2017</a:t>
            </a:r>
          </a:p>
          <a:p>
            <a:pPr>
              <a:lnSpc>
                <a:spcPts val="2700"/>
              </a:lnSpc>
            </a:pPr>
            <a:endParaRPr lang="en-US" sz="2000" dirty="0" smtClean="0"/>
          </a:p>
          <a:p>
            <a:pPr>
              <a:lnSpc>
                <a:spcPts val="2700"/>
              </a:lnSpc>
            </a:pPr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85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43608" y="197768"/>
            <a:ext cx="7848872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Aligning the trillions</a:t>
            </a:r>
            <a:endParaRPr lang="en-GB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07504" y="6021288"/>
            <a:ext cx="619432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i="1" dirty="0">
                <a:solidFill>
                  <a:srgbClr val="002060"/>
                </a:solidFill>
                <a:latin typeface="+mj-lt"/>
              </a:rPr>
              <a:t>Source: </a:t>
            </a:r>
            <a:r>
              <a:rPr lang="en-GB" sz="1000" dirty="0">
                <a:solidFill>
                  <a:srgbClr val="002060"/>
                </a:solidFill>
                <a:latin typeface="+mj-lt"/>
              </a:rPr>
              <a:t>OECD Global Pension Statistics, Global Insurance Statistics and Institutional Investors databases,</a:t>
            </a:r>
          </a:p>
          <a:p>
            <a:r>
              <a:rPr lang="en-GB" sz="1000" dirty="0">
                <a:solidFill>
                  <a:srgbClr val="002060"/>
                </a:solidFill>
                <a:latin typeface="+mj-lt"/>
              </a:rPr>
              <a:t>and OECD staff estimates</a:t>
            </a:r>
            <a:r>
              <a:rPr lang="en-GB" sz="1000" dirty="0" smtClean="0">
                <a:solidFill>
                  <a:srgbClr val="002060"/>
                </a:solidFill>
                <a:latin typeface="+mj-lt"/>
              </a:rPr>
              <a:t>. (1) Public Pension Reserve Funds, (2) Other forms of institutional savings</a:t>
            </a:r>
            <a:endParaRPr lang="fr-FR" sz="1000" i="1" dirty="0" smtClean="0">
              <a:solidFill>
                <a:srgbClr val="002060"/>
              </a:solidFill>
              <a:latin typeface="+mj-lt"/>
            </a:endParaRPr>
          </a:p>
          <a:p>
            <a:r>
              <a:rPr lang="fr-FR" sz="1000" i="1" dirty="0" smtClean="0">
                <a:solidFill>
                  <a:srgbClr val="002060"/>
                </a:solidFill>
                <a:latin typeface="+mj-lt"/>
              </a:rPr>
              <a:t>*</a:t>
            </a:r>
            <a:r>
              <a:rPr lang="en-GB" sz="1000" i="1" dirty="0" smtClean="0">
                <a:solidFill>
                  <a:srgbClr val="002060"/>
                </a:solidFill>
                <a:latin typeface="+mj-lt"/>
              </a:rPr>
              <a:t> 2015, direct unlisted equity investment by </a:t>
            </a:r>
            <a:r>
              <a:rPr lang="fr-FR" sz="1000" i="1" dirty="0" smtClean="0">
                <a:solidFill>
                  <a:srgbClr val="002060"/>
                </a:solidFill>
                <a:latin typeface="+mj-lt"/>
              </a:rPr>
              <a:t>large OECD pension funds, covering $10+tn</a:t>
            </a:r>
          </a:p>
          <a:p>
            <a:r>
              <a:rPr lang="fr-FR" sz="1000" i="1" dirty="0" smtClean="0">
                <a:solidFill>
                  <a:srgbClr val="002060"/>
                </a:solidFill>
                <a:latin typeface="+mj-lt"/>
              </a:rPr>
              <a:t>*</a:t>
            </a:r>
            <a:r>
              <a:rPr lang="fr-FR" sz="1000" i="1" dirty="0">
                <a:solidFill>
                  <a:srgbClr val="002060"/>
                </a:solidFill>
                <a:latin typeface="+mj-lt"/>
              </a:rPr>
              <a:t> *</a:t>
            </a:r>
            <a:r>
              <a:rPr lang="en-GB" sz="10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GB" sz="1000" i="1" dirty="0" smtClean="0">
                <a:solidFill>
                  <a:srgbClr val="002060"/>
                </a:solidFill>
                <a:latin typeface="+mj-lt"/>
              </a:rPr>
              <a:t>BNEF estimates</a:t>
            </a:r>
            <a:endParaRPr lang="fr-FR" sz="1000" i="1" dirty="0" smtClean="0">
              <a:solidFill>
                <a:srgbClr val="002060"/>
              </a:solidFill>
              <a:latin typeface="+mj-lt"/>
            </a:endParaRPr>
          </a:p>
          <a:p>
            <a:endParaRPr lang="en-GB" sz="1600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283968" y="4413126"/>
            <a:ext cx="720080" cy="2400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1424" y="5229200"/>
            <a:ext cx="82638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+mj-lt"/>
              </a:rPr>
              <a:t>Only 1% of large OECD pension fund assets invested directly in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infrastructure *</a:t>
            </a:r>
          </a:p>
          <a:p>
            <a:r>
              <a:rPr lang="en-GB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And only a fraction of that 1% invested in green infrastructure **</a:t>
            </a:r>
            <a:endParaRPr lang="en-GB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1520" y="1389060"/>
            <a:ext cx="68868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OECD institutional investors alone manage ~$54 </a:t>
            </a:r>
            <a:r>
              <a:rPr lang="en-US" sz="2000" dirty="0" err="1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tn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 but…</a:t>
            </a:r>
            <a:endParaRPr lang="en-GB" sz="2000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821738"/>
              </p:ext>
            </p:extLst>
          </p:nvPr>
        </p:nvGraphicFramePr>
        <p:xfrm>
          <a:off x="503548" y="1814710"/>
          <a:ext cx="8280920" cy="3446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80327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Sub>
          <a:bldChart bld="series" animBg="0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chemeClr val="tx1">
                    <a:lumMod val="50000"/>
                  </a:schemeClr>
                </a:solidFill>
              </a:rPr>
              <a:t>Database</a:t>
            </a:r>
            <a:r>
              <a:rPr lang="fr-FR" dirty="0" smtClean="0">
                <a:solidFill>
                  <a:schemeClr val="tx1">
                    <a:lumMod val="50000"/>
                  </a:schemeClr>
                </a:solidFill>
              </a:rPr>
              <a:t> on green infrastructure deals </a:t>
            </a:r>
            <a:r>
              <a:rPr lang="fr-FR" dirty="0" err="1" smtClean="0">
                <a:solidFill>
                  <a:schemeClr val="tx1">
                    <a:lumMod val="50000"/>
                  </a:schemeClr>
                </a:solidFill>
              </a:rPr>
              <a:t>involving</a:t>
            </a:r>
            <a:r>
              <a:rPr lang="fr-FR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50000"/>
                  </a:schemeClr>
                </a:solidFill>
              </a:rPr>
              <a:t>government</a:t>
            </a:r>
            <a:endParaRPr lang="en-GB" dirty="0">
              <a:solidFill>
                <a:schemeClr val="tx1">
                  <a:lumMod val="50000"/>
                </a:schemeClr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23528" y="2724852"/>
            <a:ext cx="2448272" cy="2376264"/>
            <a:chOff x="611560" y="2060848"/>
            <a:chExt cx="2448272" cy="2376264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0334"/>
            <a:stretch/>
          </p:blipFill>
          <p:spPr>
            <a:xfrm>
              <a:off x="1086361" y="2882643"/>
              <a:ext cx="1628800" cy="1297601"/>
            </a:xfrm>
            <a:prstGeom prst="rect">
              <a:avLst/>
            </a:prstGeom>
          </p:spPr>
        </p:pic>
        <p:sp>
          <p:nvSpPr>
            <p:cNvPr id="7" name="Oval 6"/>
            <p:cNvSpPr/>
            <p:nvPr/>
          </p:nvSpPr>
          <p:spPr>
            <a:xfrm>
              <a:off x="611560" y="2060848"/>
              <a:ext cx="2448272" cy="2376264"/>
            </a:xfrm>
            <a:prstGeom prst="ellipse">
              <a:avLst/>
            </a:prstGeom>
            <a:noFill/>
            <a:ln w="23495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35596" y="2060848"/>
              <a:ext cx="18002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dirty="0" smtClean="0">
                  <a:solidFill>
                    <a:srgbClr val="92D050"/>
                  </a:solidFill>
                </a:rPr>
                <a:t>33</a:t>
              </a:r>
              <a:endParaRPr lang="en-GB" sz="6000" dirty="0">
                <a:solidFill>
                  <a:srgbClr val="92D050"/>
                </a:solidFill>
              </a:endParaRPr>
            </a:p>
          </p:txBody>
        </p:sp>
      </p:grpSp>
      <p:sp>
        <p:nvSpPr>
          <p:cNvPr id="2052" name="TextBox 2051"/>
          <p:cNvSpPr txBox="1"/>
          <p:nvPr/>
        </p:nvSpPr>
        <p:spPr>
          <a:xfrm>
            <a:off x="4860032" y="1609636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/>
              <a:t>MDBs</a:t>
            </a:r>
            <a:r>
              <a:rPr lang="fr-FR" sz="2400" dirty="0" smtClean="0"/>
              <a:t>: </a:t>
            </a:r>
            <a:r>
              <a:rPr lang="fr-FR" sz="2400" b="1" dirty="0" smtClean="0">
                <a:solidFill>
                  <a:srgbClr val="92D050"/>
                </a:solidFill>
              </a:rPr>
              <a:t>&gt; 33%</a:t>
            </a:r>
            <a:endParaRPr lang="en-GB" sz="2400" b="1" dirty="0">
              <a:solidFill>
                <a:srgbClr val="92D05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860032" y="2565444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/>
              <a:t>GIBs</a:t>
            </a:r>
            <a:r>
              <a:rPr lang="fr-FR" sz="2400" dirty="0" smtClean="0"/>
              <a:t>: </a:t>
            </a:r>
            <a:r>
              <a:rPr lang="fr-FR" sz="2400" b="1" dirty="0" smtClean="0">
                <a:solidFill>
                  <a:srgbClr val="92D050"/>
                </a:solidFill>
              </a:rPr>
              <a:t>25%</a:t>
            </a:r>
            <a:endParaRPr lang="en-GB" sz="2400" b="1" dirty="0">
              <a:solidFill>
                <a:srgbClr val="92D05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824537" y="3625860"/>
            <a:ext cx="44999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National-</a:t>
            </a:r>
            <a:r>
              <a:rPr lang="fr-FR" sz="2400" dirty="0" err="1" smtClean="0"/>
              <a:t>level</a:t>
            </a:r>
            <a:r>
              <a:rPr lang="fr-FR" sz="2400" dirty="0" smtClean="0"/>
              <a:t> </a:t>
            </a:r>
            <a:r>
              <a:rPr lang="fr-FR" sz="2400" dirty="0" err="1" smtClean="0"/>
              <a:t>PFIs</a:t>
            </a:r>
            <a:r>
              <a:rPr lang="fr-FR" sz="2400" dirty="0" smtClean="0"/>
              <a:t>: </a:t>
            </a:r>
            <a:r>
              <a:rPr lang="fr-FR" sz="2400" b="1" dirty="0" smtClean="0">
                <a:solidFill>
                  <a:srgbClr val="92D050"/>
                </a:solidFill>
              </a:rPr>
              <a:t>&gt; 25%</a:t>
            </a:r>
            <a:endParaRPr lang="en-GB" sz="2400" b="1" dirty="0">
              <a:solidFill>
                <a:srgbClr val="92D05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851648" y="4599605"/>
            <a:ext cx="4184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/>
              <a:t>E</a:t>
            </a:r>
            <a:r>
              <a:rPr lang="fr-FR" sz="2400" dirty="0" err="1" smtClean="0"/>
              <a:t>quity</a:t>
            </a:r>
            <a:r>
              <a:rPr lang="fr-FR" sz="2400" dirty="0" smtClean="0"/>
              <a:t> </a:t>
            </a:r>
            <a:r>
              <a:rPr lang="fr-FR" sz="2400" dirty="0" err="1" smtClean="0"/>
              <a:t>investment</a:t>
            </a:r>
            <a:r>
              <a:rPr lang="fr-FR" sz="2400" dirty="0" smtClean="0"/>
              <a:t>: </a:t>
            </a:r>
            <a:r>
              <a:rPr lang="fr-FR" sz="2400" b="1" dirty="0" smtClean="0">
                <a:solidFill>
                  <a:srgbClr val="92D050"/>
                </a:solidFill>
              </a:rPr>
              <a:t>50%</a:t>
            </a:r>
            <a:endParaRPr lang="en-GB" sz="2400" b="1" dirty="0">
              <a:solidFill>
                <a:srgbClr val="92D05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834335" y="5478323"/>
            <a:ext cx="4058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Investment at construction: </a:t>
            </a:r>
            <a:r>
              <a:rPr lang="fr-FR" sz="2400" b="1" dirty="0" err="1" smtClean="0">
                <a:solidFill>
                  <a:srgbClr val="92D050"/>
                </a:solidFill>
              </a:rPr>
              <a:t>most</a:t>
            </a:r>
            <a:endParaRPr lang="en-GB" sz="2400" b="1" dirty="0">
              <a:solidFill>
                <a:srgbClr val="92D050"/>
              </a:solidFill>
            </a:endParaRPr>
          </a:p>
        </p:txBody>
      </p:sp>
      <p:grpSp>
        <p:nvGrpSpPr>
          <p:cNvPr id="2060" name="Group 2059"/>
          <p:cNvGrpSpPr/>
          <p:nvPr/>
        </p:nvGrpSpPr>
        <p:grpSpPr>
          <a:xfrm>
            <a:off x="2771800" y="3546647"/>
            <a:ext cx="2232248" cy="1433430"/>
            <a:chOff x="2771800" y="3546647"/>
            <a:chExt cx="2232248" cy="1433430"/>
          </a:xfrm>
        </p:grpSpPr>
        <p:sp>
          <p:nvSpPr>
            <p:cNvPr id="2058" name="TextBox 2057"/>
            <p:cNvSpPr txBox="1"/>
            <p:nvPr/>
          </p:nvSpPr>
          <p:spPr>
            <a:xfrm>
              <a:off x="2909012" y="4149080"/>
              <a:ext cx="20950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400" b="1" dirty="0">
                  <a:solidFill>
                    <a:srgbClr val="92D050"/>
                  </a:solidFill>
                </a:rPr>
                <a:t>o</a:t>
              </a:r>
              <a:r>
                <a:rPr lang="fr-FR" sz="2400" b="1" dirty="0" smtClean="0">
                  <a:solidFill>
                    <a:srgbClr val="92D050"/>
                  </a:solidFill>
                </a:rPr>
                <a:t>f </a:t>
              </a:r>
              <a:r>
                <a:rPr lang="fr-FR" sz="2400" b="1" dirty="0" err="1" smtClean="0">
                  <a:solidFill>
                    <a:srgbClr val="92D050"/>
                  </a:solidFill>
                </a:rPr>
                <a:t>which</a:t>
              </a:r>
              <a:r>
                <a:rPr lang="fr-FR" sz="2400" b="1" dirty="0" smtClean="0">
                  <a:solidFill>
                    <a:srgbClr val="92D050"/>
                  </a:solidFill>
                </a:rPr>
                <a:t> </a:t>
              </a:r>
              <a:r>
                <a:rPr lang="fr-FR" sz="2400" b="1" dirty="0" err="1" smtClean="0">
                  <a:solidFill>
                    <a:srgbClr val="92D050"/>
                  </a:solidFill>
                </a:rPr>
                <a:t>including</a:t>
              </a:r>
              <a:endParaRPr lang="en-GB" sz="2400" b="1" dirty="0">
                <a:solidFill>
                  <a:srgbClr val="92D050"/>
                </a:solidFill>
              </a:endParaRPr>
            </a:p>
          </p:txBody>
        </p:sp>
        <p:sp>
          <p:nvSpPr>
            <p:cNvPr id="2059" name="Right Arrow 2058"/>
            <p:cNvSpPr/>
            <p:nvPr/>
          </p:nvSpPr>
          <p:spPr>
            <a:xfrm>
              <a:off x="2771800" y="3546647"/>
              <a:ext cx="1872208" cy="648800"/>
            </a:xfrm>
            <a:prstGeom prst="rightArrow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061" name="TextBox 2060"/>
          <p:cNvSpPr txBox="1"/>
          <p:nvPr/>
        </p:nvSpPr>
        <p:spPr>
          <a:xfrm>
            <a:off x="71500" y="6555906"/>
            <a:ext cx="5400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Image </a:t>
            </a:r>
            <a:r>
              <a:rPr lang="fr-FR" sz="800" dirty="0" err="1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created</a:t>
            </a:r>
            <a:r>
              <a:rPr lang="fr-FR" sz="800" dirty="0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 by Lauren </a:t>
            </a:r>
            <a:r>
              <a:rPr lang="fr-FR" sz="800" dirty="0" err="1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Manninen</a:t>
            </a:r>
            <a:r>
              <a:rPr lang="fr-FR" sz="800" dirty="0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 </a:t>
            </a:r>
            <a:r>
              <a:rPr lang="fr-FR" sz="800" dirty="0" err="1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from</a:t>
            </a:r>
            <a:r>
              <a:rPr lang="fr-FR" sz="800" dirty="0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 Noun Project</a:t>
            </a:r>
            <a:endParaRPr lang="en-GB" sz="800" dirty="0">
              <a:solidFill>
                <a:schemeClr val="bg1">
                  <a:lumMod val="65000"/>
                </a:schemeClr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3508" y="5178421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All </a:t>
            </a:r>
            <a:r>
              <a:rPr lang="fr-FR" dirty="0" err="1" smtClean="0"/>
              <a:t>involving</a:t>
            </a:r>
            <a:r>
              <a:rPr lang="fr-FR" dirty="0" smtClean="0"/>
              <a:t> </a:t>
            </a:r>
            <a:r>
              <a:rPr lang="fr-FR" dirty="0" err="1" smtClean="0"/>
              <a:t>government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4509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49" grpId="0"/>
      <p:bldP spid="50" grpId="0"/>
      <p:bldP spid="51" grpId="0"/>
      <p:bldP spid="5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1475656" y="1882948"/>
            <a:ext cx="7056784" cy="5252720"/>
          </a:xfrm>
          <a:prstGeom prst="rect">
            <a:avLst/>
          </a:prstGeom>
        </p:spPr>
        <p:txBody>
          <a:bodyPr vert="horz" wrap="square" lIns="90000" rIns="90000">
            <a:spAutoFit/>
          </a:bodyPr>
          <a:lstStyle>
            <a:lvl1pPr marL="0" indent="0" algn="l" rtl="0" eaLnBrk="1" latinLnBrk="0" hangingPunct="1">
              <a:lnSpc>
                <a:spcPts val="2000"/>
              </a:lnSpc>
              <a:spcBef>
                <a:spcPts val="0"/>
              </a:spcBef>
              <a:buClr>
                <a:schemeClr val="tx1"/>
              </a:buClr>
              <a:buFont typeface="Arial" pitchFamily="34" charset="0"/>
              <a:buNone/>
              <a:defRPr kumimoji="0" sz="1800" kern="1200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672"/>
              </a:spcBef>
              <a:buClr>
                <a:schemeClr val="tx1"/>
              </a:buClr>
              <a:buFont typeface="Arial" pitchFamily="34" charset="0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76"/>
              </a:spcBef>
              <a:buClr>
                <a:schemeClr val="tx1"/>
              </a:buClr>
              <a:buFont typeface="Arial" pitchFamily="34" charset="0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80"/>
              </a:spcBef>
              <a:buClr>
                <a:schemeClr val="tx1"/>
              </a:buClr>
              <a:buFont typeface="Arial" pitchFamily="34" charset="0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80"/>
              </a:spcBef>
              <a:buClr>
                <a:schemeClr val="tx1"/>
              </a:buClr>
              <a:buFont typeface="Arial" pitchFamily="34" charset="0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</a:pPr>
            <a:r>
              <a:rPr lang="en-GB" dirty="0" smtClean="0"/>
              <a:t>THANK YOU!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robert.youngman@oecd.org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OECD </a:t>
            </a:r>
            <a:r>
              <a:rPr lang="en-GB" dirty="0"/>
              <a:t>Centre on Green Finance and Investment </a:t>
            </a:r>
            <a:r>
              <a:rPr lang="en-GB" dirty="0" smtClean="0"/>
              <a:t>(with links to a wide range of recent reports </a:t>
            </a:r>
            <a:r>
              <a:rPr lang="en-GB" dirty="0"/>
              <a:t>on green finance and investment)</a:t>
            </a:r>
          </a:p>
          <a:p>
            <a:r>
              <a:rPr lang="en-GB" u="sng" dirty="0">
                <a:solidFill>
                  <a:srgbClr val="00B050"/>
                </a:solidFill>
                <a:hlinkClick r:id="rId3"/>
              </a:rPr>
              <a:t>http://www.oecd.org/cgfi/</a:t>
            </a:r>
            <a:endParaRPr lang="en-GB" dirty="0">
              <a:solidFill>
                <a:srgbClr val="00B050"/>
              </a:solidFill>
            </a:endParaRPr>
          </a:p>
          <a:p>
            <a:pPr>
              <a:lnSpc>
                <a:spcPct val="200000"/>
              </a:lnSpc>
            </a:pPr>
            <a:endParaRPr lang="en-GB" dirty="0" smtClean="0"/>
          </a:p>
          <a:p>
            <a:endParaRPr lang="en-GB" sz="4000" dirty="0"/>
          </a:p>
          <a:p>
            <a:endParaRPr lang="en-GB" sz="4000" dirty="0"/>
          </a:p>
          <a:p>
            <a:pPr>
              <a:lnSpc>
                <a:spcPct val="200000"/>
              </a:lnSpc>
            </a:pPr>
            <a:endParaRPr lang="en-GB" sz="4000" dirty="0"/>
          </a:p>
        </p:txBody>
      </p:sp>
      <p:pic>
        <p:nvPicPr>
          <p:cNvPr id="3" name="Picture 2" descr="cid:image002.png@01D2E9A7.F079F3A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590" y="0"/>
            <a:ext cx="3555411" cy="1772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5852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ECD_English_white">
  <a:themeElements>
    <a:clrScheme name="OECD white">
      <a:dk1>
        <a:srgbClr val="727272"/>
      </a:dk1>
      <a:lt1>
        <a:sysClr val="window" lastClr="FFFFFF"/>
      </a:lt1>
      <a:dk2>
        <a:srgbClr val="006299"/>
      </a:dk2>
      <a:lt2>
        <a:srgbClr val="E6E6E6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ECD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EE8C8915FCCB41B7F63DC464F02FA9" ma:contentTypeVersion="0" ma:contentTypeDescription="Create a new document." ma:contentTypeScope="" ma:versionID="f9053589c03d488ae26e3b5e65554e21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A6945D8E-457A-4990-BBF3-A71F0DB81ABD}">
  <ds:schemaRefs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7F04D26C-7B2A-4747-A075-6B0EE9DE24E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4B1551-58C4-4721-9FC9-3A8B8CE960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OECD_English_white</Template>
  <TotalTime>18559</TotalTime>
  <Words>217</Words>
  <Application>Microsoft Office PowerPoint</Application>
  <PresentationFormat>On-screen Show (4:3)</PresentationFormat>
  <Paragraphs>51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OECD_English_white</vt:lpstr>
      <vt:lpstr>PowerPoint Presentation</vt:lpstr>
      <vt:lpstr>Aligning the trillions</vt:lpstr>
      <vt:lpstr>Database on green infrastructure deals involving government</vt:lpstr>
      <vt:lpstr>PowerPoint Presentation</vt:lpstr>
    </vt:vector>
  </TitlesOfParts>
  <Company>OECD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Environmental Policies and Productivity Growth</dc:title>
  <dc:creator>KOZLUK Tomasz</dc:creator>
  <cp:lastModifiedBy>YOUNGMAN Robert</cp:lastModifiedBy>
  <cp:revision>924</cp:revision>
  <cp:lastPrinted>2017-01-30T10:46:26Z</cp:lastPrinted>
  <dcterms:created xsi:type="dcterms:W3CDTF">2013-09-17T10:07:29Z</dcterms:created>
  <dcterms:modified xsi:type="dcterms:W3CDTF">2017-06-21T16:28:52Z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0x010100E4EE8C8915FCCB41B7F63DC464F02FA9</vt:lpwstr>
  </property>
</Properties>
</file>