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82" r:id="rId2"/>
    <p:sldId id="283" r:id="rId3"/>
    <p:sldId id="284" r:id="rId4"/>
    <p:sldId id="286" r:id="rId5"/>
    <p:sldId id="287" r:id="rId6"/>
    <p:sldId id="288" r:id="rId7"/>
    <p:sldId id="289" r:id="rId8"/>
    <p:sldId id="292" r:id="rId9"/>
    <p:sldId id="290" r:id="rId10"/>
    <p:sldId id="291" r:id="rId11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2F550F"/>
    <a:srgbClr val="FDAD00"/>
    <a:srgbClr val="F84C2B"/>
    <a:srgbClr val="284686"/>
    <a:srgbClr val="CCCC00"/>
    <a:srgbClr val="339900"/>
    <a:srgbClr val="99CC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50" autoAdjust="0"/>
    <p:restoredTop sz="82416" autoAdjust="0"/>
  </p:normalViewPr>
  <p:slideViewPr>
    <p:cSldViewPr>
      <p:cViewPr>
        <p:scale>
          <a:sx n="150" d="100"/>
          <a:sy n="150" d="100"/>
        </p:scale>
        <p:origin x="-80" y="2696"/>
      </p:cViewPr>
      <p:guideLst>
        <p:guide orient="horz" pos="1920"/>
        <p:guide pos="2880"/>
      </p:guideLst>
    </p:cSldViewPr>
  </p:slideViewPr>
  <p:outlineViewPr>
    <p:cViewPr>
      <p:scale>
        <a:sx n="33" d="100"/>
        <a:sy n="33" d="100"/>
      </p:scale>
      <p:origin x="0" y="2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14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F1DC86EE-C21F-2F4E-8A8C-3F7082F039C2}" type="datetime1">
              <a:rPr lang="es-ES"/>
              <a:pPr>
                <a:defRPr/>
              </a:pPr>
              <a:t>3/1/17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06577335-C496-2944-8251-72B25283174C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056704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A46A8BDC-3E0B-1D4D-8BB8-CB9EF7AEF928}" type="datetime1">
              <a:rPr lang="es-CO"/>
              <a:pPr>
                <a:defRPr/>
              </a:pPr>
              <a:t>3/1/17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O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charset="0"/>
              </a:defRPr>
            </a:lvl1pPr>
          </a:lstStyle>
          <a:p>
            <a:pPr>
              <a:defRPr/>
            </a:pPr>
            <a:fld id="{2F2B3333-A2EF-1440-A7E1-14162A90F277}" type="slidenum">
              <a:rPr lang="es-CO"/>
              <a:pPr>
                <a:defRPr/>
              </a:pPr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35655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410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CO">
              <a:latin typeface="Calibri" charset="0"/>
            </a:endParaRPr>
          </a:p>
        </p:txBody>
      </p:sp>
      <p:sp>
        <p:nvSpPr>
          <p:cNvPr id="17411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0E01B68C-290D-6446-B4D8-FB28EB996C41}" type="slidenum">
              <a:rPr lang="es-CO" sz="1200">
                <a:latin typeface="Calibri" charset="0"/>
              </a:rPr>
              <a:pPr eaLnBrk="1" hangingPunct="1"/>
              <a:t>1</a:t>
            </a:fld>
            <a:endParaRPr lang="es-CO" sz="1200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Title Placeholder 1"/>
          <p:cNvSpPr>
            <a:spLocks noGrp="1"/>
          </p:cNvSpPr>
          <p:nvPr>
            <p:ph type="ctrTitle"/>
          </p:nvPr>
        </p:nvSpPr>
        <p:spPr>
          <a:xfrm>
            <a:off x="1142829" y="2886336"/>
            <a:ext cx="3996983" cy="1177777"/>
          </a:xfrm>
        </p:spPr>
        <p:txBody>
          <a:bodyPr/>
          <a:lstStyle>
            <a:lvl1pPr>
              <a:lnSpc>
                <a:spcPts val="3230"/>
              </a:lnSpc>
              <a:defRPr sz="3500" b="0" smtClean="0">
                <a:latin typeface="Times New Roman" pitchFamily="18" charset="0"/>
              </a:defRPr>
            </a:lvl1pPr>
          </a:lstStyle>
          <a:p>
            <a:r>
              <a:rPr lang="en-US" smtClean="0"/>
              <a:t>Click to edit </a:t>
            </a:r>
            <a:br>
              <a:rPr lang="en-US" smtClean="0"/>
            </a:br>
            <a:r>
              <a:rPr lang="en-US" smtClean="0"/>
              <a:t>Master title style</a:t>
            </a:r>
          </a:p>
        </p:txBody>
      </p:sp>
      <p:sp>
        <p:nvSpPr>
          <p:cNvPr id="120836" name="Text Placeholder 2"/>
          <p:cNvSpPr>
            <a:spLocks noGrp="1"/>
          </p:cNvSpPr>
          <p:nvPr>
            <p:ph type="subTitle" idx="1"/>
          </p:nvPr>
        </p:nvSpPr>
        <p:spPr>
          <a:xfrm>
            <a:off x="406913" y="6028944"/>
            <a:ext cx="4740104" cy="303897"/>
          </a:xfrm>
        </p:spPr>
        <p:txBody>
          <a:bodyPr/>
          <a:lstStyle>
            <a:lvl1pPr marL="0" indent="0">
              <a:lnSpc>
                <a:spcPts val="1994"/>
              </a:lnSpc>
              <a:defRPr sz="1600" b="1" smtClean="0"/>
            </a:lvl1pPr>
          </a:lstStyle>
          <a:p>
            <a:r>
              <a:rPr smtClean="0"/>
              <a:t>Click to edit Master subtitle style</a:t>
            </a:r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415925" y="6553200"/>
            <a:ext cx="282575" cy="144463"/>
          </a:xfrm>
        </p:spPr>
        <p:txBody>
          <a:bodyPr/>
          <a:lstStyle>
            <a:lvl1pPr>
              <a:lnSpc>
                <a:spcPts val="1200"/>
              </a:lnSpc>
              <a:defRPr smtClean="0"/>
            </a:lvl1pPr>
          </a:lstStyle>
          <a:p>
            <a:pPr>
              <a:defRPr/>
            </a:pPr>
            <a:fld id="{F8BE6123-114E-B84A-9283-02B43457C6C0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708008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itle Placeholder 1"/>
          <p:cNvSpPr>
            <a:spLocks noGrp="1"/>
          </p:cNvSpPr>
          <p:nvPr>
            <p:ph type="ctrTitle"/>
          </p:nvPr>
        </p:nvSpPr>
        <p:spPr>
          <a:xfrm>
            <a:off x="1142821" y="2670657"/>
            <a:ext cx="6112353" cy="1128762"/>
          </a:xfrm>
        </p:spPr>
        <p:txBody>
          <a:bodyPr/>
          <a:lstStyle>
            <a:lvl1pPr>
              <a:lnSpc>
                <a:spcPts val="4665"/>
              </a:lnSpc>
              <a:defRPr sz="5000" b="0">
                <a:solidFill>
                  <a:schemeClr val="bg2"/>
                </a:solidFill>
                <a:latin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415925" y="6532563"/>
            <a:ext cx="282575" cy="158750"/>
          </a:xfrm>
        </p:spPr>
        <p:txBody>
          <a:bodyPr/>
          <a:lstStyle>
            <a:lvl1pPr>
              <a:lnSpc>
                <a:spcPts val="1200"/>
              </a:lnSpc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9CB6E0F-2901-E74D-978A-20C6C9A8F129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11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7" descr="IDB1.jp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214313"/>
            <a:ext cx="1422400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>
                <a:solidFill>
                  <a:srgbClr val="002776"/>
                </a:solidFill>
              </a:defRPr>
            </a:lvl1pPr>
          </a:lstStyle>
          <a:p>
            <a:pPr>
              <a:defRPr/>
            </a:pPr>
            <a:fld id="{E0D75E4D-2033-624C-A438-E3100D590BA2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191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490" y="317582"/>
            <a:ext cx="8295054" cy="5557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4490" y="1032144"/>
            <a:ext cx="4076629" cy="4604942"/>
          </a:xfrm>
        </p:spPr>
        <p:txBody>
          <a:bodyPr rtlCol="0">
            <a:noAutofit/>
          </a:bodyPr>
          <a:lstStyle>
            <a:lvl1pPr algn="l" defTabSz="819221" rtl="0" eaLnBrk="1" latinLnBrk="0" hangingPunct="1">
              <a:spcBef>
                <a:spcPts val="0"/>
              </a:spcBef>
              <a:spcAft>
                <a:spcPts val="269"/>
              </a:spcAft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defTabSz="819221" rtl="0" eaLnBrk="1" latinLnBrk="0" hangingPunct="1">
              <a:spcBef>
                <a:spcPts val="0"/>
              </a:spcBef>
              <a:spcAft>
                <a:spcPts val="269"/>
              </a:spcAft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2pPr>
            <a:lvl3pPr algn="l" defTabSz="819221" rtl="0" eaLnBrk="1" latinLnBrk="0" hangingPunct="1">
              <a:spcBef>
                <a:spcPts val="0"/>
              </a:spcBef>
              <a:spcAft>
                <a:spcPts val="269"/>
              </a:spcAft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3pPr>
            <a:lvl4pPr algn="l" defTabSz="819221" rtl="0" eaLnBrk="1" latinLnBrk="0" hangingPunct="1">
              <a:spcBef>
                <a:spcPts val="0"/>
              </a:spcBef>
              <a:spcAft>
                <a:spcPts val="269"/>
              </a:spcAft>
              <a:buFont typeface="Arial" pitchFamily="34" charset="0"/>
              <a:defRPr lang="en-US" sz="900" kern="120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4pPr>
            <a:lvl5pPr algn="l" defTabSz="819221" rtl="0" eaLnBrk="1" latinLnBrk="0" hangingPunct="1">
              <a:spcBef>
                <a:spcPts val="0"/>
              </a:spcBef>
              <a:spcAft>
                <a:spcPts val="269"/>
              </a:spcAft>
              <a:buFont typeface="Arial" pitchFamily="34" charset="0"/>
              <a:defRPr lang="en-GB" sz="900" kern="120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5pPr>
            <a:lvl6pPr>
              <a:defRPr sz="14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914" y="1032144"/>
            <a:ext cx="4076629" cy="4604942"/>
          </a:xfrm>
        </p:spPr>
        <p:txBody>
          <a:bodyPr rtlCol="0">
            <a:noAutofit/>
          </a:bodyPr>
          <a:lstStyle>
            <a:lvl1pPr algn="l" defTabSz="819221" rtl="0" eaLnBrk="1" latinLnBrk="0" hangingPunct="1">
              <a:spcBef>
                <a:spcPts val="0"/>
              </a:spcBef>
              <a:spcAft>
                <a:spcPts val="269"/>
              </a:spcAft>
              <a:buFont typeface="Arial" pitchFamily="34" charset="0"/>
              <a:defRPr lang="en-US" sz="1000" kern="120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  <a:lvl2pPr algn="l" defTabSz="819221" rtl="0" eaLnBrk="1" latinLnBrk="0" hangingPunct="1">
              <a:spcBef>
                <a:spcPts val="0"/>
              </a:spcBef>
              <a:spcAft>
                <a:spcPts val="269"/>
              </a:spcAft>
              <a:buFont typeface="Arial" pitchFamily="34" charset="0"/>
              <a:defRPr lang="en-US" sz="1000" kern="120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2pPr>
            <a:lvl3pPr algn="l" defTabSz="819221" rtl="0" eaLnBrk="1" latinLnBrk="0" hangingPunct="1">
              <a:spcBef>
                <a:spcPts val="0"/>
              </a:spcBef>
              <a:spcAft>
                <a:spcPts val="269"/>
              </a:spcAft>
              <a:buFont typeface="Arial" pitchFamily="34" charset="0"/>
              <a:defRPr lang="en-US" sz="1000" kern="120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3pPr>
            <a:lvl4pPr algn="l" defTabSz="819221" rtl="0" eaLnBrk="1" latinLnBrk="0" hangingPunct="1">
              <a:spcBef>
                <a:spcPts val="0"/>
              </a:spcBef>
              <a:spcAft>
                <a:spcPts val="269"/>
              </a:spcAft>
              <a:buFont typeface="Arial" pitchFamily="34" charset="0"/>
              <a:defRPr lang="en-US" sz="900" kern="120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4pPr>
            <a:lvl5pPr algn="l" defTabSz="819221" rtl="0" eaLnBrk="1" latinLnBrk="0" hangingPunct="1">
              <a:spcBef>
                <a:spcPts val="0"/>
              </a:spcBef>
              <a:spcAft>
                <a:spcPts val="269"/>
              </a:spcAft>
              <a:buFont typeface="Arial" pitchFamily="34" charset="0"/>
              <a:defRPr lang="en-GB" sz="900" kern="1200" dirty="0" smtClean="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5pPr>
            <a:lvl6pPr>
              <a:defRPr sz="14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1BFA5-B633-FF4F-B772-C3E01AC09318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505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O"/>
          </a:p>
        </p:txBody>
      </p:sp>
      <p:sp>
        <p:nvSpPr>
          <p:cNvPr id="4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415925" y="6553200"/>
            <a:ext cx="282575" cy="144463"/>
          </a:xfrm>
        </p:spPr>
        <p:txBody>
          <a:bodyPr/>
          <a:lstStyle>
            <a:lvl1pPr>
              <a:lnSpc>
                <a:spcPts val="1200"/>
              </a:lnSpc>
              <a:defRPr smtClean="0"/>
            </a:lvl1pPr>
          </a:lstStyle>
          <a:p>
            <a:pPr>
              <a:defRPr/>
            </a:pPr>
            <a:fld id="{B6CA15B7-5C5E-5C42-951B-F5C4FCC84055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9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4" y="160020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O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415925" y="6553200"/>
            <a:ext cx="282575" cy="144463"/>
          </a:xfrm>
        </p:spPr>
        <p:txBody>
          <a:bodyPr/>
          <a:lstStyle>
            <a:lvl1pPr>
              <a:lnSpc>
                <a:spcPts val="1200"/>
              </a:lnSpc>
              <a:defRPr smtClean="0"/>
            </a:lvl1pPr>
          </a:lstStyle>
          <a:p>
            <a:pPr>
              <a:defRPr/>
            </a:pPr>
            <a:fld id="{3702D7DD-EE1B-5943-9B2A-738402C5B0A7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689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C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541" indent="0">
              <a:buNone/>
              <a:defRPr sz="2000" b="1"/>
            </a:lvl2pPr>
            <a:lvl3pPr marL="913081" indent="0">
              <a:buNone/>
              <a:defRPr sz="1800" b="1"/>
            </a:lvl3pPr>
            <a:lvl4pPr marL="1369622" indent="0">
              <a:buNone/>
              <a:defRPr sz="1600" b="1"/>
            </a:lvl4pPr>
            <a:lvl5pPr marL="1826164" indent="0">
              <a:buNone/>
              <a:defRPr sz="1600" b="1"/>
            </a:lvl5pPr>
            <a:lvl6pPr marL="2282699" indent="0">
              <a:buNone/>
              <a:defRPr sz="1600" b="1"/>
            </a:lvl6pPr>
            <a:lvl7pPr marL="2739246" indent="0">
              <a:buNone/>
              <a:defRPr sz="1600" b="1"/>
            </a:lvl7pPr>
            <a:lvl8pPr marL="3195784" indent="0">
              <a:buNone/>
              <a:defRPr sz="1600" b="1"/>
            </a:lvl8pPr>
            <a:lvl9pPr marL="365232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541" indent="0">
              <a:buNone/>
              <a:defRPr sz="2000" b="1"/>
            </a:lvl2pPr>
            <a:lvl3pPr marL="913081" indent="0">
              <a:buNone/>
              <a:defRPr sz="1800" b="1"/>
            </a:lvl3pPr>
            <a:lvl4pPr marL="1369622" indent="0">
              <a:buNone/>
              <a:defRPr sz="1600" b="1"/>
            </a:lvl4pPr>
            <a:lvl5pPr marL="1826164" indent="0">
              <a:buNone/>
              <a:defRPr sz="1600" b="1"/>
            </a:lvl5pPr>
            <a:lvl6pPr marL="2282699" indent="0">
              <a:buNone/>
              <a:defRPr sz="1600" b="1"/>
            </a:lvl6pPr>
            <a:lvl7pPr marL="2739246" indent="0">
              <a:buNone/>
              <a:defRPr sz="1600" b="1"/>
            </a:lvl7pPr>
            <a:lvl8pPr marL="3195784" indent="0">
              <a:buNone/>
              <a:defRPr sz="1600" b="1"/>
            </a:lvl8pPr>
            <a:lvl9pPr marL="365232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O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415925" y="6553200"/>
            <a:ext cx="282575" cy="144463"/>
          </a:xfrm>
        </p:spPr>
        <p:txBody>
          <a:bodyPr/>
          <a:lstStyle>
            <a:lvl1pPr>
              <a:lnSpc>
                <a:spcPts val="1200"/>
              </a:lnSpc>
              <a:defRPr smtClean="0"/>
            </a:lvl1pPr>
          </a:lstStyle>
          <a:p>
            <a:pPr>
              <a:defRPr/>
            </a:pPr>
            <a:fld id="{662502FC-9066-3C42-B0D6-D30063FD0A8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142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0232" y="228600"/>
            <a:ext cx="6831035" cy="6302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CO"/>
          </a:p>
        </p:txBody>
      </p:sp>
      <p:sp>
        <p:nvSpPr>
          <p:cNvPr id="3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415925" y="6553200"/>
            <a:ext cx="282575" cy="144463"/>
          </a:xfrm>
        </p:spPr>
        <p:txBody>
          <a:bodyPr/>
          <a:lstStyle>
            <a:lvl1pPr>
              <a:lnSpc>
                <a:spcPts val="1200"/>
              </a:lnSpc>
              <a:defRPr smtClean="0"/>
            </a:lvl1pPr>
          </a:lstStyle>
          <a:p>
            <a:pPr>
              <a:defRPr/>
            </a:pPr>
            <a:fld id="{310A221F-59B9-D848-B1BC-42FD236B45DC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972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415925" y="6553200"/>
            <a:ext cx="282575" cy="144463"/>
          </a:xfrm>
        </p:spPr>
        <p:txBody>
          <a:bodyPr/>
          <a:lstStyle>
            <a:lvl1pPr>
              <a:lnSpc>
                <a:spcPts val="1200"/>
              </a:lnSpc>
              <a:defRPr smtClean="0"/>
            </a:lvl1pPr>
          </a:lstStyle>
          <a:p>
            <a:pPr>
              <a:defRPr/>
            </a:pPr>
            <a:fld id="{B6EF2C1E-E116-5144-83E5-DB15C4BC34B5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120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C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541" indent="0">
              <a:buNone/>
              <a:defRPr sz="2800"/>
            </a:lvl2pPr>
            <a:lvl3pPr marL="913081" indent="0">
              <a:buNone/>
              <a:defRPr sz="2400"/>
            </a:lvl3pPr>
            <a:lvl4pPr marL="1369622" indent="0">
              <a:buNone/>
              <a:defRPr sz="2000"/>
            </a:lvl4pPr>
            <a:lvl5pPr marL="1826164" indent="0">
              <a:buNone/>
              <a:defRPr sz="2000"/>
            </a:lvl5pPr>
            <a:lvl6pPr marL="2282699" indent="0">
              <a:buNone/>
              <a:defRPr sz="2000"/>
            </a:lvl6pPr>
            <a:lvl7pPr marL="2739246" indent="0">
              <a:buNone/>
              <a:defRPr sz="2000"/>
            </a:lvl7pPr>
            <a:lvl8pPr marL="3195784" indent="0">
              <a:buNone/>
              <a:defRPr sz="2000"/>
            </a:lvl8pPr>
            <a:lvl9pPr marL="3652324" indent="0">
              <a:buNone/>
              <a:defRPr sz="2000"/>
            </a:lvl9pPr>
          </a:lstStyle>
          <a:p>
            <a:pPr lvl="0"/>
            <a:endParaRPr lang="es-CO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541" indent="0">
              <a:buNone/>
              <a:defRPr sz="1200"/>
            </a:lvl2pPr>
            <a:lvl3pPr marL="913081" indent="0">
              <a:buNone/>
              <a:defRPr sz="1000"/>
            </a:lvl3pPr>
            <a:lvl4pPr marL="1369622" indent="0">
              <a:buNone/>
              <a:defRPr sz="900"/>
            </a:lvl4pPr>
            <a:lvl5pPr marL="1826164" indent="0">
              <a:buNone/>
              <a:defRPr sz="900"/>
            </a:lvl5pPr>
            <a:lvl6pPr marL="2282699" indent="0">
              <a:buNone/>
              <a:defRPr sz="900"/>
            </a:lvl6pPr>
            <a:lvl7pPr marL="2739246" indent="0">
              <a:buNone/>
              <a:defRPr sz="900"/>
            </a:lvl7pPr>
            <a:lvl8pPr marL="3195784" indent="0">
              <a:buNone/>
              <a:defRPr sz="900"/>
            </a:lvl8pPr>
            <a:lvl9pPr marL="365232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415925" y="6553200"/>
            <a:ext cx="282575" cy="144463"/>
          </a:xfrm>
        </p:spPr>
        <p:txBody>
          <a:bodyPr/>
          <a:lstStyle>
            <a:lvl1pPr>
              <a:lnSpc>
                <a:spcPts val="1200"/>
              </a:lnSpc>
              <a:defRPr smtClean="0"/>
            </a:lvl1pPr>
          </a:lstStyle>
          <a:p>
            <a:pPr>
              <a:defRPr/>
            </a:pPr>
            <a:fld id="{C2DE44D2-E00D-0E45-8228-974A8A04B8CF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961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itle Placeholder 1"/>
          <p:cNvSpPr>
            <a:spLocks noGrp="1"/>
          </p:cNvSpPr>
          <p:nvPr>
            <p:ph type="ctrTitle"/>
          </p:nvPr>
        </p:nvSpPr>
        <p:spPr>
          <a:xfrm>
            <a:off x="1142821" y="2670657"/>
            <a:ext cx="6112353" cy="1128762"/>
          </a:xfrm>
        </p:spPr>
        <p:txBody>
          <a:bodyPr/>
          <a:lstStyle>
            <a:lvl1pPr>
              <a:lnSpc>
                <a:spcPts val="4665"/>
              </a:lnSpc>
              <a:defRPr sz="5000" b="0">
                <a:solidFill>
                  <a:schemeClr val="bg2"/>
                </a:solidFill>
                <a:latin typeface="Times New Roman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415925" y="6532563"/>
            <a:ext cx="282575" cy="158750"/>
          </a:xfrm>
        </p:spPr>
        <p:txBody>
          <a:bodyPr/>
          <a:lstStyle>
            <a:lvl1pPr>
              <a:lnSpc>
                <a:spcPts val="1200"/>
              </a:lnSpc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DC93BB8-9113-0442-A3D9-3C819FAF2588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027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714500" y="228600"/>
            <a:ext cx="7116763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04813" y="1147763"/>
            <a:ext cx="8423275" cy="521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415925" y="6554788"/>
            <a:ext cx="282575" cy="14287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lnSpc>
                <a:spcPts val="1075"/>
              </a:lnSpc>
              <a:defRPr sz="900" b="1" smtClean="0">
                <a:solidFill>
                  <a:schemeClr val="tx2"/>
                </a:solidFill>
                <a:cs typeface="Arial" charset="0"/>
              </a:defRPr>
            </a:lvl1pPr>
          </a:lstStyle>
          <a:p>
            <a:pPr>
              <a:defRPr/>
            </a:pPr>
            <a:fld id="{A16B5FF5-D67D-3E4E-A831-B0DB78580814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6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5" r:id="rId9"/>
    <p:sldLayoutId id="2147483836" r:id="rId10"/>
    <p:sldLayoutId id="2147483837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911225" rtl="0" eaLnBrk="0" fontAlgn="base" hangingPunct="0">
        <a:lnSpc>
          <a:spcPts val="3050"/>
        </a:lnSpc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defTabSz="911225" rtl="0" eaLnBrk="0" fontAlgn="base" hangingPunct="0">
        <a:lnSpc>
          <a:spcPts val="305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911225" rtl="0" eaLnBrk="0" fontAlgn="base" hangingPunct="0">
        <a:lnSpc>
          <a:spcPts val="305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911225" rtl="0" eaLnBrk="0" fontAlgn="base" hangingPunct="0">
        <a:lnSpc>
          <a:spcPts val="305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911225" rtl="0" eaLnBrk="0" fontAlgn="base" hangingPunct="0">
        <a:lnSpc>
          <a:spcPts val="3050"/>
        </a:lnSpc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09609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6pPr>
      <a:lvl7pPr marL="819221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7pPr>
      <a:lvl8pPr marL="1228826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8pPr>
      <a:lvl9pPr marL="1638433" algn="l" rtl="0" fontAlgn="base">
        <a:spcBef>
          <a:spcPct val="0"/>
        </a:spcBef>
        <a:spcAft>
          <a:spcPct val="0"/>
        </a:spcAft>
        <a:defRPr sz="2200" b="1">
          <a:solidFill>
            <a:schemeClr val="accent1"/>
          </a:solidFill>
          <a:latin typeface="Arial" charset="0"/>
        </a:defRPr>
      </a:lvl9pPr>
    </p:titleStyle>
    <p:bodyStyle>
      <a:lvl1pPr marL="341313" indent="-341313" algn="l" defTabSz="911225" rtl="0" eaLnBrk="0" fontAlgn="base" hangingPunct="0">
        <a:spcBef>
          <a:spcPct val="0"/>
        </a:spcBef>
        <a:spcAft>
          <a:spcPts val="275"/>
        </a:spcAft>
        <a:buFont typeface="Arial" charset="0"/>
        <a:defRPr lang="en-US" sz="2200" kern="1200" dirty="0">
          <a:solidFill>
            <a:schemeClr val="tx2"/>
          </a:solidFill>
          <a:latin typeface="+mn-lt"/>
          <a:ea typeface="ＭＳ Ｐゴシック" charset="0"/>
          <a:cs typeface="ＭＳ Ｐゴシック" charset="0"/>
        </a:defRPr>
      </a:lvl1pPr>
      <a:lvl2pPr marL="179388" indent="-179388" algn="l" defTabSz="911225" rtl="0" eaLnBrk="0" fontAlgn="base" hangingPunct="0">
        <a:spcBef>
          <a:spcPct val="0"/>
        </a:spcBef>
        <a:spcAft>
          <a:spcPts val="275"/>
        </a:spcAft>
        <a:buFont typeface="Arial" charset="0"/>
        <a:buChar char="•"/>
        <a:defRPr lang="en-US" sz="2200" kern="1200" dirty="0">
          <a:solidFill>
            <a:schemeClr val="tx2"/>
          </a:solidFill>
          <a:latin typeface="+mn-lt"/>
          <a:ea typeface="ＭＳ Ｐゴシック" charset="0"/>
          <a:cs typeface="+mj-cs"/>
        </a:defRPr>
      </a:lvl2pPr>
      <a:lvl3pPr marL="355600" indent="-173038" algn="l" defTabSz="911225" rtl="0" eaLnBrk="0" fontAlgn="base" hangingPunct="0">
        <a:spcBef>
          <a:spcPct val="0"/>
        </a:spcBef>
        <a:spcAft>
          <a:spcPts val="275"/>
        </a:spcAft>
        <a:buFont typeface="Arial" charset="0"/>
        <a:buChar char="‒"/>
        <a:defRPr lang="en-US" sz="2200" kern="1200" dirty="0">
          <a:solidFill>
            <a:schemeClr val="tx2"/>
          </a:solidFill>
          <a:latin typeface="+mn-lt"/>
          <a:ea typeface="ＭＳ Ｐゴシック" charset="0"/>
          <a:cs typeface="+mj-cs"/>
        </a:defRPr>
      </a:lvl3pPr>
      <a:lvl4pPr marL="536575" indent="-179388" algn="l" defTabSz="911225" rtl="0" eaLnBrk="0" fontAlgn="base" hangingPunct="0">
        <a:spcBef>
          <a:spcPct val="0"/>
        </a:spcBef>
        <a:spcAft>
          <a:spcPts val="538"/>
        </a:spcAft>
        <a:buFont typeface="Arial" charset="0"/>
        <a:buChar char="•"/>
        <a:defRPr lang="en-US" kern="1200" dirty="0">
          <a:solidFill>
            <a:schemeClr val="tx2"/>
          </a:solidFill>
          <a:latin typeface="+mn-lt"/>
          <a:ea typeface="ＭＳ Ｐゴシック" charset="0"/>
          <a:cs typeface="+mj-cs"/>
        </a:defRPr>
      </a:lvl4pPr>
      <a:lvl5pPr marL="709613" indent="-169863" algn="l" defTabSz="911225" rtl="0" eaLnBrk="0" fontAlgn="base" hangingPunct="0">
        <a:spcBef>
          <a:spcPct val="0"/>
        </a:spcBef>
        <a:spcAft>
          <a:spcPts val="538"/>
        </a:spcAft>
        <a:buFont typeface="Arial" charset="0"/>
        <a:buChar char="‒"/>
        <a:defRPr lang="en-GB" kern="1200" dirty="0">
          <a:solidFill>
            <a:schemeClr val="tx2"/>
          </a:solidFill>
          <a:latin typeface="+mn-lt"/>
          <a:ea typeface="ＭＳ Ｐゴシック" charset="0"/>
          <a:cs typeface="+mj-cs"/>
        </a:defRPr>
      </a:lvl5pPr>
      <a:lvl6pPr marL="802150" indent="-163560" algn="l" defTabSz="819221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400" kern="1200" baseline="0">
          <a:solidFill>
            <a:schemeClr val="accent1"/>
          </a:solidFill>
          <a:latin typeface="+mn-lt"/>
          <a:ea typeface="+mn-ea"/>
          <a:cs typeface="+mn-cs"/>
        </a:defRPr>
      </a:lvl6pPr>
      <a:lvl7pPr marL="967130" indent="-164983" algn="l" defTabSz="819221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2156" indent="-155026" algn="l" defTabSz="819221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•"/>
        <a:defRPr sz="13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85715" indent="-163560" algn="l" defTabSz="819221" rtl="0" eaLnBrk="1" latinLnBrk="0" hangingPunct="1">
        <a:spcBef>
          <a:spcPts val="0"/>
        </a:spcBef>
        <a:spcAft>
          <a:spcPts val="269"/>
        </a:spcAft>
        <a:buFont typeface="Arial" pitchFamily="34" charset="0"/>
        <a:buChar char="‒"/>
        <a:defRPr sz="13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922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9609" algn="l" defTabSz="81922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9221" algn="l" defTabSz="81922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8826" algn="l" defTabSz="81922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8433" algn="l" defTabSz="81922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8042" algn="l" defTabSz="81922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57652" algn="l" defTabSz="81922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67259" algn="l" defTabSz="81922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76868" algn="l" defTabSz="81922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6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jpeg"/><Relationship Id="rId5" Type="http://schemas.openxmlformats.org/officeDocument/2006/relationships/hyperlink" Target="mailto:Daniel.magallon@energy-base.org" TargetMode="External"/><Relationship Id="rId6" Type="http://schemas.openxmlformats.org/officeDocument/2006/relationships/hyperlink" Target="http://www.energy-base.org/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jpeg"/><Relationship Id="rId5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jpe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jpe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jpe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jpe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jpeg"/><Relationship Id="rId5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/>
          <p:cNvPicPr>
            <a:picLocks noChangeAspect="1"/>
          </p:cNvPicPr>
          <p:nvPr/>
        </p:nvPicPr>
        <p:blipFill rotWithShape="1">
          <a:blip r:embed="rId3"/>
          <a:srcRect t="11926"/>
          <a:stretch/>
        </p:blipFill>
        <p:spPr>
          <a:xfrm>
            <a:off x="0" y="1253066"/>
            <a:ext cx="9144000" cy="5033433"/>
          </a:xfrm>
          <a:prstGeom prst="rect">
            <a:avLst/>
          </a:prstGeom>
        </p:spPr>
      </p:pic>
      <p:sp>
        <p:nvSpPr>
          <p:cNvPr id="3" name="Rechteck 2"/>
          <p:cNvSpPr/>
          <p:nvPr/>
        </p:nvSpPr>
        <p:spPr>
          <a:xfrm>
            <a:off x="0" y="5013176"/>
            <a:ext cx="9144000" cy="1296144"/>
          </a:xfrm>
          <a:prstGeom prst="rect">
            <a:avLst/>
          </a:prstGeom>
          <a:solidFill>
            <a:srgbClr val="003300">
              <a:alpha val="7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389" name="1 Título"/>
          <p:cNvSpPr txBox="1">
            <a:spLocks/>
          </p:cNvSpPr>
          <p:nvPr/>
        </p:nvSpPr>
        <p:spPr bwMode="auto">
          <a:xfrm>
            <a:off x="-12824" y="5157192"/>
            <a:ext cx="9144000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defTabSz="9112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9112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112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112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112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112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s-ES_tradnl" sz="3000" b="1" cap="small" dirty="0" smtClean="0">
                <a:solidFill>
                  <a:schemeClr val="bg1"/>
                </a:solidFill>
                <a:latin typeface="Calibri"/>
                <a:cs typeface="Calibri"/>
              </a:rPr>
              <a:t>Energy </a:t>
            </a:r>
            <a:r>
              <a:rPr lang="es-ES_tradnl" sz="3000" b="1" cap="small" dirty="0" err="1" smtClean="0">
                <a:solidFill>
                  <a:schemeClr val="bg1"/>
                </a:solidFill>
                <a:latin typeface="Calibri"/>
                <a:cs typeface="Calibri"/>
              </a:rPr>
              <a:t>Savings</a:t>
            </a:r>
            <a:r>
              <a:rPr lang="es-ES_tradnl" sz="3000" b="1" cap="small" dirty="0" smtClean="0">
                <a:solidFill>
                  <a:schemeClr val="bg1"/>
                </a:solidFill>
                <a:latin typeface="Calibri"/>
                <a:cs typeface="Calibri"/>
              </a:rPr>
              <a:t> </a:t>
            </a:r>
            <a:r>
              <a:rPr lang="es-ES_tradnl" sz="3000" b="1" cap="small" dirty="0" err="1" smtClean="0">
                <a:solidFill>
                  <a:schemeClr val="bg1"/>
                </a:solidFill>
                <a:latin typeface="Calibri"/>
                <a:cs typeface="Calibri"/>
              </a:rPr>
              <a:t>Insurance</a:t>
            </a:r>
            <a:endParaRPr lang="es-ES_tradnl" sz="3000" b="1" cap="small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algn="ctr">
              <a:lnSpc>
                <a:spcPts val="3225"/>
              </a:lnSpc>
            </a:pPr>
            <a:r>
              <a:rPr lang="de-CH" sz="1400" dirty="0" smtClean="0">
                <a:solidFill>
                  <a:schemeClr val="bg1"/>
                </a:solidFill>
                <a:latin typeface="Calibri"/>
                <a:cs typeface="Calibri"/>
              </a:rPr>
              <a:t>March, 2017</a:t>
            </a:r>
            <a:endParaRPr lang="es-CO" sz="14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pic>
        <p:nvPicPr>
          <p:cNvPr id="6" name="Bild 5" descr="idb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88640"/>
            <a:ext cx="1489113" cy="1052736"/>
          </a:xfrm>
          <a:prstGeom prst="rect">
            <a:avLst/>
          </a:prstGeom>
        </p:spPr>
      </p:pic>
      <p:pic>
        <p:nvPicPr>
          <p:cNvPr id="2" name="Bild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9845" y="260648"/>
            <a:ext cx="2704976" cy="940861"/>
          </a:xfrm>
          <a:prstGeom prst="rect">
            <a:avLst/>
          </a:prstGeom>
        </p:spPr>
      </p:pic>
      <p:pic>
        <p:nvPicPr>
          <p:cNvPr id="9" name="Bild 8"/>
          <p:cNvPicPr/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79" r="46393" b="15701"/>
          <a:stretch/>
        </p:blipFill>
        <p:spPr>
          <a:xfrm>
            <a:off x="7740352" y="6364232"/>
            <a:ext cx="1290299" cy="396063"/>
          </a:xfrm>
          <a:prstGeom prst="rect">
            <a:avLst/>
          </a:prstGeom>
        </p:spPr>
      </p:pic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BE6123-114E-B84A-9283-02B43457C6C0}" type="slidenum">
              <a:rPr lang="en-US" b="0" smtClean="0">
                <a:solidFill>
                  <a:srgbClr val="262626"/>
                </a:solidFill>
              </a:rPr>
              <a:pPr>
                <a:defRPr/>
              </a:pPr>
              <a:t>1</a:t>
            </a:fld>
            <a:endParaRPr lang="en-US" b="0">
              <a:solidFill>
                <a:srgbClr val="262626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 7" descr="idb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792088" cy="559971"/>
          </a:xfrm>
          <a:prstGeom prst="rect">
            <a:avLst/>
          </a:prstGeom>
        </p:spPr>
      </p:pic>
      <p:pic>
        <p:nvPicPr>
          <p:cNvPr id="9" name="Bild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5171" y="44624"/>
            <a:ext cx="1438829" cy="500462"/>
          </a:xfrm>
          <a:prstGeom prst="rect">
            <a:avLst/>
          </a:prstGeom>
        </p:spPr>
      </p:pic>
      <p:pic>
        <p:nvPicPr>
          <p:cNvPr id="10" name="Bild 9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79" r="46393" b="15701"/>
          <a:stretch/>
        </p:blipFill>
        <p:spPr>
          <a:xfrm>
            <a:off x="7740352" y="6451014"/>
            <a:ext cx="1290299" cy="396063"/>
          </a:xfrm>
          <a:prstGeom prst="rect">
            <a:avLst/>
          </a:prstGeom>
        </p:spPr>
      </p:pic>
      <p:sp>
        <p:nvSpPr>
          <p:cNvPr id="2" name="Rechteck 1"/>
          <p:cNvSpPr/>
          <p:nvPr/>
        </p:nvSpPr>
        <p:spPr>
          <a:xfrm>
            <a:off x="1907704" y="2276872"/>
            <a:ext cx="5976664" cy="2816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GB" b="1" dirty="0" smtClean="0"/>
              <a:t>Thank you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en-GB" b="1" dirty="0"/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endParaRPr lang="en-GB" b="1" dirty="0" smtClean="0"/>
          </a:p>
          <a:p>
            <a:pPr algn="ctr"/>
            <a:r>
              <a:rPr lang="de-DE" sz="1400" dirty="0" smtClean="0"/>
              <a:t>Daniel Magallon</a:t>
            </a:r>
          </a:p>
          <a:p>
            <a:pPr algn="ctr"/>
            <a:r>
              <a:rPr lang="de-DE" sz="1400" dirty="0" smtClean="0"/>
              <a:t>BASE </a:t>
            </a:r>
            <a:r>
              <a:rPr lang="de-DE" sz="1400" dirty="0"/>
              <a:t>– Basel Agency for Sustainable Energy</a:t>
            </a:r>
          </a:p>
          <a:p>
            <a:pPr algn="ctr"/>
            <a:r>
              <a:rPr lang="de-DE" sz="1400" dirty="0" smtClean="0"/>
              <a:t>Elisabethenstr 22, 4051 </a:t>
            </a:r>
            <a:r>
              <a:rPr lang="de-DE" sz="1400" dirty="0"/>
              <a:t>Basel, </a:t>
            </a:r>
            <a:r>
              <a:rPr lang="de-DE" sz="1400" dirty="0" err="1"/>
              <a:t>Switzerland</a:t>
            </a:r>
            <a:endParaRPr lang="de-DE" sz="1400" dirty="0"/>
          </a:p>
          <a:p>
            <a:pPr algn="ctr"/>
            <a:r>
              <a:rPr lang="is-IS" sz="1400" dirty="0"/>
              <a:t>P. +41 61 274 04 </a:t>
            </a:r>
            <a:r>
              <a:rPr lang="is-IS" sz="1400" dirty="0" smtClean="0"/>
              <a:t>80; </a:t>
            </a:r>
            <a:r>
              <a:rPr lang="cs-CZ" sz="1400" dirty="0" smtClean="0"/>
              <a:t>F</a:t>
            </a:r>
            <a:r>
              <a:rPr lang="cs-CZ" sz="1400" dirty="0"/>
              <a:t>. +41 61 271 10 10 </a:t>
            </a:r>
          </a:p>
          <a:p>
            <a:pPr algn="ctr"/>
            <a:r>
              <a:rPr lang="cs-CZ" sz="1400" u="sng" dirty="0" smtClean="0">
                <a:hlinkClick r:id="rId5"/>
              </a:rPr>
              <a:t>daniel.magallon@energy-base.org</a:t>
            </a:r>
            <a:endParaRPr lang="cs-CZ" sz="1400" u="sng" dirty="0" smtClean="0">
              <a:hlinkClick r:id="rId6"/>
            </a:endParaRPr>
          </a:p>
          <a:p>
            <a:pPr algn="ctr"/>
            <a:r>
              <a:rPr lang="cs-CZ" sz="1400" u="sng" dirty="0" smtClean="0">
                <a:hlinkClick r:id="rId6"/>
              </a:rPr>
              <a:t>www.energy</a:t>
            </a:r>
            <a:r>
              <a:rPr lang="cs-CZ" sz="1400" u="sng" dirty="0">
                <a:hlinkClick r:id="rId6"/>
              </a:rPr>
              <a:t>-base.org </a:t>
            </a:r>
          </a:p>
          <a:p>
            <a:pPr algn="ctr"/>
            <a:r>
              <a:rPr lang="cs-CZ" sz="1400" dirty="0" err="1"/>
              <a:t>Twitter</a:t>
            </a:r>
            <a:r>
              <a:rPr lang="cs-CZ" sz="1400" dirty="0"/>
              <a:t>: @</a:t>
            </a:r>
            <a:r>
              <a:rPr lang="cs-CZ" sz="1400" dirty="0" err="1"/>
              <a:t>energy_base</a:t>
            </a:r>
            <a:endParaRPr lang="en-GB" sz="1400" b="1" dirty="0"/>
          </a:p>
        </p:txBody>
      </p:sp>
      <p:sp>
        <p:nvSpPr>
          <p:cNvPr id="119" name="Foliennummernplatzhalter 4"/>
          <p:cNvSpPr>
            <a:spLocks noGrp="1"/>
          </p:cNvSpPr>
          <p:nvPr>
            <p:ph type="sldNum" sz="quarter" idx="10"/>
          </p:nvPr>
        </p:nvSpPr>
        <p:spPr>
          <a:xfrm>
            <a:off x="415925" y="6553200"/>
            <a:ext cx="282575" cy="144463"/>
          </a:xfrm>
        </p:spPr>
        <p:txBody>
          <a:bodyPr/>
          <a:lstStyle/>
          <a:p>
            <a:pPr>
              <a:defRPr/>
            </a:pPr>
            <a:fld id="{F8BE6123-114E-B84A-9283-02B43457C6C0}" type="slidenum">
              <a:rPr lang="en-US" b="0" smtClean="0">
                <a:solidFill>
                  <a:srgbClr val="262626"/>
                </a:solidFill>
              </a:rPr>
              <a:pPr>
                <a:defRPr/>
              </a:pPr>
              <a:t>10</a:t>
            </a:fld>
            <a:endParaRPr lang="en-US" b="0">
              <a:solidFill>
                <a:srgbClr val="2626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533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1043608" y="1700808"/>
            <a:ext cx="7632848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b="1" dirty="0" smtClean="0"/>
              <a:t>Agenda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Symbol" charset="2"/>
              <a:buChar char="-"/>
            </a:pPr>
            <a:r>
              <a:rPr lang="en-GB" sz="2000" dirty="0" smtClean="0"/>
              <a:t>Evolution of the ESI model (Colombia - Mexico - El Salvador)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Symbol" charset="2"/>
              <a:buChar char="-"/>
            </a:pPr>
            <a:r>
              <a:rPr lang="en-GB" sz="2000" dirty="0" smtClean="0"/>
              <a:t>Lessons learned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Symbol" charset="2"/>
              <a:buChar char="-"/>
            </a:pPr>
            <a:r>
              <a:rPr lang="en-GB" sz="2000" dirty="0" smtClean="0"/>
              <a:t>ESI replication opportunities</a:t>
            </a:r>
          </a:p>
          <a:p>
            <a:endParaRPr lang="en-GB" dirty="0"/>
          </a:p>
        </p:txBody>
      </p:sp>
      <p:pic>
        <p:nvPicPr>
          <p:cNvPr id="8" name="Bild 7" descr="idb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792088" cy="559971"/>
          </a:xfrm>
          <a:prstGeom prst="rect">
            <a:avLst/>
          </a:prstGeom>
        </p:spPr>
      </p:pic>
      <p:pic>
        <p:nvPicPr>
          <p:cNvPr id="9" name="Bild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5171" y="44624"/>
            <a:ext cx="1438829" cy="500462"/>
          </a:xfrm>
          <a:prstGeom prst="rect">
            <a:avLst/>
          </a:prstGeom>
        </p:spPr>
      </p:pic>
      <p:pic>
        <p:nvPicPr>
          <p:cNvPr id="10" name="Bild 9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79" r="46393" b="15701"/>
          <a:stretch/>
        </p:blipFill>
        <p:spPr>
          <a:xfrm>
            <a:off x="7740352" y="6451014"/>
            <a:ext cx="1290299" cy="396063"/>
          </a:xfrm>
          <a:prstGeom prst="rect">
            <a:avLst/>
          </a:prstGeom>
        </p:spPr>
      </p:pic>
      <p:sp>
        <p:nvSpPr>
          <p:cNvPr id="12" name="Foliennummernplatzhalter 4"/>
          <p:cNvSpPr>
            <a:spLocks noGrp="1"/>
          </p:cNvSpPr>
          <p:nvPr>
            <p:ph type="sldNum" sz="quarter" idx="10"/>
          </p:nvPr>
        </p:nvSpPr>
        <p:spPr>
          <a:xfrm>
            <a:off x="415925" y="6553200"/>
            <a:ext cx="282575" cy="144463"/>
          </a:xfrm>
        </p:spPr>
        <p:txBody>
          <a:bodyPr/>
          <a:lstStyle/>
          <a:p>
            <a:pPr>
              <a:defRPr/>
            </a:pPr>
            <a:fld id="{F8BE6123-114E-B84A-9283-02B43457C6C0}" type="slidenum">
              <a:rPr lang="en-GB" b="0" smtClean="0">
                <a:solidFill>
                  <a:srgbClr val="262626"/>
                </a:solidFill>
              </a:rPr>
              <a:pPr>
                <a:defRPr/>
              </a:pPr>
              <a:t>2</a:t>
            </a:fld>
            <a:endParaRPr lang="en-GB" b="0">
              <a:solidFill>
                <a:srgbClr val="262626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2843808" y="116632"/>
            <a:ext cx="37444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ESI Methodological Approach – Key toolkit features</a:t>
            </a:r>
          </a:p>
        </p:txBody>
      </p:sp>
      <p:pic>
        <p:nvPicPr>
          <p:cNvPr id="3" name="Bild 2" descr="ESI Program Toolkit Version 1.0 Spanish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17032"/>
            <a:ext cx="2041196" cy="288855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30952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Abgerundetes Rechteck 29"/>
          <p:cNvSpPr/>
          <p:nvPr/>
        </p:nvSpPr>
        <p:spPr>
          <a:xfrm>
            <a:off x="1547664" y="1052736"/>
            <a:ext cx="6048672" cy="5112568"/>
          </a:xfrm>
          <a:prstGeom prst="roundRect">
            <a:avLst>
              <a:gd name="adj" fmla="val 4296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Abgerundetes Rechteck 32"/>
          <p:cNvSpPr/>
          <p:nvPr/>
        </p:nvSpPr>
        <p:spPr>
          <a:xfrm>
            <a:off x="1547664" y="5445224"/>
            <a:ext cx="6048672" cy="720080"/>
          </a:xfrm>
          <a:prstGeom prst="roundRect">
            <a:avLst>
              <a:gd name="adj" fmla="val 7442"/>
            </a:avLst>
          </a:prstGeom>
          <a:solidFill>
            <a:srgbClr val="FFFFFF"/>
          </a:solidFill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Bild 7" descr="idb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792088" cy="559971"/>
          </a:xfrm>
          <a:prstGeom prst="rect">
            <a:avLst/>
          </a:prstGeom>
        </p:spPr>
      </p:pic>
      <p:pic>
        <p:nvPicPr>
          <p:cNvPr id="9" name="Bild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5171" y="44624"/>
            <a:ext cx="1438829" cy="500462"/>
          </a:xfrm>
          <a:prstGeom prst="rect">
            <a:avLst/>
          </a:prstGeom>
        </p:spPr>
      </p:pic>
      <p:pic>
        <p:nvPicPr>
          <p:cNvPr id="10" name="Bild 9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79" r="46393" b="15701"/>
          <a:stretch/>
        </p:blipFill>
        <p:spPr>
          <a:xfrm>
            <a:off x="7740352" y="6451014"/>
            <a:ext cx="1290299" cy="396063"/>
          </a:xfrm>
          <a:prstGeom prst="rect">
            <a:avLst/>
          </a:prstGeom>
        </p:spPr>
      </p:pic>
      <p:sp>
        <p:nvSpPr>
          <p:cNvPr id="2" name="Rechteck 1"/>
          <p:cNvSpPr/>
          <p:nvPr/>
        </p:nvSpPr>
        <p:spPr>
          <a:xfrm>
            <a:off x="2195736" y="11663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Evolution of the ESI </a:t>
            </a:r>
            <a:r>
              <a:rPr lang="en-GB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model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Colombia - Mexico - El Salvador)</a:t>
            </a:r>
          </a:p>
        </p:txBody>
      </p:sp>
      <p:sp>
        <p:nvSpPr>
          <p:cNvPr id="3" name="Träne 2"/>
          <p:cNvSpPr/>
          <p:nvPr/>
        </p:nvSpPr>
        <p:spPr>
          <a:xfrm rot="18900000">
            <a:off x="3809158" y="3779228"/>
            <a:ext cx="1512168" cy="1512168"/>
          </a:xfrm>
          <a:prstGeom prst="teardrop">
            <a:avLst/>
          </a:prstGeom>
          <a:solidFill>
            <a:srgbClr val="FDA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räne 10"/>
          <p:cNvSpPr/>
          <p:nvPr/>
        </p:nvSpPr>
        <p:spPr>
          <a:xfrm rot="2700000">
            <a:off x="2703735" y="2665492"/>
            <a:ext cx="1512168" cy="1512168"/>
          </a:xfrm>
          <a:prstGeom prst="teardrop">
            <a:avLst/>
          </a:prstGeom>
          <a:solidFill>
            <a:srgbClr val="2F55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räne 11"/>
          <p:cNvSpPr/>
          <p:nvPr/>
        </p:nvSpPr>
        <p:spPr>
          <a:xfrm rot="13500000">
            <a:off x="4910580" y="2645127"/>
            <a:ext cx="1512168" cy="1512168"/>
          </a:xfrm>
          <a:prstGeom prst="teardrop">
            <a:avLst/>
          </a:prstGeom>
          <a:solidFill>
            <a:srgbClr val="F84C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räne 12"/>
          <p:cNvSpPr/>
          <p:nvPr/>
        </p:nvSpPr>
        <p:spPr>
          <a:xfrm rot="8100000">
            <a:off x="3796419" y="1538512"/>
            <a:ext cx="1512168" cy="1512168"/>
          </a:xfrm>
          <a:prstGeom prst="teardrop">
            <a:avLst/>
          </a:prstGeom>
          <a:solidFill>
            <a:srgbClr val="2846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5084523" y="2780928"/>
            <a:ext cx="1169062" cy="12344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©√</a:t>
            </a:r>
          </a:p>
        </p:txBody>
      </p:sp>
      <p:sp>
        <p:nvSpPr>
          <p:cNvPr id="14" name="Oval 13"/>
          <p:cNvSpPr/>
          <p:nvPr/>
        </p:nvSpPr>
        <p:spPr>
          <a:xfrm>
            <a:off x="2860742" y="2796042"/>
            <a:ext cx="1207202" cy="12344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979002" y="3933056"/>
            <a:ext cx="1152128" cy="12344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3979332" y="1700808"/>
            <a:ext cx="1168731" cy="123442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9" name="Bild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3968" y="1861758"/>
            <a:ext cx="531912" cy="531912"/>
          </a:xfrm>
          <a:prstGeom prst="rect">
            <a:avLst/>
          </a:prstGeom>
        </p:spPr>
      </p:pic>
      <p:sp>
        <p:nvSpPr>
          <p:cNvPr id="20" name="Textfeld 19"/>
          <p:cNvSpPr txBox="1"/>
          <p:nvPr/>
        </p:nvSpPr>
        <p:spPr>
          <a:xfrm>
            <a:off x="4139952" y="2348880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Financing</a:t>
            </a:r>
            <a:endParaRPr lang="en-GB" sz="1100" b="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1" name="Bild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47154" y="3026625"/>
            <a:ext cx="576064" cy="576064"/>
          </a:xfrm>
          <a:prstGeom prst="rect">
            <a:avLst/>
          </a:prstGeom>
        </p:spPr>
      </p:pic>
      <p:sp>
        <p:nvSpPr>
          <p:cNvPr id="22" name="Textfeld 21"/>
          <p:cNvSpPr txBox="1"/>
          <p:nvPr/>
        </p:nvSpPr>
        <p:spPr>
          <a:xfrm>
            <a:off x="5227959" y="3531044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Insurance</a:t>
            </a:r>
            <a:endParaRPr lang="en-GB" sz="1100" b="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3" name="Bild 22"/>
          <p:cNvPicPr>
            <a:picLocks noChangeAspect="1"/>
          </p:cNvPicPr>
          <p:nvPr/>
        </p:nvPicPr>
        <p:blipFill rotWithShape="1">
          <a:blip r:embed="rId7"/>
          <a:srcRect l="28291" t="10143" r="23209"/>
          <a:stretch/>
        </p:blipFill>
        <p:spPr>
          <a:xfrm>
            <a:off x="3203848" y="2988485"/>
            <a:ext cx="455872" cy="563076"/>
          </a:xfrm>
          <a:prstGeom prst="rect">
            <a:avLst/>
          </a:prstGeom>
        </p:spPr>
      </p:pic>
      <p:pic>
        <p:nvPicPr>
          <p:cNvPr id="24" name="Bild 2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11960" y="4175224"/>
            <a:ext cx="693936" cy="693936"/>
          </a:xfrm>
          <a:prstGeom prst="rect">
            <a:avLst/>
          </a:prstGeom>
        </p:spPr>
      </p:pic>
      <p:sp>
        <p:nvSpPr>
          <p:cNvPr id="25" name="Textfeld 24"/>
          <p:cNvSpPr txBox="1"/>
          <p:nvPr/>
        </p:nvSpPr>
        <p:spPr>
          <a:xfrm>
            <a:off x="4139952" y="4653136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Contract</a:t>
            </a:r>
            <a:endParaRPr lang="en-GB" sz="1100" b="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" name="Textfeld 25"/>
          <p:cNvSpPr txBox="1"/>
          <p:nvPr/>
        </p:nvSpPr>
        <p:spPr>
          <a:xfrm>
            <a:off x="2987824" y="3501008"/>
            <a:ext cx="8640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Validation</a:t>
            </a:r>
            <a:endParaRPr lang="en-GB" sz="1100" b="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7" name="Abgerundetes Rechteck 26"/>
          <p:cNvSpPr/>
          <p:nvPr/>
        </p:nvSpPr>
        <p:spPr>
          <a:xfrm>
            <a:off x="2797201" y="5555372"/>
            <a:ext cx="1080120" cy="504056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bg1"/>
                </a:solidFill>
              </a:rPr>
              <a:t>Market assessment</a:t>
            </a:r>
          </a:p>
        </p:txBody>
      </p:sp>
      <p:sp>
        <p:nvSpPr>
          <p:cNvPr id="28" name="Abgerundetes Rechteck 27"/>
          <p:cNvSpPr/>
          <p:nvPr/>
        </p:nvSpPr>
        <p:spPr>
          <a:xfrm>
            <a:off x="5101457" y="5555372"/>
            <a:ext cx="1080120" cy="504056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Capacity building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29" name="Abgerundetes Rechteck 28"/>
          <p:cNvSpPr/>
          <p:nvPr/>
        </p:nvSpPr>
        <p:spPr>
          <a:xfrm>
            <a:off x="3949329" y="5555372"/>
            <a:ext cx="1080120" cy="504056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bg1"/>
                </a:solidFill>
              </a:rPr>
              <a:t>Promotion strategy</a:t>
            </a:r>
            <a:endParaRPr lang="en-GB" sz="1200" dirty="0">
              <a:solidFill>
                <a:schemeClr val="bg1"/>
              </a:solidFill>
            </a:endParaRPr>
          </a:p>
        </p:txBody>
      </p:sp>
      <p:sp>
        <p:nvSpPr>
          <p:cNvPr id="31" name="Abgerundetes Rechteck 30"/>
          <p:cNvSpPr/>
          <p:nvPr/>
        </p:nvSpPr>
        <p:spPr>
          <a:xfrm>
            <a:off x="6253585" y="5555372"/>
            <a:ext cx="1224136" cy="504056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 smtClean="0">
                <a:solidFill>
                  <a:schemeClr val="bg1"/>
                </a:solidFill>
              </a:rPr>
              <a:t>Implementation</a:t>
            </a:r>
            <a:endParaRPr lang="de-DE" sz="1100" dirty="0">
              <a:solidFill>
                <a:schemeClr val="bg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1619672" y="5589240"/>
            <a:ext cx="10081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Supporting actions</a:t>
            </a:r>
            <a:endParaRPr lang="en-GB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4" name="Rechteck 33"/>
          <p:cNvSpPr/>
          <p:nvPr/>
        </p:nvSpPr>
        <p:spPr>
          <a:xfrm>
            <a:off x="1547664" y="1124744"/>
            <a:ext cx="60486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Energy Savings Insurance</a:t>
            </a:r>
            <a:endParaRPr lang="en-GB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6" name="Foliennummernplatzhalter 4"/>
          <p:cNvSpPr>
            <a:spLocks noGrp="1"/>
          </p:cNvSpPr>
          <p:nvPr>
            <p:ph type="sldNum" sz="quarter" idx="10"/>
          </p:nvPr>
        </p:nvSpPr>
        <p:spPr>
          <a:xfrm>
            <a:off x="415925" y="6553200"/>
            <a:ext cx="282575" cy="144463"/>
          </a:xfrm>
        </p:spPr>
        <p:txBody>
          <a:bodyPr/>
          <a:lstStyle/>
          <a:p>
            <a:pPr>
              <a:defRPr/>
            </a:pPr>
            <a:fld id="{F8BE6123-114E-B84A-9283-02B43457C6C0}" type="slidenum">
              <a:rPr lang="en-US" b="0" smtClean="0">
                <a:solidFill>
                  <a:srgbClr val="262626"/>
                </a:solidFill>
              </a:rPr>
              <a:pPr>
                <a:defRPr/>
              </a:pPr>
              <a:t>3</a:t>
            </a:fld>
            <a:endParaRPr lang="en-US" b="0">
              <a:solidFill>
                <a:srgbClr val="2626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111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Abgerundetes Rechteck 29"/>
          <p:cNvSpPr/>
          <p:nvPr/>
        </p:nvSpPr>
        <p:spPr>
          <a:xfrm>
            <a:off x="467544" y="1544676"/>
            <a:ext cx="3096344" cy="372156"/>
          </a:xfrm>
          <a:prstGeom prst="roundRect">
            <a:avLst>
              <a:gd name="adj" fmla="val 4296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Bild 7" descr="idb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792088" cy="559971"/>
          </a:xfrm>
          <a:prstGeom prst="rect">
            <a:avLst/>
          </a:prstGeom>
        </p:spPr>
      </p:pic>
      <p:pic>
        <p:nvPicPr>
          <p:cNvPr id="9" name="Bild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5171" y="44624"/>
            <a:ext cx="1438829" cy="500462"/>
          </a:xfrm>
          <a:prstGeom prst="rect">
            <a:avLst/>
          </a:prstGeom>
        </p:spPr>
      </p:pic>
      <p:pic>
        <p:nvPicPr>
          <p:cNvPr id="10" name="Bild 9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79" r="46393" b="15701"/>
          <a:stretch/>
        </p:blipFill>
        <p:spPr>
          <a:xfrm>
            <a:off x="7740352" y="6451014"/>
            <a:ext cx="1290299" cy="396063"/>
          </a:xfrm>
          <a:prstGeom prst="rect">
            <a:avLst/>
          </a:prstGeom>
        </p:spPr>
      </p:pic>
      <p:sp>
        <p:nvSpPr>
          <p:cNvPr id="2" name="Rechteck 1"/>
          <p:cNvSpPr/>
          <p:nvPr/>
        </p:nvSpPr>
        <p:spPr>
          <a:xfrm>
            <a:off x="2195736" y="11663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</a:rPr>
              <a:t>Evolution of the ESI </a:t>
            </a:r>
            <a:r>
              <a:rPr lang="en-GB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model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</a:rPr>
              <a:t>Colombia - Mexico - El Salvador)</a:t>
            </a:r>
          </a:p>
        </p:txBody>
      </p:sp>
      <p:sp>
        <p:nvSpPr>
          <p:cNvPr id="3" name="Träne 2"/>
          <p:cNvSpPr/>
          <p:nvPr/>
        </p:nvSpPr>
        <p:spPr>
          <a:xfrm rot="18900000">
            <a:off x="328921" y="3468261"/>
            <a:ext cx="721410" cy="721410"/>
          </a:xfrm>
          <a:prstGeom prst="teardrop">
            <a:avLst/>
          </a:prstGeom>
          <a:solidFill>
            <a:srgbClr val="FDA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räne 10"/>
          <p:cNvSpPr/>
          <p:nvPr/>
        </p:nvSpPr>
        <p:spPr>
          <a:xfrm rot="2700000">
            <a:off x="256913" y="5234593"/>
            <a:ext cx="721410" cy="721410"/>
          </a:xfrm>
          <a:prstGeom prst="teardrop">
            <a:avLst/>
          </a:prstGeom>
          <a:solidFill>
            <a:srgbClr val="2F55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räne 11"/>
          <p:cNvSpPr/>
          <p:nvPr/>
        </p:nvSpPr>
        <p:spPr>
          <a:xfrm rot="13500000">
            <a:off x="328921" y="4298489"/>
            <a:ext cx="721410" cy="721410"/>
          </a:xfrm>
          <a:prstGeom prst="teardrop">
            <a:avLst/>
          </a:prstGeom>
          <a:solidFill>
            <a:srgbClr val="F84C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räne 12"/>
          <p:cNvSpPr/>
          <p:nvPr/>
        </p:nvSpPr>
        <p:spPr>
          <a:xfrm rot="8100000">
            <a:off x="328920" y="2325223"/>
            <a:ext cx="721410" cy="721410"/>
          </a:xfrm>
          <a:prstGeom prst="teardrop">
            <a:avLst/>
          </a:prstGeom>
          <a:solidFill>
            <a:srgbClr val="2846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411904" y="4372524"/>
            <a:ext cx="557724" cy="58890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©√</a:t>
            </a:r>
          </a:p>
        </p:txBody>
      </p:sp>
      <p:sp>
        <p:nvSpPr>
          <p:cNvPr id="14" name="Oval 13"/>
          <p:cNvSpPr/>
          <p:nvPr/>
        </p:nvSpPr>
        <p:spPr>
          <a:xfrm>
            <a:off x="331816" y="5296875"/>
            <a:ext cx="575920" cy="58890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09948" y="3537610"/>
            <a:ext cx="549646" cy="58890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16182" y="2402650"/>
            <a:ext cx="557566" cy="58890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9" name="Bild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515" y="2479434"/>
            <a:ext cx="253759" cy="253759"/>
          </a:xfrm>
          <a:prstGeom prst="rect">
            <a:avLst/>
          </a:prstGeom>
        </p:spPr>
      </p:pic>
      <p:sp>
        <p:nvSpPr>
          <p:cNvPr id="20" name="Textfeld 19"/>
          <p:cNvSpPr txBox="1"/>
          <p:nvPr/>
        </p:nvSpPr>
        <p:spPr>
          <a:xfrm>
            <a:off x="451762" y="2677377"/>
            <a:ext cx="504056" cy="215444"/>
          </a:xfrm>
          <a:prstGeom prst="rect">
            <a:avLst/>
          </a:prstGeom>
          <a:noFill/>
        </p:spPr>
        <p:txBody>
          <a:bodyPr wrap="square" lIns="0" rIns="0" numCol="1" rtlCol="0">
            <a:spAutoFit/>
          </a:bodyPr>
          <a:lstStyle/>
          <a:p>
            <a:pPr algn="ctr"/>
            <a:r>
              <a:rPr lang="en-GB" sz="8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Financing</a:t>
            </a:r>
            <a:endParaRPr lang="en-GB" sz="800" b="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1" name="Bild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7198" y="4480490"/>
            <a:ext cx="274823" cy="274823"/>
          </a:xfrm>
          <a:prstGeom prst="rect">
            <a:avLst/>
          </a:prstGeom>
        </p:spPr>
      </p:pic>
      <p:sp>
        <p:nvSpPr>
          <p:cNvPr id="22" name="Textfeld 21"/>
          <p:cNvSpPr txBox="1"/>
          <p:nvPr/>
        </p:nvSpPr>
        <p:spPr>
          <a:xfrm>
            <a:off x="428520" y="4681262"/>
            <a:ext cx="520018" cy="215444"/>
          </a:xfrm>
          <a:prstGeom prst="rect">
            <a:avLst/>
          </a:prstGeom>
          <a:noFill/>
        </p:spPr>
        <p:txBody>
          <a:bodyPr wrap="square" lIns="0" rIns="0" numCol="1" rtlCol="0">
            <a:spAutoFit/>
          </a:bodyPr>
          <a:lstStyle>
            <a:defPPr>
              <a:defRPr lang="es-ES"/>
            </a:defPPr>
            <a:lvl1pPr algn="ctr">
              <a:defRPr sz="8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/>
              <a:t>Insurance</a:t>
            </a:r>
          </a:p>
        </p:txBody>
      </p:sp>
      <p:pic>
        <p:nvPicPr>
          <p:cNvPr id="23" name="Bild 22"/>
          <p:cNvPicPr>
            <a:picLocks noChangeAspect="1"/>
          </p:cNvPicPr>
          <p:nvPr/>
        </p:nvPicPr>
        <p:blipFill rotWithShape="1">
          <a:blip r:embed="rId7"/>
          <a:srcRect l="28291" t="10143" r="23209"/>
          <a:stretch/>
        </p:blipFill>
        <p:spPr>
          <a:xfrm>
            <a:off x="495502" y="5388683"/>
            <a:ext cx="217483" cy="268627"/>
          </a:xfrm>
          <a:prstGeom prst="rect">
            <a:avLst/>
          </a:prstGeom>
        </p:spPr>
      </p:pic>
      <p:pic>
        <p:nvPicPr>
          <p:cNvPr id="24" name="Bild 2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5125" y="3657180"/>
            <a:ext cx="331056" cy="331056"/>
          </a:xfrm>
          <a:prstGeom prst="rect">
            <a:avLst/>
          </a:prstGeom>
        </p:spPr>
      </p:pic>
      <p:sp>
        <p:nvSpPr>
          <p:cNvPr id="25" name="Textfeld 24"/>
          <p:cNvSpPr txBox="1"/>
          <p:nvPr/>
        </p:nvSpPr>
        <p:spPr>
          <a:xfrm>
            <a:off x="441212" y="3851313"/>
            <a:ext cx="463009" cy="215444"/>
          </a:xfrm>
          <a:prstGeom prst="rect">
            <a:avLst/>
          </a:prstGeom>
          <a:noFill/>
        </p:spPr>
        <p:txBody>
          <a:bodyPr wrap="square" lIns="0" rIns="0" numCol="1" rtlCol="0">
            <a:spAutoFit/>
          </a:bodyPr>
          <a:lstStyle>
            <a:defPPr>
              <a:defRPr lang="es-ES"/>
            </a:defPPr>
            <a:lvl1pPr algn="ctr">
              <a:defRPr sz="8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/>
              <a:t>Contract</a:t>
            </a:r>
          </a:p>
        </p:txBody>
      </p:sp>
      <p:sp>
        <p:nvSpPr>
          <p:cNvPr id="26" name="Textfeld 25"/>
          <p:cNvSpPr txBox="1"/>
          <p:nvPr/>
        </p:nvSpPr>
        <p:spPr>
          <a:xfrm>
            <a:off x="358889" y="5573740"/>
            <a:ext cx="508599" cy="215444"/>
          </a:xfrm>
          <a:prstGeom prst="rect">
            <a:avLst/>
          </a:prstGeom>
          <a:noFill/>
        </p:spPr>
        <p:txBody>
          <a:bodyPr wrap="square" lIns="0" rIns="0" numCol="1" rtlCol="0">
            <a:spAutoFit/>
          </a:bodyPr>
          <a:lstStyle>
            <a:defPPr>
              <a:defRPr lang="es-ES"/>
            </a:defPPr>
            <a:lvl1pPr algn="ctr">
              <a:defRPr sz="8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/>
              <a:t>Validation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467544" y="1544676"/>
            <a:ext cx="30963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Colombia - </a:t>
            </a:r>
            <a:r>
              <a:rPr lang="en-GB" sz="1400" b="1" dirty="0" err="1" smtClean="0"/>
              <a:t>Bancoldex</a:t>
            </a:r>
            <a:endParaRPr lang="en-GB" sz="1400" b="1" dirty="0"/>
          </a:p>
        </p:txBody>
      </p:sp>
      <p:sp>
        <p:nvSpPr>
          <p:cNvPr id="35" name="Abgerundetes Rechteck 34"/>
          <p:cNvSpPr/>
          <p:nvPr/>
        </p:nvSpPr>
        <p:spPr>
          <a:xfrm>
            <a:off x="1259632" y="3534876"/>
            <a:ext cx="3816424" cy="432048"/>
          </a:xfrm>
          <a:prstGeom prst="roundRect">
            <a:avLst>
              <a:gd name="adj" fmla="val 4296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feld 35"/>
          <p:cNvSpPr txBox="1"/>
          <p:nvPr/>
        </p:nvSpPr>
        <p:spPr>
          <a:xfrm>
            <a:off x="1259632" y="3606885"/>
            <a:ext cx="38164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Retention guarantee of 25% managed by Client </a:t>
            </a:r>
            <a:endParaRPr lang="en-GB" sz="1200" dirty="0"/>
          </a:p>
        </p:txBody>
      </p:sp>
      <p:sp>
        <p:nvSpPr>
          <p:cNvPr id="37" name="Abgerundetes Rechteck 36"/>
          <p:cNvSpPr/>
          <p:nvPr/>
        </p:nvSpPr>
        <p:spPr>
          <a:xfrm>
            <a:off x="1259632" y="4293096"/>
            <a:ext cx="3816424" cy="648073"/>
          </a:xfrm>
          <a:prstGeom prst="roundRect">
            <a:avLst>
              <a:gd name="adj" fmla="val 4296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Abgerundetes Rechteck 38"/>
          <p:cNvSpPr/>
          <p:nvPr/>
        </p:nvSpPr>
        <p:spPr>
          <a:xfrm>
            <a:off x="1259632" y="5196692"/>
            <a:ext cx="3816424" cy="1196752"/>
          </a:xfrm>
          <a:prstGeom prst="roundRect">
            <a:avLst>
              <a:gd name="adj" fmla="val 4296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feld 39"/>
          <p:cNvSpPr txBox="1"/>
          <p:nvPr/>
        </p:nvSpPr>
        <p:spPr>
          <a:xfrm>
            <a:off x="1259632" y="5241316"/>
            <a:ext cx="38884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Validation provided by ICONTEC.</a:t>
            </a:r>
          </a:p>
          <a:p>
            <a:r>
              <a:rPr lang="en-GB" sz="1200" dirty="0" smtClean="0"/>
              <a:t>Baseline, projections and actual energy savings calculations are based in the relation between equipment energy consumption and number of occupied beds (hospitals) and occupied rooms (hotels)</a:t>
            </a:r>
            <a:endParaRPr lang="en-GB" sz="1200" dirty="0"/>
          </a:p>
        </p:txBody>
      </p:sp>
      <p:sp>
        <p:nvSpPr>
          <p:cNvPr id="41" name="Abgerundetes Rechteck 40"/>
          <p:cNvSpPr/>
          <p:nvPr/>
        </p:nvSpPr>
        <p:spPr>
          <a:xfrm>
            <a:off x="1259632" y="2463846"/>
            <a:ext cx="3816424" cy="432048"/>
          </a:xfrm>
          <a:prstGeom prst="roundRect">
            <a:avLst>
              <a:gd name="adj" fmla="val 4296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extfeld 41"/>
          <p:cNvSpPr txBox="1"/>
          <p:nvPr/>
        </p:nvSpPr>
        <p:spPr>
          <a:xfrm>
            <a:off x="1259632" y="2535854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Funding from CTF and IDB</a:t>
            </a:r>
            <a:endParaRPr lang="en-GB" sz="1200" dirty="0"/>
          </a:p>
        </p:txBody>
      </p:sp>
      <p:sp>
        <p:nvSpPr>
          <p:cNvPr id="43" name="Textfeld 42"/>
          <p:cNvSpPr txBox="1"/>
          <p:nvPr/>
        </p:nvSpPr>
        <p:spPr>
          <a:xfrm>
            <a:off x="1259632" y="4293096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Risk coverage provided by SURA</a:t>
            </a:r>
          </a:p>
          <a:p>
            <a:r>
              <a:rPr lang="en-GB" sz="1200" dirty="0" smtClean="0"/>
              <a:t>Instrument: Insurance</a:t>
            </a:r>
          </a:p>
          <a:p>
            <a:r>
              <a:rPr lang="en-GB" sz="1200" dirty="0" smtClean="0"/>
              <a:t>Covering 25% of total value project</a:t>
            </a:r>
            <a:endParaRPr lang="en-GB" sz="1200" dirty="0"/>
          </a:p>
        </p:txBody>
      </p:sp>
      <p:sp>
        <p:nvSpPr>
          <p:cNvPr id="45" name="Textfeld 44"/>
          <p:cNvSpPr txBox="1"/>
          <p:nvPr/>
        </p:nvSpPr>
        <p:spPr>
          <a:xfrm>
            <a:off x="5652120" y="2420888"/>
            <a:ext cx="3384376" cy="3046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EE Technologies:</a:t>
            </a:r>
          </a:p>
          <a:p>
            <a:endParaRPr lang="en-GB" sz="1200" dirty="0" smtClean="0"/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Air conditioning</a:t>
            </a:r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Climatic automation</a:t>
            </a:r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Solar water heaters (preheating and swimming pools)</a:t>
            </a:r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Cogeneration</a:t>
            </a:r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Motors (under review)</a:t>
            </a:r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Photovoltaic (under review)</a:t>
            </a:r>
          </a:p>
          <a:p>
            <a:pPr marL="171450" indent="-171450">
              <a:buFont typeface="Symbol" charset="2"/>
              <a:buChar char="-"/>
            </a:pPr>
            <a:endParaRPr lang="en-GB" sz="1200" dirty="0"/>
          </a:p>
          <a:p>
            <a:pPr marL="171450" indent="-171450">
              <a:buFont typeface="Symbol" charset="2"/>
              <a:buChar char="-"/>
            </a:pPr>
            <a:endParaRPr lang="en-GB" sz="1200" dirty="0" smtClean="0"/>
          </a:p>
          <a:p>
            <a:r>
              <a:rPr lang="en-GB" sz="1200" b="1" dirty="0" smtClean="0"/>
              <a:t>Sectors: </a:t>
            </a:r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Hotels</a:t>
            </a:r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Hospitals</a:t>
            </a:r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Food processing (under review)</a:t>
            </a:r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Chemical, rubber, plastic</a:t>
            </a:r>
            <a:r>
              <a:rPr lang="en-GB" sz="1200" dirty="0"/>
              <a:t> (under review</a:t>
            </a:r>
            <a:r>
              <a:rPr lang="en-GB" sz="1200" dirty="0" smtClean="0"/>
              <a:t>)</a:t>
            </a:r>
            <a:endParaRPr lang="en-GB" sz="1200" dirty="0"/>
          </a:p>
        </p:txBody>
      </p:sp>
      <p:sp>
        <p:nvSpPr>
          <p:cNvPr id="46" name="Foliennummernplatzhalter 4"/>
          <p:cNvSpPr>
            <a:spLocks noGrp="1"/>
          </p:cNvSpPr>
          <p:nvPr>
            <p:ph type="sldNum" sz="quarter" idx="10"/>
          </p:nvPr>
        </p:nvSpPr>
        <p:spPr>
          <a:xfrm>
            <a:off x="415925" y="6553200"/>
            <a:ext cx="282575" cy="144463"/>
          </a:xfrm>
        </p:spPr>
        <p:txBody>
          <a:bodyPr/>
          <a:lstStyle/>
          <a:p>
            <a:pPr>
              <a:defRPr/>
            </a:pPr>
            <a:fld id="{F8BE6123-114E-B84A-9283-02B43457C6C0}" type="slidenum">
              <a:rPr lang="en-US" b="0" smtClean="0">
                <a:solidFill>
                  <a:srgbClr val="262626"/>
                </a:solidFill>
              </a:rPr>
              <a:pPr>
                <a:defRPr/>
              </a:pPr>
              <a:t>4</a:t>
            </a:fld>
            <a:endParaRPr lang="en-US" b="0">
              <a:solidFill>
                <a:srgbClr val="2626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46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Abgerundetes Rechteck 29"/>
          <p:cNvSpPr/>
          <p:nvPr/>
        </p:nvSpPr>
        <p:spPr>
          <a:xfrm>
            <a:off x="467544" y="1544676"/>
            <a:ext cx="3096344" cy="372156"/>
          </a:xfrm>
          <a:prstGeom prst="roundRect">
            <a:avLst>
              <a:gd name="adj" fmla="val 4296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Bild 7" descr="idb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792088" cy="559971"/>
          </a:xfrm>
          <a:prstGeom prst="rect">
            <a:avLst/>
          </a:prstGeom>
        </p:spPr>
      </p:pic>
      <p:pic>
        <p:nvPicPr>
          <p:cNvPr id="9" name="Bild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5171" y="44624"/>
            <a:ext cx="1438829" cy="500462"/>
          </a:xfrm>
          <a:prstGeom prst="rect">
            <a:avLst/>
          </a:prstGeom>
        </p:spPr>
      </p:pic>
      <p:pic>
        <p:nvPicPr>
          <p:cNvPr id="10" name="Bild 9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79" r="46393" b="15701"/>
          <a:stretch/>
        </p:blipFill>
        <p:spPr>
          <a:xfrm>
            <a:off x="7740352" y="6451014"/>
            <a:ext cx="1290299" cy="396063"/>
          </a:xfrm>
          <a:prstGeom prst="rect">
            <a:avLst/>
          </a:prstGeom>
        </p:spPr>
      </p:pic>
      <p:sp>
        <p:nvSpPr>
          <p:cNvPr id="2" name="Rechteck 1"/>
          <p:cNvSpPr/>
          <p:nvPr/>
        </p:nvSpPr>
        <p:spPr>
          <a:xfrm>
            <a:off x="2195736" y="11663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</a:rPr>
              <a:t>Evolution of the ESI </a:t>
            </a:r>
            <a:r>
              <a:rPr lang="en-GB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model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</a:rPr>
              <a:t>Colombia - Mexico - El Salvador)</a:t>
            </a:r>
          </a:p>
        </p:txBody>
      </p:sp>
      <p:sp>
        <p:nvSpPr>
          <p:cNvPr id="3" name="Träne 2"/>
          <p:cNvSpPr/>
          <p:nvPr/>
        </p:nvSpPr>
        <p:spPr>
          <a:xfrm rot="18900000">
            <a:off x="328921" y="3468261"/>
            <a:ext cx="721410" cy="721410"/>
          </a:xfrm>
          <a:prstGeom prst="teardrop">
            <a:avLst/>
          </a:prstGeom>
          <a:solidFill>
            <a:srgbClr val="FDA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räne 10"/>
          <p:cNvSpPr/>
          <p:nvPr/>
        </p:nvSpPr>
        <p:spPr>
          <a:xfrm rot="2700000">
            <a:off x="256913" y="5234593"/>
            <a:ext cx="721410" cy="721410"/>
          </a:xfrm>
          <a:prstGeom prst="teardrop">
            <a:avLst/>
          </a:prstGeom>
          <a:solidFill>
            <a:srgbClr val="2F55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räne 11"/>
          <p:cNvSpPr/>
          <p:nvPr/>
        </p:nvSpPr>
        <p:spPr>
          <a:xfrm rot="13500000">
            <a:off x="328921" y="4298489"/>
            <a:ext cx="721410" cy="721410"/>
          </a:xfrm>
          <a:prstGeom prst="teardrop">
            <a:avLst/>
          </a:prstGeom>
          <a:solidFill>
            <a:srgbClr val="F84C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räne 12"/>
          <p:cNvSpPr/>
          <p:nvPr/>
        </p:nvSpPr>
        <p:spPr>
          <a:xfrm rot="8100000">
            <a:off x="328920" y="2325223"/>
            <a:ext cx="721410" cy="721410"/>
          </a:xfrm>
          <a:prstGeom prst="teardrop">
            <a:avLst/>
          </a:prstGeom>
          <a:solidFill>
            <a:srgbClr val="2846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411904" y="4372524"/>
            <a:ext cx="557724" cy="58890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©√</a:t>
            </a:r>
          </a:p>
        </p:txBody>
      </p:sp>
      <p:sp>
        <p:nvSpPr>
          <p:cNvPr id="14" name="Oval 13"/>
          <p:cNvSpPr/>
          <p:nvPr/>
        </p:nvSpPr>
        <p:spPr>
          <a:xfrm>
            <a:off x="331816" y="5296875"/>
            <a:ext cx="575920" cy="58890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09948" y="3537610"/>
            <a:ext cx="549646" cy="58890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16182" y="2402650"/>
            <a:ext cx="557566" cy="58890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9" name="Bild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515" y="2479434"/>
            <a:ext cx="253759" cy="253759"/>
          </a:xfrm>
          <a:prstGeom prst="rect">
            <a:avLst/>
          </a:prstGeom>
        </p:spPr>
      </p:pic>
      <p:sp>
        <p:nvSpPr>
          <p:cNvPr id="20" name="Textfeld 19"/>
          <p:cNvSpPr txBox="1"/>
          <p:nvPr/>
        </p:nvSpPr>
        <p:spPr>
          <a:xfrm>
            <a:off x="451762" y="2677377"/>
            <a:ext cx="504056" cy="215444"/>
          </a:xfrm>
          <a:prstGeom prst="rect">
            <a:avLst/>
          </a:prstGeom>
          <a:noFill/>
        </p:spPr>
        <p:txBody>
          <a:bodyPr wrap="square" lIns="0" rIns="0" numCol="1" rtlCol="0">
            <a:spAutoFit/>
          </a:bodyPr>
          <a:lstStyle/>
          <a:p>
            <a:pPr algn="ctr"/>
            <a:r>
              <a:rPr lang="en-GB" sz="8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Financing</a:t>
            </a:r>
            <a:endParaRPr lang="en-GB" sz="800" b="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1" name="Bild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7198" y="4480490"/>
            <a:ext cx="274823" cy="274823"/>
          </a:xfrm>
          <a:prstGeom prst="rect">
            <a:avLst/>
          </a:prstGeom>
        </p:spPr>
      </p:pic>
      <p:sp>
        <p:nvSpPr>
          <p:cNvPr id="22" name="Textfeld 21"/>
          <p:cNvSpPr txBox="1"/>
          <p:nvPr/>
        </p:nvSpPr>
        <p:spPr>
          <a:xfrm>
            <a:off x="428520" y="4681262"/>
            <a:ext cx="520018" cy="215444"/>
          </a:xfrm>
          <a:prstGeom prst="rect">
            <a:avLst/>
          </a:prstGeom>
          <a:noFill/>
        </p:spPr>
        <p:txBody>
          <a:bodyPr wrap="square" lIns="0" rIns="0" numCol="1" rtlCol="0">
            <a:spAutoFit/>
          </a:bodyPr>
          <a:lstStyle>
            <a:defPPr>
              <a:defRPr lang="es-ES"/>
            </a:defPPr>
            <a:lvl1pPr algn="ctr">
              <a:defRPr sz="8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/>
              <a:t>Insurance</a:t>
            </a:r>
          </a:p>
        </p:txBody>
      </p:sp>
      <p:pic>
        <p:nvPicPr>
          <p:cNvPr id="23" name="Bild 22"/>
          <p:cNvPicPr>
            <a:picLocks noChangeAspect="1"/>
          </p:cNvPicPr>
          <p:nvPr/>
        </p:nvPicPr>
        <p:blipFill rotWithShape="1">
          <a:blip r:embed="rId7"/>
          <a:srcRect l="28291" t="10143" r="23209"/>
          <a:stretch/>
        </p:blipFill>
        <p:spPr>
          <a:xfrm>
            <a:off x="495502" y="5388683"/>
            <a:ext cx="217483" cy="268627"/>
          </a:xfrm>
          <a:prstGeom prst="rect">
            <a:avLst/>
          </a:prstGeom>
        </p:spPr>
      </p:pic>
      <p:pic>
        <p:nvPicPr>
          <p:cNvPr id="24" name="Bild 2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5125" y="3657180"/>
            <a:ext cx="331056" cy="331056"/>
          </a:xfrm>
          <a:prstGeom prst="rect">
            <a:avLst/>
          </a:prstGeom>
        </p:spPr>
      </p:pic>
      <p:sp>
        <p:nvSpPr>
          <p:cNvPr id="25" name="Textfeld 24"/>
          <p:cNvSpPr txBox="1"/>
          <p:nvPr/>
        </p:nvSpPr>
        <p:spPr>
          <a:xfrm>
            <a:off x="441212" y="3851313"/>
            <a:ext cx="463009" cy="215444"/>
          </a:xfrm>
          <a:prstGeom prst="rect">
            <a:avLst/>
          </a:prstGeom>
          <a:noFill/>
        </p:spPr>
        <p:txBody>
          <a:bodyPr wrap="square" lIns="0" rIns="0" numCol="1" rtlCol="0">
            <a:spAutoFit/>
          </a:bodyPr>
          <a:lstStyle>
            <a:defPPr>
              <a:defRPr lang="es-ES"/>
            </a:defPPr>
            <a:lvl1pPr algn="ctr">
              <a:defRPr sz="8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/>
              <a:t>Contract</a:t>
            </a:r>
          </a:p>
        </p:txBody>
      </p:sp>
      <p:sp>
        <p:nvSpPr>
          <p:cNvPr id="26" name="Textfeld 25"/>
          <p:cNvSpPr txBox="1"/>
          <p:nvPr/>
        </p:nvSpPr>
        <p:spPr>
          <a:xfrm>
            <a:off x="358889" y="5573740"/>
            <a:ext cx="508599" cy="215444"/>
          </a:xfrm>
          <a:prstGeom prst="rect">
            <a:avLst/>
          </a:prstGeom>
          <a:noFill/>
        </p:spPr>
        <p:txBody>
          <a:bodyPr wrap="square" lIns="0" rIns="0" numCol="1" rtlCol="0">
            <a:spAutoFit/>
          </a:bodyPr>
          <a:lstStyle>
            <a:defPPr>
              <a:defRPr lang="es-ES"/>
            </a:defPPr>
            <a:lvl1pPr algn="ctr">
              <a:defRPr sz="8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/>
              <a:t>Validation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467544" y="1544676"/>
            <a:ext cx="30963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/>
              <a:t>Mexico - FIRA</a:t>
            </a:r>
            <a:endParaRPr lang="en-GB" sz="1400" b="1" dirty="0"/>
          </a:p>
        </p:txBody>
      </p:sp>
      <p:sp>
        <p:nvSpPr>
          <p:cNvPr id="35" name="Abgerundetes Rechteck 34"/>
          <p:cNvSpPr/>
          <p:nvPr/>
        </p:nvSpPr>
        <p:spPr>
          <a:xfrm>
            <a:off x="1259632" y="3534876"/>
            <a:ext cx="3816424" cy="432048"/>
          </a:xfrm>
          <a:prstGeom prst="roundRect">
            <a:avLst>
              <a:gd name="adj" fmla="val 4296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feld 35"/>
          <p:cNvSpPr txBox="1"/>
          <p:nvPr/>
        </p:nvSpPr>
        <p:spPr>
          <a:xfrm>
            <a:off x="1213025" y="3606885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Retention guarantee up to 10% managed by third party </a:t>
            </a:r>
            <a:endParaRPr lang="en-GB" sz="1200" dirty="0"/>
          </a:p>
        </p:txBody>
      </p:sp>
      <p:sp>
        <p:nvSpPr>
          <p:cNvPr id="39" name="Abgerundetes Rechteck 38"/>
          <p:cNvSpPr/>
          <p:nvPr/>
        </p:nvSpPr>
        <p:spPr>
          <a:xfrm>
            <a:off x="1259632" y="5196692"/>
            <a:ext cx="3816424" cy="896604"/>
          </a:xfrm>
          <a:prstGeom prst="roundRect">
            <a:avLst>
              <a:gd name="adj" fmla="val 4296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feld 39"/>
          <p:cNvSpPr txBox="1"/>
          <p:nvPr/>
        </p:nvSpPr>
        <p:spPr>
          <a:xfrm>
            <a:off x="1259632" y="5241316"/>
            <a:ext cx="3888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Validation provided by ANCE.</a:t>
            </a:r>
          </a:p>
          <a:p>
            <a:r>
              <a:rPr lang="en-GB" sz="1200" dirty="0" smtClean="0"/>
              <a:t>Energy savings methodology is based in ISO 50001</a:t>
            </a:r>
          </a:p>
          <a:p>
            <a:r>
              <a:rPr lang="en-GB" sz="1200" dirty="0" smtClean="0"/>
              <a:t>Energy Performance Indicators (</a:t>
            </a:r>
            <a:r>
              <a:rPr lang="en-GB" sz="1200" dirty="0" err="1" smtClean="0"/>
              <a:t>EnPI</a:t>
            </a:r>
            <a:r>
              <a:rPr lang="en-GB" sz="1200" dirty="0" smtClean="0"/>
              <a:t>) are used to estimate baseline, projections, and energy savings</a:t>
            </a:r>
            <a:endParaRPr lang="en-GB" sz="1200" dirty="0"/>
          </a:p>
        </p:txBody>
      </p:sp>
      <p:sp>
        <p:nvSpPr>
          <p:cNvPr id="41" name="Abgerundetes Rechteck 40"/>
          <p:cNvSpPr/>
          <p:nvPr/>
        </p:nvSpPr>
        <p:spPr>
          <a:xfrm>
            <a:off x="1259632" y="2463846"/>
            <a:ext cx="3816424" cy="432048"/>
          </a:xfrm>
          <a:prstGeom prst="roundRect">
            <a:avLst>
              <a:gd name="adj" fmla="val 4296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extfeld 41"/>
          <p:cNvSpPr txBox="1"/>
          <p:nvPr/>
        </p:nvSpPr>
        <p:spPr>
          <a:xfrm>
            <a:off x="1259632" y="2535854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Funding from CTF and IDB</a:t>
            </a:r>
            <a:endParaRPr lang="en-GB" sz="1200" dirty="0"/>
          </a:p>
        </p:txBody>
      </p:sp>
      <p:sp>
        <p:nvSpPr>
          <p:cNvPr id="45" name="Textfeld 44"/>
          <p:cNvSpPr txBox="1"/>
          <p:nvPr/>
        </p:nvSpPr>
        <p:spPr>
          <a:xfrm>
            <a:off x="5652120" y="2420888"/>
            <a:ext cx="34563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EE Technologies:</a:t>
            </a:r>
          </a:p>
          <a:p>
            <a:endParaRPr lang="en-GB" sz="1200" dirty="0" smtClean="0"/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Refrigeration</a:t>
            </a:r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Industrial boilers</a:t>
            </a:r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Solar water heaters (preheating)</a:t>
            </a:r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Cogeneration</a:t>
            </a:r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Engines</a:t>
            </a:r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Compressed air</a:t>
            </a:r>
          </a:p>
          <a:p>
            <a:pPr marL="171450" indent="-171450">
              <a:buFont typeface="Symbol" charset="2"/>
              <a:buChar char="-"/>
            </a:pPr>
            <a:endParaRPr lang="en-GB" sz="1200" dirty="0"/>
          </a:p>
          <a:p>
            <a:r>
              <a:rPr lang="en-GB" sz="1200" b="1" dirty="0" smtClean="0"/>
              <a:t>Sectors:</a:t>
            </a:r>
          </a:p>
          <a:p>
            <a:r>
              <a:rPr lang="en-GB" sz="1200" dirty="0" smtClean="0"/>
              <a:t>Agroindustry</a:t>
            </a:r>
          </a:p>
          <a:p>
            <a:endParaRPr lang="en-GB" sz="1200" dirty="0"/>
          </a:p>
        </p:txBody>
      </p:sp>
      <p:sp>
        <p:nvSpPr>
          <p:cNvPr id="46" name="Abgerundetes Rechteck 45"/>
          <p:cNvSpPr/>
          <p:nvPr/>
        </p:nvSpPr>
        <p:spPr>
          <a:xfrm>
            <a:off x="1259632" y="4293096"/>
            <a:ext cx="3816424" cy="648073"/>
          </a:xfrm>
          <a:prstGeom prst="roundRect">
            <a:avLst>
              <a:gd name="adj" fmla="val 4296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feld 46"/>
          <p:cNvSpPr txBox="1"/>
          <p:nvPr/>
        </p:nvSpPr>
        <p:spPr>
          <a:xfrm>
            <a:off x="1259632" y="4293096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Risk coverage provided by ASERTA</a:t>
            </a:r>
          </a:p>
          <a:p>
            <a:r>
              <a:rPr lang="en-GB" sz="1200" dirty="0" smtClean="0"/>
              <a:t>Instrument: Surety bond</a:t>
            </a:r>
          </a:p>
          <a:p>
            <a:r>
              <a:rPr lang="en-GB" sz="1200" dirty="0" smtClean="0"/>
              <a:t>Covering 100% of total value project</a:t>
            </a:r>
            <a:endParaRPr lang="en-GB" sz="1200" dirty="0"/>
          </a:p>
        </p:txBody>
      </p:sp>
      <p:sp>
        <p:nvSpPr>
          <p:cNvPr id="48" name="Foliennummernplatzhalter 4"/>
          <p:cNvSpPr>
            <a:spLocks noGrp="1"/>
          </p:cNvSpPr>
          <p:nvPr>
            <p:ph type="sldNum" sz="quarter" idx="10"/>
          </p:nvPr>
        </p:nvSpPr>
        <p:spPr>
          <a:xfrm>
            <a:off x="415925" y="6553200"/>
            <a:ext cx="282575" cy="144463"/>
          </a:xfrm>
        </p:spPr>
        <p:txBody>
          <a:bodyPr/>
          <a:lstStyle/>
          <a:p>
            <a:pPr>
              <a:defRPr/>
            </a:pPr>
            <a:fld id="{F8BE6123-114E-B84A-9283-02B43457C6C0}" type="slidenum">
              <a:rPr lang="en-US" b="0" smtClean="0">
                <a:solidFill>
                  <a:srgbClr val="262626"/>
                </a:solidFill>
              </a:rPr>
              <a:pPr>
                <a:defRPr/>
              </a:pPr>
              <a:t>5</a:t>
            </a:fld>
            <a:endParaRPr lang="en-US" b="0">
              <a:solidFill>
                <a:srgbClr val="2626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203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Abgerundetes Rechteck 29"/>
          <p:cNvSpPr/>
          <p:nvPr/>
        </p:nvSpPr>
        <p:spPr>
          <a:xfrm>
            <a:off x="467544" y="1544676"/>
            <a:ext cx="4608512" cy="372156"/>
          </a:xfrm>
          <a:prstGeom prst="roundRect">
            <a:avLst>
              <a:gd name="adj" fmla="val 4296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Bild 7" descr="idb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792088" cy="559971"/>
          </a:xfrm>
          <a:prstGeom prst="rect">
            <a:avLst/>
          </a:prstGeom>
        </p:spPr>
      </p:pic>
      <p:pic>
        <p:nvPicPr>
          <p:cNvPr id="9" name="Bild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5171" y="44624"/>
            <a:ext cx="1438829" cy="500462"/>
          </a:xfrm>
          <a:prstGeom prst="rect">
            <a:avLst/>
          </a:prstGeom>
        </p:spPr>
      </p:pic>
      <p:pic>
        <p:nvPicPr>
          <p:cNvPr id="10" name="Bild 9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79" r="46393" b="15701"/>
          <a:stretch/>
        </p:blipFill>
        <p:spPr>
          <a:xfrm>
            <a:off x="7740352" y="6451014"/>
            <a:ext cx="1290299" cy="396063"/>
          </a:xfrm>
          <a:prstGeom prst="rect">
            <a:avLst/>
          </a:prstGeom>
        </p:spPr>
      </p:pic>
      <p:sp>
        <p:nvSpPr>
          <p:cNvPr id="2" name="Rechteck 1"/>
          <p:cNvSpPr/>
          <p:nvPr/>
        </p:nvSpPr>
        <p:spPr>
          <a:xfrm>
            <a:off x="2195736" y="11663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</a:rPr>
              <a:t>Evolution of the ESI </a:t>
            </a:r>
            <a:r>
              <a:rPr lang="en-GB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model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</a:rPr>
              <a:t>Colombia - Mexico - El Salvador)</a:t>
            </a:r>
          </a:p>
        </p:txBody>
      </p:sp>
      <p:sp>
        <p:nvSpPr>
          <p:cNvPr id="3" name="Träne 2"/>
          <p:cNvSpPr/>
          <p:nvPr/>
        </p:nvSpPr>
        <p:spPr>
          <a:xfrm rot="18900000">
            <a:off x="328921" y="3434393"/>
            <a:ext cx="721410" cy="721410"/>
          </a:xfrm>
          <a:prstGeom prst="teardrop">
            <a:avLst/>
          </a:prstGeom>
          <a:solidFill>
            <a:srgbClr val="FDA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räne 10"/>
          <p:cNvSpPr/>
          <p:nvPr/>
        </p:nvSpPr>
        <p:spPr>
          <a:xfrm rot="2700000">
            <a:off x="256913" y="5234593"/>
            <a:ext cx="721410" cy="721410"/>
          </a:xfrm>
          <a:prstGeom prst="teardrop">
            <a:avLst/>
          </a:prstGeom>
          <a:solidFill>
            <a:srgbClr val="2F55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räne 11"/>
          <p:cNvSpPr/>
          <p:nvPr/>
        </p:nvSpPr>
        <p:spPr>
          <a:xfrm rot="13500000">
            <a:off x="328921" y="4298489"/>
            <a:ext cx="721410" cy="721410"/>
          </a:xfrm>
          <a:prstGeom prst="teardrop">
            <a:avLst/>
          </a:prstGeom>
          <a:solidFill>
            <a:srgbClr val="F84C2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räne 12"/>
          <p:cNvSpPr/>
          <p:nvPr/>
        </p:nvSpPr>
        <p:spPr>
          <a:xfrm rot="8100000">
            <a:off x="328920" y="2325223"/>
            <a:ext cx="721410" cy="721410"/>
          </a:xfrm>
          <a:prstGeom prst="teardrop">
            <a:avLst/>
          </a:prstGeom>
          <a:solidFill>
            <a:srgbClr val="2846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411904" y="4372524"/>
            <a:ext cx="557724" cy="58890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©√</a:t>
            </a:r>
          </a:p>
        </p:txBody>
      </p:sp>
      <p:sp>
        <p:nvSpPr>
          <p:cNvPr id="14" name="Oval 13"/>
          <p:cNvSpPr/>
          <p:nvPr/>
        </p:nvSpPr>
        <p:spPr>
          <a:xfrm>
            <a:off x="331816" y="5296875"/>
            <a:ext cx="575920" cy="58890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09948" y="3475607"/>
            <a:ext cx="549646" cy="58890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16182" y="2402650"/>
            <a:ext cx="557566" cy="588906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9" name="Bild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515" y="2479434"/>
            <a:ext cx="253759" cy="253759"/>
          </a:xfrm>
          <a:prstGeom prst="rect">
            <a:avLst/>
          </a:prstGeom>
        </p:spPr>
      </p:pic>
      <p:sp>
        <p:nvSpPr>
          <p:cNvPr id="20" name="Textfeld 19"/>
          <p:cNvSpPr txBox="1"/>
          <p:nvPr/>
        </p:nvSpPr>
        <p:spPr>
          <a:xfrm>
            <a:off x="451762" y="2677377"/>
            <a:ext cx="504056" cy="215444"/>
          </a:xfrm>
          <a:prstGeom prst="rect">
            <a:avLst/>
          </a:prstGeom>
          <a:noFill/>
        </p:spPr>
        <p:txBody>
          <a:bodyPr wrap="square" lIns="0" rIns="0" numCol="1" rtlCol="0">
            <a:spAutoFit/>
          </a:bodyPr>
          <a:lstStyle/>
          <a:p>
            <a:pPr algn="ctr"/>
            <a:r>
              <a:rPr lang="en-GB" sz="800" b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Financing</a:t>
            </a:r>
            <a:endParaRPr lang="en-GB" sz="800" b="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1" name="Bild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7198" y="4480490"/>
            <a:ext cx="274823" cy="274823"/>
          </a:xfrm>
          <a:prstGeom prst="rect">
            <a:avLst/>
          </a:prstGeom>
        </p:spPr>
      </p:pic>
      <p:sp>
        <p:nvSpPr>
          <p:cNvPr id="22" name="Textfeld 21"/>
          <p:cNvSpPr txBox="1"/>
          <p:nvPr/>
        </p:nvSpPr>
        <p:spPr>
          <a:xfrm>
            <a:off x="428520" y="4681262"/>
            <a:ext cx="520018" cy="215444"/>
          </a:xfrm>
          <a:prstGeom prst="rect">
            <a:avLst/>
          </a:prstGeom>
          <a:noFill/>
        </p:spPr>
        <p:txBody>
          <a:bodyPr wrap="square" lIns="0" rIns="0" numCol="1" rtlCol="0">
            <a:spAutoFit/>
          </a:bodyPr>
          <a:lstStyle>
            <a:defPPr>
              <a:defRPr lang="es-ES"/>
            </a:defPPr>
            <a:lvl1pPr algn="ctr">
              <a:defRPr sz="8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/>
              <a:t>Insurance</a:t>
            </a:r>
          </a:p>
        </p:txBody>
      </p:sp>
      <p:pic>
        <p:nvPicPr>
          <p:cNvPr id="23" name="Bild 22"/>
          <p:cNvPicPr>
            <a:picLocks noChangeAspect="1"/>
          </p:cNvPicPr>
          <p:nvPr/>
        </p:nvPicPr>
        <p:blipFill rotWithShape="1">
          <a:blip r:embed="rId7"/>
          <a:srcRect l="28291" t="10143" r="23209"/>
          <a:stretch/>
        </p:blipFill>
        <p:spPr>
          <a:xfrm>
            <a:off x="495502" y="5388683"/>
            <a:ext cx="217483" cy="268627"/>
          </a:xfrm>
          <a:prstGeom prst="rect">
            <a:avLst/>
          </a:prstGeom>
        </p:spPr>
      </p:pic>
      <p:pic>
        <p:nvPicPr>
          <p:cNvPr id="24" name="Bild 2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5125" y="3595177"/>
            <a:ext cx="331056" cy="331056"/>
          </a:xfrm>
          <a:prstGeom prst="rect">
            <a:avLst/>
          </a:prstGeom>
        </p:spPr>
      </p:pic>
      <p:sp>
        <p:nvSpPr>
          <p:cNvPr id="25" name="Textfeld 24"/>
          <p:cNvSpPr txBox="1"/>
          <p:nvPr/>
        </p:nvSpPr>
        <p:spPr>
          <a:xfrm>
            <a:off x="441212" y="3789310"/>
            <a:ext cx="463009" cy="215444"/>
          </a:xfrm>
          <a:prstGeom prst="rect">
            <a:avLst/>
          </a:prstGeom>
          <a:noFill/>
        </p:spPr>
        <p:txBody>
          <a:bodyPr wrap="square" lIns="0" rIns="0" numCol="1" rtlCol="0">
            <a:spAutoFit/>
          </a:bodyPr>
          <a:lstStyle>
            <a:defPPr>
              <a:defRPr lang="es-ES"/>
            </a:defPPr>
            <a:lvl1pPr algn="ctr">
              <a:defRPr sz="8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/>
              <a:t>Contract</a:t>
            </a:r>
          </a:p>
        </p:txBody>
      </p:sp>
      <p:sp>
        <p:nvSpPr>
          <p:cNvPr id="26" name="Textfeld 25"/>
          <p:cNvSpPr txBox="1"/>
          <p:nvPr/>
        </p:nvSpPr>
        <p:spPr>
          <a:xfrm>
            <a:off x="358889" y="5573740"/>
            <a:ext cx="508599" cy="215444"/>
          </a:xfrm>
          <a:prstGeom prst="rect">
            <a:avLst/>
          </a:prstGeom>
          <a:noFill/>
        </p:spPr>
        <p:txBody>
          <a:bodyPr wrap="square" lIns="0" rIns="0" numCol="1" rtlCol="0">
            <a:spAutoFit/>
          </a:bodyPr>
          <a:lstStyle>
            <a:defPPr>
              <a:defRPr lang="es-ES"/>
            </a:defPPr>
            <a:lvl1pPr algn="ctr">
              <a:defRPr sz="8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GB"/>
              <a:t>Validation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467543" y="1556792"/>
            <a:ext cx="4608513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00" b="1" dirty="0" smtClean="0"/>
              <a:t>El Salvador - </a:t>
            </a:r>
            <a:r>
              <a:rPr lang="en-GB" sz="1300" b="1" dirty="0" err="1" smtClean="0"/>
              <a:t>Bandesal</a:t>
            </a:r>
            <a:endParaRPr lang="en-GB" sz="1300" b="1" dirty="0" smtClean="0"/>
          </a:p>
        </p:txBody>
      </p:sp>
      <p:sp>
        <p:nvSpPr>
          <p:cNvPr id="35" name="Abgerundetes Rechteck 34"/>
          <p:cNvSpPr/>
          <p:nvPr/>
        </p:nvSpPr>
        <p:spPr>
          <a:xfrm>
            <a:off x="1259632" y="3475710"/>
            <a:ext cx="3816424" cy="542196"/>
          </a:xfrm>
          <a:prstGeom prst="roundRect">
            <a:avLst>
              <a:gd name="adj" fmla="val 4296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feld 35"/>
          <p:cNvSpPr txBox="1"/>
          <p:nvPr/>
        </p:nvSpPr>
        <p:spPr>
          <a:xfrm>
            <a:off x="1213025" y="3547719"/>
            <a:ext cx="37910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Retention guarantee 10% (managed by third party).</a:t>
            </a:r>
          </a:p>
          <a:p>
            <a:r>
              <a:rPr lang="en-GB" sz="1200" dirty="0" smtClean="0"/>
              <a:t>Contract guidelines  for clients and providers</a:t>
            </a:r>
            <a:endParaRPr lang="en-GB" sz="1200" dirty="0"/>
          </a:p>
        </p:txBody>
      </p:sp>
      <p:sp>
        <p:nvSpPr>
          <p:cNvPr id="39" name="Abgerundetes Rechteck 38"/>
          <p:cNvSpPr/>
          <p:nvPr/>
        </p:nvSpPr>
        <p:spPr>
          <a:xfrm>
            <a:off x="1259632" y="5196692"/>
            <a:ext cx="3816424" cy="896604"/>
          </a:xfrm>
          <a:prstGeom prst="roundRect">
            <a:avLst>
              <a:gd name="adj" fmla="val 4296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feld 39"/>
          <p:cNvSpPr txBox="1"/>
          <p:nvPr/>
        </p:nvSpPr>
        <p:spPr>
          <a:xfrm>
            <a:off x="1259632" y="5241316"/>
            <a:ext cx="3888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Validation provided by DQS.</a:t>
            </a:r>
          </a:p>
          <a:p>
            <a:r>
              <a:rPr lang="en-GB" sz="1200" dirty="0" smtClean="0"/>
              <a:t>Energy savings methodology is based in ISO 50001</a:t>
            </a:r>
          </a:p>
          <a:p>
            <a:r>
              <a:rPr lang="en-GB" sz="1200" dirty="0" smtClean="0"/>
              <a:t>Energy Performance Indicators (</a:t>
            </a:r>
            <a:r>
              <a:rPr lang="en-GB" sz="1200" dirty="0" err="1" smtClean="0"/>
              <a:t>EnPI</a:t>
            </a:r>
            <a:r>
              <a:rPr lang="en-GB" sz="1200" dirty="0" smtClean="0"/>
              <a:t>) are used to estimate baseline, projections, and energy savings</a:t>
            </a:r>
            <a:endParaRPr lang="en-GB" sz="1200" dirty="0"/>
          </a:p>
        </p:txBody>
      </p:sp>
      <p:sp>
        <p:nvSpPr>
          <p:cNvPr id="41" name="Abgerundetes Rechteck 40"/>
          <p:cNvSpPr/>
          <p:nvPr/>
        </p:nvSpPr>
        <p:spPr>
          <a:xfrm>
            <a:off x="1259632" y="2463846"/>
            <a:ext cx="3816424" cy="432048"/>
          </a:xfrm>
          <a:prstGeom prst="roundRect">
            <a:avLst>
              <a:gd name="adj" fmla="val 4296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extfeld 41"/>
          <p:cNvSpPr txBox="1"/>
          <p:nvPr/>
        </p:nvSpPr>
        <p:spPr>
          <a:xfrm>
            <a:off x="1259632" y="2535854"/>
            <a:ext cx="32403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Funding from GCF and IDB</a:t>
            </a:r>
            <a:endParaRPr lang="en-GB" sz="1200" dirty="0"/>
          </a:p>
        </p:txBody>
      </p:sp>
      <p:sp>
        <p:nvSpPr>
          <p:cNvPr id="45" name="Textfeld 44"/>
          <p:cNvSpPr txBox="1"/>
          <p:nvPr/>
        </p:nvSpPr>
        <p:spPr>
          <a:xfrm>
            <a:off x="5652120" y="2420888"/>
            <a:ext cx="266429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EE Technologies:</a:t>
            </a:r>
          </a:p>
          <a:p>
            <a:endParaRPr lang="en-GB" sz="1200" dirty="0" smtClean="0"/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Refrigeration</a:t>
            </a:r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Air conditioning</a:t>
            </a:r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Electric motors</a:t>
            </a:r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Industrial boilers</a:t>
            </a:r>
          </a:p>
          <a:p>
            <a:pPr marL="171450" indent="-171450">
              <a:buFont typeface="Symbol" charset="2"/>
              <a:buChar char="-"/>
            </a:pPr>
            <a:endParaRPr lang="en-GB" sz="1200" dirty="0"/>
          </a:p>
          <a:p>
            <a:pPr marL="171450" indent="-171450">
              <a:buFont typeface="Symbol" charset="2"/>
              <a:buChar char="-"/>
            </a:pPr>
            <a:endParaRPr lang="en-GB" sz="1200" dirty="0" smtClean="0"/>
          </a:p>
          <a:p>
            <a:r>
              <a:rPr lang="en-GB" sz="1200" b="1" dirty="0" smtClean="0"/>
              <a:t>Sectors:</a:t>
            </a:r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Industrial </a:t>
            </a:r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Commercial </a:t>
            </a:r>
          </a:p>
          <a:p>
            <a:pPr marL="171450" indent="-171450">
              <a:buFont typeface="Symbol" charset="2"/>
              <a:buChar char="-"/>
            </a:pPr>
            <a:r>
              <a:rPr lang="en-GB" sz="1200" dirty="0" smtClean="0"/>
              <a:t>Buildings </a:t>
            </a:r>
            <a:endParaRPr lang="en-GB" sz="1200" dirty="0"/>
          </a:p>
          <a:p>
            <a:endParaRPr lang="en-GB" sz="1200" dirty="0" smtClean="0"/>
          </a:p>
          <a:p>
            <a:endParaRPr lang="en-GB" sz="1200" dirty="0"/>
          </a:p>
        </p:txBody>
      </p:sp>
      <p:sp>
        <p:nvSpPr>
          <p:cNvPr id="34" name="Abgerundetes Rechteck 33"/>
          <p:cNvSpPr/>
          <p:nvPr/>
        </p:nvSpPr>
        <p:spPr>
          <a:xfrm>
            <a:off x="1259632" y="4293096"/>
            <a:ext cx="3816424" cy="648073"/>
          </a:xfrm>
          <a:prstGeom prst="roundRect">
            <a:avLst>
              <a:gd name="adj" fmla="val 4296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feld 37"/>
          <p:cNvSpPr txBox="1"/>
          <p:nvPr/>
        </p:nvSpPr>
        <p:spPr>
          <a:xfrm>
            <a:off x="1259632" y="4293096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Risk coverage provided by </a:t>
            </a:r>
            <a:r>
              <a:rPr lang="en-GB" sz="1200" dirty="0" err="1" smtClean="0"/>
              <a:t>Asesuisa</a:t>
            </a:r>
            <a:endParaRPr lang="en-GB" sz="1200" dirty="0" smtClean="0"/>
          </a:p>
          <a:p>
            <a:r>
              <a:rPr lang="en-GB" sz="1200" dirty="0" smtClean="0"/>
              <a:t>Instrument: Surety bond</a:t>
            </a:r>
          </a:p>
          <a:p>
            <a:r>
              <a:rPr lang="en-GB" sz="1200" dirty="0" smtClean="0"/>
              <a:t>Covering under discussion (target 100%)</a:t>
            </a:r>
            <a:endParaRPr lang="en-GB" sz="1200" dirty="0"/>
          </a:p>
        </p:txBody>
      </p:sp>
      <p:sp>
        <p:nvSpPr>
          <p:cNvPr id="46" name="Foliennummernplatzhalter 4"/>
          <p:cNvSpPr>
            <a:spLocks noGrp="1"/>
          </p:cNvSpPr>
          <p:nvPr>
            <p:ph type="sldNum" sz="quarter" idx="10"/>
          </p:nvPr>
        </p:nvSpPr>
        <p:spPr>
          <a:xfrm>
            <a:off x="415925" y="6553200"/>
            <a:ext cx="282575" cy="144463"/>
          </a:xfrm>
        </p:spPr>
        <p:txBody>
          <a:bodyPr/>
          <a:lstStyle/>
          <a:p>
            <a:pPr>
              <a:defRPr/>
            </a:pPr>
            <a:fld id="{F8BE6123-114E-B84A-9283-02B43457C6C0}" type="slidenum">
              <a:rPr lang="en-US" b="0" smtClean="0">
                <a:solidFill>
                  <a:srgbClr val="262626"/>
                </a:solidFill>
              </a:rPr>
              <a:pPr>
                <a:defRPr/>
              </a:pPr>
              <a:t>6</a:t>
            </a:fld>
            <a:endParaRPr lang="en-US" b="0">
              <a:solidFill>
                <a:srgbClr val="2626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809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 7" descr="idb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792088" cy="559971"/>
          </a:xfrm>
          <a:prstGeom prst="rect">
            <a:avLst/>
          </a:prstGeom>
        </p:spPr>
      </p:pic>
      <p:pic>
        <p:nvPicPr>
          <p:cNvPr id="9" name="Bild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5171" y="44624"/>
            <a:ext cx="1438829" cy="500462"/>
          </a:xfrm>
          <a:prstGeom prst="rect">
            <a:avLst/>
          </a:prstGeom>
        </p:spPr>
      </p:pic>
      <p:pic>
        <p:nvPicPr>
          <p:cNvPr id="10" name="Bild 9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79" r="46393" b="15701"/>
          <a:stretch/>
        </p:blipFill>
        <p:spPr>
          <a:xfrm>
            <a:off x="7740352" y="6451014"/>
            <a:ext cx="1290299" cy="396063"/>
          </a:xfrm>
          <a:prstGeom prst="rect">
            <a:avLst/>
          </a:prstGeom>
        </p:spPr>
      </p:pic>
      <p:sp>
        <p:nvSpPr>
          <p:cNvPr id="2" name="Rechteck 1"/>
          <p:cNvSpPr/>
          <p:nvPr/>
        </p:nvSpPr>
        <p:spPr>
          <a:xfrm>
            <a:off x="2195736" y="11663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Lessons learned</a:t>
            </a:r>
            <a:endParaRPr lang="en-GB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323528" y="1034727"/>
            <a:ext cx="835292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600" b="1" dirty="0" smtClean="0"/>
              <a:t>Local market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GB" sz="1600" dirty="0" smtClean="0"/>
              <a:t>Consistently found same financial and non-financial barriers and preconceptions of enterprises for investing in EE projects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GB" sz="1600" dirty="0"/>
              <a:t>Strong commitment and engagement of the NDB to develop the </a:t>
            </a:r>
            <a:r>
              <a:rPr lang="en-GB" sz="1600" dirty="0" smtClean="0"/>
              <a:t>program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600" b="1" dirty="0" smtClean="0"/>
              <a:t>Providers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Symbol" charset="2"/>
              <a:buChar char="-"/>
            </a:pPr>
            <a:r>
              <a:rPr lang="en-GB" sz="1600" dirty="0" smtClean="0"/>
              <a:t>Engage </a:t>
            </a:r>
            <a:r>
              <a:rPr lang="en-GB" sz="1600" dirty="0"/>
              <a:t>strong technology providers and make clear the business opportunities. It is </a:t>
            </a:r>
            <a:r>
              <a:rPr lang="en-GB" sz="1600" dirty="0" smtClean="0"/>
              <a:t>easier </a:t>
            </a:r>
            <a:r>
              <a:rPr lang="en-GB" sz="1600" dirty="0"/>
              <a:t>to engage </a:t>
            </a:r>
            <a:r>
              <a:rPr lang="en-GB" sz="1600" dirty="0" smtClean="0"/>
              <a:t>providers </a:t>
            </a:r>
            <a:r>
              <a:rPr lang="en-GB" sz="1600" dirty="0"/>
              <a:t>that offer “new technology” as they </a:t>
            </a:r>
            <a:r>
              <a:rPr lang="en-GB" sz="1600" dirty="0" smtClean="0"/>
              <a:t>have the challenge </a:t>
            </a:r>
            <a:r>
              <a:rPr lang="en-GB" sz="1600" dirty="0"/>
              <a:t>to show </a:t>
            </a:r>
            <a:r>
              <a:rPr lang="en-GB" sz="1600" dirty="0" smtClean="0"/>
              <a:t>credibility and ESI mechanism provide credibility to client.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Symbol" charset="2"/>
              <a:buChar char="-"/>
            </a:pPr>
            <a:r>
              <a:rPr lang="en-GB" sz="1600" dirty="0"/>
              <a:t>Support and build capacity of providers is key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600" b="1" dirty="0" smtClean="0"/>
              <a:t>Risk coverage</a:t>
            </a:r>
            <a:endParaRPr lang="en-GB" sz="1600" b="1" dirty="0"/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Symbol" charset="2"/>
              <a:buChar char="-"/>
            </a:pPr>
            <a:r>
              <a:rPr lang="en-GB" sz="1600" dirty="0" smtClean="0"/>
              <a:t>identify </a:t>
            </a:r>
            <a:r>
              <a:rPr lang="en-GB" sz="1600" dirty="0"/>
              <a:t>the </a:t>
            </a:r>
            <a:r>
              <a:rPr lang="en-GB" sz="1600" dirty="0" smtClean="0"/>
              <a:t>more suitable risk </a:t>
            </a:r>
            <a:r>
              <a:rPr lang="en-GB" sz="1600" dirty="0"/>
              <a:t>coverage </a:t>
            </a:r>
            <a:r>
              <a:rPr lang="en-GB" sz="1600" dirty="0" smtClean="0">
                <a:solidFill>
                  <a:srgbClr val="262626"/>
                </a:solidFill>
              </a:rPr>
              <a:t>product (insurance/surety), and </a:t>
            </a:r>
            <a:r>
              <a:rPr lang="en-GB" sz="1600" dirty="0" smtClean="0"/>
              <a:t>engage local company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GB" sz="1600" dirty="0" smtClean="0"/>
              <a:t>Support the risk coverage company to understand the associated risks; this would have an impact on the risk perception </a:t>
            </a:r>
            <a:r>
              <a:rPr lang="en-GB" sz="1600" dirty="0" smtClean="0">
                <a:solidFill>
                  <a:srgbClr val="262626"/>
                </a:solidFill>
              </a:rPr>
              <a:t>and premium costs</a:t>
            </a:r>
          </a:p>
        </p:txBody>
      </p:sp>
      <p:sp>
        <p:nvSpPr>
          <p:cNvPr id="38" name="Foliennummernplatzhalter 4"/>
          <p:cNvSpPr>
            <a:spLocks noGrp="1"/>
          </p:cNvSpPr>
          <p:nvPr>
            <p:ph type="sldNum" sz="quarter" idx="10"/>
          </p:nvPr>
        </p:nvSpPr>
        <p:spPr>
          <a:xfrm>
            <a:off x="415925" y="6553200"/>
            <a:ext cx="282575" cy="144463"/>
          </a:xfrm>
        </p:spPr>
        <p:txBody>
          <a:bodyPr/>
          <a:lstStyle/>
          <a:p>
            <a:pPr>
              <a:defRPr/>
            </a:pPr>
            <a:fld id="{F8BE6123-114E-B84A-9283-02B43457C6C0}" type="slidenum">
              <a:rPr lang="en-US" b="0" smtClean="0">
                <a:solidFill>
                  <a:srgbClr val="262626"/>
                </a:solidFill>
              </a:rPr>
              <a:pPr>
                <a:defRPr/>
              </a:pPr>
              <a:t>7</a:t>
            </a:fld>
            <a:endParaRPr lang="en-US" b="0">
              <a:solidFill>
                <a:srgbClr val="2626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344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 7" descr="idb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792088" cy="559971"/>
          </a:xfrm>
          <a:prstGeom prst="rect">
            <a:avLst/>
          </a:prstGeom>
        </p:spPr>
      </p:pic>
      <p:pic>
        <p:nvPicPr>
          <p:cNvPr id="9" name="Bild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5171" y="44624"/>
            <a:ext cx="1438829" cy="500462"/>
          </a:xfrm>
          <a:prstGeom prst="rect">
            <a:avLst/>
          </a:prstGeom>
        </p:spPr>
      </p:pic>
      <p:pic>
        <p:nvPicPr>
          <p:cNvPr id="10" name="Bild 9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79" r="46393" b="15701"/>
          <a:stretch/>
        </p:blipFill>
        <p:spPr>
          <a:xfrm>
            <a:off x="7740352" y="6451014"/>
            <a:ext cx="1290299" cy="396063"/>
          </a:xfrm>
          <a:prstGeom prst="rect">
            <a:avLst/>
          </a:prstGeom>
        </p:spPr>
      </p:pic>
      <p:sp>
        <p:nvSpPr>
          <p:cNvPr id="2" name="Rechteck 1"/>
          <p:cNvSpPr/>
          <p:nvPr/>
        </p:nvSpPr>
        <p:spPr>
          <a:xfrm>
            <a:off x="2195736" y="11663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Lessons learned</a:t>
            </a:r>
            <a:endParaRPr lang="en-GB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323528" y="964459"/>
            <a:ext cx="8136904" cy="5416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600" b="1" dirty="0" smtClean="0">
                <a:solidFill>
                  <a:srgbClr val="262626"/>
                </a:solidFill>
              </a:rPr>
              <a:t>Validation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GB" sz="1600" dirty="0" smtClean="0"/>
              <a:t>Credibility, technical capacity and “neutrality” of validation entity is key to build trust among partners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GB" sz="1600" dirty="0" smtClean="0"/>
              <a:t>Make clear to validation entity that validation procedures should be an easy standardize process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600" b="1" dirty="0" smtClean="0"/>
              <a:t>Promotion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GB" sz="1600" dirty="0" smtClean="0"/>
              <a:t>Discuss the mechanisms with the market before the launch and receive endorsement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GB" sz="1600" dirty="0" smtClean="0"/>
              <a:t>Build alliances with key organizations that facilitate the promotion of the program and strengthen trust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GB" sz="1600" dirty="0" smtClean="0"/>
              <a:t>Pilot projects are key to generate market momentum – “no </a:t>
            </a:r>
            <a:r>
              <a:rPr lang="en-GB" sz="1600" dirty="0"/>
              <a:t>one wants to jump first and be left </a:t>
            </a:r>
            <a:r>
              <a:rPr lang="en-GB" sz="1600" dirty="0" smtClean="0"/>
              <a:t>hanging”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1600" b="1" dirty="0" smtClean="0"/>
              <a:t>Financing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GB" sz="1600" dirty="0" smtClean="0"/>
              <a:t>Technical assistance funding is necessary to build the mechanisms, engage the actors and generate the initial pipeline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GB" sz="1600" dirty="0" smtClean="0"/>
              <a:t>Availability of competitive financing is important but addressing trust and risks are key elements</a:t>
            </a:r>
          </a:p>
        </p:txBody>
      </p:sp>
      <p:sp>
        <p:nvSpPr>
          <p:cNvPr id="38" name="Foliennummernplatzhalter 4"/>
          <p:cNvSpPr>
            <a:spLocks noGrp="1"/>
          </p:cNvSpPr>
          <p:nvPr>
            <p:ph type="sldNum" sz="quarter" idx="10"/>
          </p:nvPr>
        </p:nvSpPr>
        <p:spPr>
          <a:xfrm>
            <a:off x="415925" y="6553200"/>
            <a:ext cx="282575" cy="144463"/>
          </a:xfrm>
        </p:spPr>
        <p:txBody>
          <a:bodyPr/>
          <a:lstStyle/>
          <a:p>
            <a:pPr>
              <a:defRPr/>
            </a:pPr>
            <a:fld id="{F8BE6123-114E-B84A-9283-02B43457C6C0}" type="slidenum">
              <a:rPr lang="en-US" b="0" smtClean="0">
                <a:solidFill>
                  <a:srgbClr val="262626"/>
                </a:solidFill>
              </a:rPr>
              <a:pPr>
                <a:defRPr/>
              </a:pPr>
              <a:t>8</a:t>
            </a:fld>
            <a:endParaRPr lang="en-US" b="0">
              <a:solidFill>
                <a:srgbClr val="2626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25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 7" descr="idb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792088" cy="559971"/>
          </a:xfrm>
          <a:prstGeom prst="rect">
            <a:avLst/>
          </a:prstGeom>
        </p:spPr>
      </p:pic>
      <p:pic>
        <p:nvPicPr>
          <p:cNvPr id="9" name="Bild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5171" y="44624"/>
            <a:ext cx="1438829" cy="500462"/>
          </a:xfrm>
          <a:prstGeom prst="rect">
            <a:avLst/>
          </a:prstGeom>
        </p:spPr>
      </p:pic>
      <p:pic>
        <p:nvPicPr>
          <p:cNvPr id="10" name="Bild 9"/>
          <p:cNvPicPr/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79" r="46393" b="15701"/>
          <a:stretch/>
        </p:blipFill>
        <p:spPr>
          <a:xfrm>
            <a:off x="7740352" y="6451014"/>
            <a:ext cx="1290299" cy="396063"/>
          </a:xfrm>
          <a:prstGeom prst="rect">
            <a:avLst/>
          </a:prstGeom>
        </p:spPr>
      </p:pic>
      <p:sp>
        <p:nvSpPr>
          <p:cNvPr id="2" name="Rechteck 1"/>
          <p:cNvSpPr/>
          <p:nvPr/>
        </p:nvSpPr>
        <p:spPr>
          <a:xfrm>
            <a:off x="2339752" y="11663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GB" b="1" smtClean="0"/>
              <a:t>ESI replication</a:t>
            </a:r>
            <a:endParaRPr lang="en-GB" b="1"/>
          </a:p>
        </p:txBody>
      </p:sp>
      <p:pic>
        <p:nvPicPr>
          <p:cNvPr id="3" name="Bild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965200"/>
            <a:ext cx="9144000" cy="4914900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1907704" y="3933056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1979712" y="3573016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1259632" y="2996952"/>
            <a:ext cx="72008" cy="72008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1590245" y="3247339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2784046" y="4174438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3059832" y="4221088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2737480" y="4631638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1691680" y="3284984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2195736" y="4979308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5796136" y="4293096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6516216" y="2996952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5220072" y="2420888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6948264" y="2204864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1259632" y="3094361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2051720" y="3573016"/>
            <a:ext cx="72008" cy="72008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Gewinkelte Verbindung 5"/>
          <p:cNvCxnSpPr>
            <a:stCxn id="66" idx="3"/>
            <a:endCxn id="23" idx="4"/>
          </p:cNvCxnSpPr>
          <p:nvPr/>
        </p:nvCxnSpPr>
        <p:spPr>
          <a:xfrm flipV="1">
            <a:off x="863080" y="3166369"/>
            <a:ext cx="432556" cy="234031"/>
          </a:xfrm>
          <a:prstGeom prst="bentConnector2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Gewinkelte Verbindung 24"/>
          <p:cNvCxnSpPr>
            <a:endCxn id="13" idx="4"/>
          </p:cNvCxnSpPr>
          <p:nvPr/>
        </p:nvCxnSpPr>
        <p:spPr>
          <a:xfrm rot="5400000" flipH="1" flipV="1">
            <a:off x="1244098" y="3334882"/>
            <a:ext cx="397685" cy="366617"/>
          </a:xfrm>
          <a:prstGeom prst="bentConnector3">
            <a:avLst>
              <a:gd name="adj1" fmla="val 50000"/>
            </a:avLst>
          </a:prstGeom>
          <a:ln w="9525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Gewinkelte Verbindung 26"/>
          <p:cNvCxnSpPr>
            <a:stCxn id="106" idx="1"/>
            <a:endCxn id="17" idx="0"/>
          </p:cNvCxnSpPr>
          <p:nvPr/>
        </p:nvCxnSpPr>
        <p:spPr>
          <a:xfrm rot="10800000" flipV="1">
            <a:off x="1727684" y="2896344"/>
            <a:ext cx="756084" cy="388640"/>
          </a:xfrm>
          <a:prstGeom prst="bentConnector2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winkelte Verbindung 29"/>
          <p:cNvCxnSpPr>
            <a:stCxn id="77" idx="3"/>
            <a:endCxn id="11" idx="2"/>
          </p:cNvCxnSpPr>
          <p:nvPr/>
        </p:nvCxnSpPr>
        <p:spPr>
          <a:xfrm flipV="1">
            <a:off x="1432827" y="3609020"/>
            <a:ext cx="546885" cy="655476"/>
          </a:xfrm>
          <a:prstGeom prst="bentConnector3">
            <a:avLst>
              <a:gd name="adj1" fmla="val 50000"/>
            </a:avLst>
          </a:prstGeom>
          <a:ln w="9525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Gewinkelte Verbindung 31"/>
          <p:cNvCxnSpPr>
            <a:stCxn id="80" idx="1"/>
            <a:endCxn id="24" idx="6"/>
          </p:cNvCxnSpPr>
          <p:nvPr/>
        </p:nvCxnSpPr>
        <p:spPr>
          <a:xfrm rot="10800000" flipV="1">
            <a:off x="2123728" y="3256384"/>
            <a:ext cx="360040" cy="352636"/>
          </a:xfrm>
          <a:prstGeom prst="bentConnector3">
            <a:avLst>
              <a:gd name="adj1" fmla="val 50000"/>
            </a:avLst>
          </a:prstGeom>
          <a:ln w="9525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Gewinkelte Verbindung 36"/>
          <p:cNvCxnSpPr>
            <a:stCxn id="100" idx="1"/>
            <a:endCxn id="14" idx="0"/>
          </p:cNvCxnSpPr>
          <p:nvPr/>
        </p:nvCxnSpPr>
        <p:spPr>
          <a:xfrm rot="10800000" flipV="1">
            <a:off x="2820050" y="4045714"/>
            <a:ext cx="671830" cy="128724"/>
          </a:xfrm>
          <a:prstGeom prst="bentConnector2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Gewinkelte Verbindung 39"/>
          <p:cNvCxnSpPr>
            <a:stCxn id="102" idx="1"/>
            <a:endCxn id="15" idx="6"/>
          </p:cNvCxnSpPr>
          <p:nvPr/>
        </p:nvCxnSpPr>
        <p:spPr>
          <a:xfrm rot="10800000">
            <a:off x="3131840" y="4257092"/>
            <a:ext cx="360040" cy="367444"/>
          </a:xfrm>
          <a:prstGeom prst="bentConnector3">
            <a:avLst>
              <a:gd name="adj1" fmla="val 50000"/>
            </a:avLst>
          </a:prstGeom>
          <a:ln w="9525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Gewinkelte Verbindung 47"/>
          <p:cNvCxnSpPr>
            <a:stCxn id="104" idx="1"/>
            <a:endCxn id="16" idx="6"/>
          </p:cNvCxnSpPr>
          <p:nvPr/>
        </p:nvCxnSpPr>
        <p:spPr>
          <a:xfrm rot="10800000">
            <a:off x="2809488" y="4667642"/>
            <a:ext cx="682392" cy="316934"/>
          </a:xfrm>
          <a:prstGeom prst="bentConnector3">
            <a:avLst>
              <a:gd name="adj1" fmla="val 50000"/>
            </a:avLst>
          </a:prstGeom>
          <a:ln w="9525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Gewinkelte Verbindung 50"/>
          <p:cNvCxnSpPr>
            <a:stCxn id="88" idx="3"/>
            <a:endCxn id="18" idx="2"/>
          </p:cNvCxnSpPr>
          <p:nvPr/>
        </p:nvCxnSpPr>
        <p:spPr>
          <a:xfrm flipV="1">
            <a:off x="1763688" y="5015312"/>
            <a:ext cx="432048" cy="1041110"/>
          </a:xfrm>
          <a:prstGeom prst="bentConnector3">
            <a:avLst>
              <a:gd name="adj1" fmla="val 75475"/>
            </a:avLst>
          </a:prstGeom>
          <a:ln w="9525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Gewinkelte Verbindung 53"/>
          <p:cNvCxnSpPr>
            <a:stCxn id="92" idx="3"/>
            <a:endCxn id="4" idx="4"/>
          </p:cNvCxnSpPr>
          <p:nvPr/>
        </p:nvCxnSpPr>
        <p:spPr>
          <a:xfrm flipV="1">
            <a:off x="1432827" y="4005064"/>
            <a:ext cx="510881" cy="691480"/>
          </a:xfrm>
          <a:prstGeom prst="bentConnector2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Gewinkelte Verbindung 56"/>
          <p:cNvCxnSpPr/>
          <p:nvPr/>
        </p:nvCxnSpPr>
        <p:spPr>
          <a:xfrm flipV="1">
            <a:off x="5870021" y="4096225"/>
            <a:ext cx="432544" cy="235425"/>
          </a:xfrm>
          <a:prstGeom prst="bentConnector3">
            <a:avLst>
              <a:gd name="adj1" fmla="val 50000"/>
            </a:avLst>
          </a:prstGeom>
          <a:ln w="9525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Gewinkelte Verbindung 57"/>
          <p:cNvCxnSpPr/>
          <p:nvPr/>
        </p:nvCxnSpPr>
        <p:spPr>
          <a:xfrm rot="5400000" flipH="1" flipV="1">
            <a:off x="6787095" y="1431144"/>
            <a:ext cx="1043632" cy="574849"/>
          </a:xfrm>
          <a:prstGeom prst="bentConnector3">
            <a:avLst>
              <a:gd name="adj1" fmla="val 50000"/>
            </a:avLst>
          </a:prstGeom>
          <a:ln w="9525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Gewinkelte Verbindung 59"/>
          <p:cNvCxnSpPr>
            <a:stCxn id="20" idx="6"/>
            <a:endCxn id="98" idx="1"/>
          </p:cNvCxnSpPr>
          <p:nvPr/>
        </p:nvCxnSpPr>
        <p:spPr>
          <a:xfrm flipV="1">
            <a:off x="6588224" y="2846206"/>
            <a:ext cx="1600036" cy="186750"/>
          </a:xfrm>
          <a:prstGeom prst="bentConnector3">
            <a:avLst>
              <a:gd name="adj1" fmla="val 50000"/>
            </a:avLst>
          </a:prstGeom>
          <a:ln w="9525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Gewinkelte Verbindung 62"/>
          <p:cNvCxnSpPr>
            <a:stCxn id="21" idx="6"/>
            <a:endCxn id="95" idx="2"/>
          </p:cNvCxnSpPr>
          <p:nvPr/>
        </p:nvCxnSpPr>
        <p:spPr>
          <a:xfrm flipV="1">
            <a:off x="5292080" y="1211560"/>
            <a:ext cx="432048" cy="1245332"/>
          </a:xfrm>
          <a:prstGeom prst="bentConnector2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feld 65"/>
          <p:cNvSpPr txBox="1"/>
          <p:nvPr/>
        </p:nvSpPr>
        <p:spPr>
          <a:xfrm>
            <a:off x="107504" y="3284984"/>
            <a:ext cx="755576" cy="230832"/>
          </a:xfrm>
          <a:prstGeom prst="rect">
            <a:avLst/>
          </a:prstGeom>
          <a:solidFill>
            <a:srgbClr val="FF9933"/>
          </a:solidFill>
          <a:ln w="76200" cmpd="tri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900">
                <a:solidFill>
                  <a:schemeClr val="dk1"/>
                </a:solidFill>
              </a:defRPr>
            </a:lvl1pPr>
          </a:lstStyle>
          <a:p>
            <a:r>
              <a:rPr lang="en-GB" dirty="0" err="1"/>
              <a:t>Bancomext</a:t>
            </a:r>
            <a:endParaRPr lang="en-GB" dirty="0"/>
          </a:p>
        </p:txBody>
      </p:sp>
      <p:sp>
        <p:nvSpPr>
          <p:cNvPr id="67" name="Textfeld 66"/>
          <p:cNvSpPr txBox="1"/>
          <p:nvPr/>
        </p:nvSpPr>
        <p:spPr>
          <a:xfrm>
            <a:off x="107503" y="2558563"/>
            <a:ext cx="747629" cy="230832"/>
          </a:xfrm>
          <a:prstGeom prst="rect">
            <a:avLst/>
          </a:prstGeom>
          <a:solidFill>
            <a:srgbClr val="99CC00"/>
          </a:solidFill>
          <a:ln w="76200" cmpd="tri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900">
                <a:solidFill>
                  <a:schemeClr val="dk1"/>
                </a:solidFill>
              </a:defRPr>
            </a:lvl1pPr>
          </a:lstStyle>
          <a:p>
            <a:r>
              <a:rPr lang="en-GB"/>
              <a:t>FIRA</a:t>
            </a:r>
          </a:p>
        </p:txBody>
      </p:sp>
      <p:cxnSp>
        <p:nvCxnSpPr>
          <p:cNvPr id="71" name="Gewinkelte Verbindung 70"/>
          <p:cNvCxnSpPr>
            <a:stCxn id="67" idx="3"/>
            <a:endCxn id="12" idx="0"/>
          </p:cNvCxnSpPr>
          <p:nvPr/>
        </p:nvCxnSpPr>
        <p:spPr>
          <a:xfrm>
            <a:off x="855132" y="2673979"/>
            <a:ext cx="440504" cy="322973"/>
          </a:xfrm>
          <a:prstGeom prst="bentConnector2">
            <a:avLst/>
          </a:prstGeom>
          <a:ln w="9525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feld 74"/>
          <p:cNvSpPr txBox="1"/>
          <p:nvPr/>
        </p:nvSpPr>
        <p:spPr>
          <a:xfrm>
            <a:off x="611560" y="3729029"/>
            <a:ext cx="821267" cy="230832"/>
          </a:xfrm>
          <a:prstGeom prst="rect">
            <a:avLst/>
          </a:prstGeom>
          <a:solidFill>
            <a:srgbClr val="FF9933"/>
          </a:solidFill>
          <a:ln w="76200" cmpd="tri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900">
                <a:solidFill>
                  <a:schemeClr val="dk1"/>
                </a:solidFill>
              </a:defRPr>
            </a:lvl1pPr>
          </a:lstStyle>
          <a:p>
            <a:r>
              <a:rPr lang="en-GB"/>
              <a:t>Bandesal</a:t>
            </a:r>
          </a:p>
        </p:txBody>
      </p:sp>
      <p:sp>
        <p:nvSpPr>
          <p:cNvPr id="77" name="Textfeld 76"/>
          <p:cNvSpPr txBox="1"/>
          <p:nvPr/>
        </p:nvSpPr>
        <p:spPr>
          <a:xfrm>
            <a:off x="611560" y="4149080"/>
            <a:ext cx="821267" cy="2308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900"/>
            </a:lvl1pPr>
          </a:lstStyle>
          <a:p>
            <a:r>
              <a:rPr lang="en-GB" smtClean="0"/>
              <a:t>Finagro</a:t>
            </a:r>
            <a:endParaRPr lang="en-GB"/>
          </a:p>
        </p:txBody>
      </p:sp>
      <p:sp>
        <p:nvSpPr>
          <p:cNvPr id="80" name="Textfeld 79"/>
          <p:cNvSpPr txBox="1"/>
          <p:nvPr/>
        </p:nvSpPr>
        <p:spPr>
          <a:xfrm>
            <a:off x="2483768" y="3140968"/>
            <a:ext cx="936104" cy="230832"/>
          </a:xfrm>
          <a:prstGeom prst="rect">
            <a:avLst/>
          </a:prstGeom>
          <a:solidFill>
            <a:srgbClr val="99CC00"/>
          </a:solidFill>
          <a:ln w="76200" cmpd="tri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900">
                <a:solidFill>
                  <a:schemeClr val="dk1"/>
                </a:solidFill>
              </a:defRPr>
            </a:lvl1pPr>
          </a:lstStyle>
          <a:p>
            <a:r>
              <a:rPr lang="en-GB"/>
              <a:t>Bancoldex</a:t>
            </a:r>
          </a:p>
        </p:txBody>
      </p:sp>
      <p:sp>
        <p:nvSpPr>
          <p:cNvPr id="82" name="Textfeld 81"/>
          <p:cNvSpPr txBox="1"/>
          <p:nvPr/>
        </p:nvSpPr>
        <p:spPr>
          <a:xfrm>
            <a:off x="3462701" y="5229200"/>
            <a:ext cx="893275" cy="2308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900"/>
            </a:lvl1pPr>
          </a:lstStyle>
          <a:p>
            <a:r>
              <a:rPr lang="en-GB" smtClean="0"/>
              <a:t>BICE</a:t>
            </a:r>
            <a:endParaRPr lang="en-GB"/>
          </a:p>
        </p:txBody>
      </p:sp>
      <p:sp>
        <p:nvSpPr>
          <p:cNvPr id="83" name="Oval 82"/>
          <p:cNvSpPr/>
          <p:nvPr/>
        </p:nvSpPr>
        <p:spPr>
          <a:xfrm>
            <a:off x="2411760" y="4869160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4" name="Gewinkelte Verbindung 83"/>
          <p:cNvCxnSpPr>
            <a:stCxn id="82" idx="1"/>
            <a:endCxn id="83" idx="6"/>
          </p:cNvCxnSpPr>
          <p:nvPr/>
        </p:nvCxnSpPr>
        <p:spPr>
          <a:xfrm rot="10800000">
            <a:off x="2483769" y="4905164"/>
            <a:ext cx="978933" cy="439452"/>
          </a:xfrm>
          <a:prstGeom prst="bentConnector3">
            <a:avLst>
              <a:gd name="adj1" fmla="val 50000"/>
            </a:avLst>
          </a:prstGeom>
          <a:ln w="9525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feld 87"/>
          <p:cNvSpPr txBox="1"/>
          <p:nvPr/>
        </p:nvSpPr>
        <p:spPr>
          <a:xfrm>
            <a:off x="611560" y="5733256"/>
            <a:ext cx="1152128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900"/>
            </a:lvl1pPr>
          </a:lstStyle>
          <a:p>
            <a:r>
              <a:rPr lang="en-GB" smtClean="0"/>
              <a:t>GIZ</a:t>
            </a:r>
          </a:p>
          <a:p>
            <a:r>
              <a:rPr lang="en-GB" smtClean="0"/>
              <a:t>CORFO</a:t>
            </a:r>
          </a:p>
          <a:p>
            <a:r>
              <a:rPr lang="en-GB" smtClean="0"/>
              <a:t>Anesco</a:t>
            </a:r>
          </a:p>
          <a:p>
            <a:r>
              <a:rPr lang="en-GB" smtClean="0"/>
              <a:t>Banco del Estado</a:t>
            </a:r>
            <a:endParaRPr lang="en-GB"/>
          </a:p>
        </p:txBody>
      </p:sp>
      <p:sp>
        <p:nvSpPr>
          <p:cNvPr id="92" name="Textfeld 91"/>
          <p:cNvSpPr txBox="1"/>
          <p:nvPr/>
        </p:nvSpPr>
        <p:spPr>
          <a:xfrm>
            <a:off x="611560" y="4581128"/>
            <a:ext cx="821267" cy="2308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76200" cmpd="tri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900">
                <a:solidFill>
                  <a:schemeClr val="dk1"/>
                </a:solidFill>
              </a:defRPr>
            </a:lvl1pPr>
          </a:lstStyle>
          <a:p>
            <a:r>
              <a:rPr lang="en-GB"/>
              <a:t>COFIDE</a:t>
            </a:r>
          </a:p>
        </p:txBody>
      </p:sp>
      <p:sp>
        <p:nvSpPr>
          <p:cNvPr id="94" name="Textfeld 93"/>
          <p:cNvSpPr txBox="1"/>
          <p:nvPr/>
        </p:nvSpPr>
        <p:spPr>
          <a:xfrm>
            <a:off x="6300193" y="3933056"/>
            <a:ext cx="576064" cy="2308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900"/>
            </a:lvl1pPr>
          </a:lstStyle>
          <a:p>
            <a:r>
              <a:rPr lang="en-GB" smtClean="0"/>
              <a:t>AFD</a:t>
            </a:r>
            <a:endParaRPr lang="en-GB"/>
          </a:p>
        </p:txBody>
      </p:sp>
      <p:sp>
        <p:nvSpPr>
          <p:cNvPr id="95" name="Textfeld 94"/>
          <p:cNvSpPr txBox="1"/>
          <p:nvPr/>
        </p:nvSpPr>
        <p:spPr>
          <a:xfrm>
            <a:off x="5436096" y="980728"/>
            <a:ext cx="576064" cy="2308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900"/>
            </a:lvl1pPr>
          </a:lstStyle>
          <a:p>
            <a:r>
              <a:rPr lang="en-GB" smtClean="0"/>
              <a:t>AFD</a:t>
            </a:r>
            <a:endParaRPr lang="en-GB"/>
          </a:p>
        </p:txBody>
      </p:sp>
      <p:sp>
        <p:nvSpPr>
          <p:cNvPr id="97" name="Textfeld 96"/>
          <p:cNvSpPr txBox="1"/>
          <p:nvPr/>
        </p:nvSpPr>
        <p:spPr>
          <a:xfrm>
            <a:off x="7308304" y="980728"/>
            <a:ext cx="936104" cy="2308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900"/>
            </a:lvl1pPr>
          </a:lstStyle>
          <a:p>
            <a:r>
              <a:rPr lang="en-GB" smtClean="0"/>
              <a:t>XacBank</a:t>
            </a:r>
            <a:endParaRPr lang="en-GB"/>
          </a:p>
        </p:txBody>
      </p:sp>
      <p:sp>
        <p:nvSpPr>
          <p:cNvPr id="98" name="Textfeld 97"/>
          <p:cNvSpPr txBox="1"/>
          <p:nvPr/>
        </p:nvSpPr>
        <p:spPr>
          <a:xfrm>
            <a:off x="8188260" y="2730790"/>
            <a:ext cx="576064" cy="2308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900"/>
            </a:lvl1pPr>
          </a:lstStyle>
          <a:p>
            <a:r>
              <a:rPr lang="en-GB" smtClean="0"/>
              <a:t>AFD</a:t>
            </a:r>
            <a:endParaRPr lang="en-GB"/>
          </a:p>
        </p:txBody>
      </p:sp>
      <p:sp>
        <p:nvSpPr>
          <p:cNvPr id="100" name="Textfeld 99"/>
          <p:cNvSpPr txBox="1"/>
          <p:nvPr/>
        </p:nvSpPr>
        <p:spPr>
          <a:xfrm>
            <a:off x="3491880" y="3861048"/>
            <a:ext cx="821267" cy="369332"/>
          </a:xfrm>
          <a:prstGeom prst="rect">
            <a:avLst/>
          </a:prstGeom>
          <a:solidFill>
            <a:srgbClr val="FF9933"/>
          </a:solidFill>
          <a:ln w="76200" cmpd="tri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900">
                <a:solidFill>
                  <a:schemeClr val="dk1"/>
                </a:solidFill>
              </a:defRPr>
            </a:lvl1pPr>
          </a:lstStyle>
          <a:p>
            <a:r>
              <a:rPr lang="en-GB"/>
              <a:t>GOIÁS FOMENTO </a:t>
            </a:r>
          </a:p>
        </p:txBody>
      </p:sp>
      <p:sp>
        <p:nvSpPr>
          <p:cNvPr id="102" name="Textfeld 101"/>
          <p:cNvSpPr txBox="1"/>
          <p:nvPr/>
        </p:nvSpPr>
        <p:spPr>
          <a:xfrm>
            <a:off x="3491880" y="4509120"/>
            <a:ext cx="821267" cy="230832"/>
          </a:xfrm>
          <a:prstGeom prst="rect">
            <a:avLst/>
          </a:prstGeom>
          <a:solidFill>
            <a:srgbClr val="FF9933"/>
          </a:solidFill>
          <a:ln w="76200" cmpd="tri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900"/>
            </a:lvl1pPr>
          </a:lstStyle>
          <a:p>
            <a:r>
              <a:rPr lang="en-GB" smtClean="0">
                <a:solidFill>
                  <a:schemeClr val="dk1"/>
                </a:solidFill>
              </a:rPr>
              <a:t>BANDES</a:t>
            </a:r>
            <a:r>
              <a:rPr lang="en-GB" smtClean="0"/>
              <a:t> </a:t>
            </a:r>
            <a:endParaRPr lang="en-GB"/>
          </a:p>
        </p:txBody>
      </p:sp>
      <p:sp>
        <p:nvSpPr>
          <p:cNvPr id="104" name="Textfeld 103"/>
          <p:cNvSpPr txBox="1"/>
          <p:nvPr/>
        </p:nvSpPr>
        <p:spPr>
          <a:xfrm>
            <a:off x="3491880" y="4869160"/>
            <a:ext cx="821267" cy="230832"/>
          </a:xfrm>
          <a:prstGeom prst="rect">
            <a:avLst/>
          </a:prstGeom>
          <a:solidFill>
            <a:srgbClr val="FF9933"/>
          </a:solidFill>
          <a:ln w="76200" cmpd="tri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900">
                <a:solidFill>
                  <a:schemeClr val="dk1"/>
                </a:solidFill>
              </a:defRPr>
            </a:lvl1pPr>
          </a:lstStyle>
          <a:p>
            <a:r>
              <a:rPr lang="en-GB"/>
              <a:t>BRDE</a:t>
            </a:r>
          </a:p>
        </p:txBody>
      </p:sp>
      <p:sp>
        <p:nvSpPr>
          <p:cNvPr id="106" name="Textfeld 105"/>
          <p:cNvSpPr txBox="1"/>
          <p:nvPr/>
        </p:nvSpPr>
        <p:spPr>
          <a:xfrm>
            <a:off x="2483768" y="2780928"/>
            <a:ext cx="936104" cy="230832"/>
          </a:xfrm>
          <a:prstGeom prst="rect">
            <a:avLst/>
          </a:prstGeom>
          <a:solidFill>
            <a:srgbClr val="FF9933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900"/>
            </a:lvl1pPr>
          </a:lstStyle>
          <a:p>
            <a:pPr algn="ctr"/>
            <a:r>
              <a:rPr lang="en-GB" smtClean="0"/>
              <a:t>Produzcamos</a:t>
            </a:r>
            <a:endParaRPr lang="en-GB"/>
          </a:p>
        </p:txBody>
      </p:sp>
      <p:sp>
        <p:nvSpPr>
          <p:cNvPr id="109" name="Textfeld 108"/>
          <p:cNvSpPr txBox="1"/>
          <p:nvPr/>
        </p:nvSpPr>
        <p:spPr>
          <a:xfrm>
            <a:off x="5220072" y="5301208"/>
            <a:ext cx="288032" cy="230832"/>
          </a:xfrm>
          <a:prstGeom prst="rect">
            <a:avLst/>
          </a:prstGeom>
          <a:solidFill>
            <a:srgbClr val="99CC00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900"/>
            </a:lvl1pPr>
          </a:lstStyle>
          <a:p>
            <a:pPr algn="ctr"/>
            <a:endParaRPr lang="en-GB"/>
          </a:p>
        </p:txBody>
      </p:sp>
      <p:sp>
        <p:nvSpPr>
          <p:cNvPr id="110" name="Textfeld 109"/>
          <p:cNvSpPr txBox="1"/>
          <p:nvPr/>
        </p:nvSpPr>
        <p:spPr>
          <a:xfrm>
            <a:off x="5220073" y="5589240"/>
            <a:ext cx="288032" cy="230832"/>
          </a:xfrm>
          <a:prstGeom prst="rect">
            <a:avLst/>
          </a:prstGeom>
          <a:solidFill>
            <a:srgbClr val="FF9933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900"/>
            </a:lvl1pPr>
          </a:lstStyle>
          <a:p>
            <a:endParaRPr lang="en-GB"/>
          </a:p>
        </p:txBody>
      </p:sp>
      <p:sp>
        <p:nvSpPr>
          <p:cNvPr id="111" name="Textfeld 110"/>
          <p:cNvSpPr txBox="1"/>
          <p:nvPr/>
        </p:nvSpPr>
        <p:spPr>
          <a:xfrm>
            <a:off x="5220072" y="5877272"/>
            <a:ext cx="288032" cy="2308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900"/>
            </a:lvl1pPr>
          </a:lstStyle>
          <a:p>
            <a:endParaRPr lang="en-GB"/>
          </a:p>
        </p:txBody>
      </p:sp>
      <p:sp>
        <p:nvSpPr>
          <p:cNvPr id="112" name="Oval 111"/>
          <p:cNvSpPr/>
          <p:nvPr/>
        </p:nvSpPr>
        <p:spPr>
          <a:xfrm>
            <a:off x="5652120" y="5373216"/>
            <a:ext cx="72008" cy="72008"/>
          </a:xfrm>
          <a:prstGeom prst="ellipse">
            <a:avLst/>
          </a:prstGeom>
          <a:solidFill>
            <a:srgbClr val="008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/>
          <p:cNvSpPr/>
          <p:nvPr/>
        </p:nvSpPr>
        <p:spPr>
          <a:xfrm>
            <a:off x="5652120" y="5949280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Oval 113"/>
          <p:cNvSpPr/>
          <p:nvPr/>
        </p:nvSpPr>
        <p:spPr>
          <a:xfrm>
            <a:off x="5652120" y="5661248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Textfeld 114"/>
          <p:cNvSpPr txBox="1"/>
          <p:nvPr/>
        </p:nvSpPr>
        <p:spPr>
          <a:xfrm>
            <a:off x="5796136" y="5301208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smtClean="0"/>
              <a:t>Implementation</a:t>
            </a:r>
            <a:endParaRPr lang="en-GB" sz="1200"/>
          </a:p>
        </p:txBody>
      </p:sp>
      <p:sp>
        <p:nvSpPr>
          <p:cNvPr id="116" name="Textfeld 115"/>
          <p:cNvSpPr txBox="1"/>
          <p:nvPr/>
        </p:nvSpPr>
        <p:spPr>
          <a:xfrm>
            <a:off x="5796136" y="5559567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smtClean="0"/>
              <a:t>Development</a:t>
            </a:r>
            <a:endParaRPr lang="en-GB" sz="1200"/>
          </a:p>
        </p:txBody>
      </p:sp>
      <p:sp>
        <p:nvSpPr>
          <p:cNvPr id="117" name="Textfeld 116"/>
          <p:cNvSpPr txBox="1"/>
          <p:nvPr/>
        </p:nvSpPr>
        <p:spPr>
          <a:xfrm>
            <a:off x="5796136" y="5805264"/>
            <a:ext cx="1512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Planning</a:t>
            </a:r>
            <a:endParaRPr lang="en-GB" sz="1200" dirty="0"/>
          </a:p>
        </p:txBody>
      </p:sp>
      <p:sp>
        <p:nvSpPr>
          <p:cNvPr id="119" name="Foliennummernplatzhalter 4"/>
          <p:cNvSpPr>
            <a:spLocks noGrp="1"/>
          </p:cNvSpPr>
          <p:nvPr>
            <p:ph type="sldNum" sz="quarter" idx="10"/>
          </p:nvPr>
        </p:nvSpPr>
        <p:spPr>
          <a:xfrm>
            <a:off x="415925" y="6553200"/>
            <a:ext cx="282575" cy="144463"/>
          </a:xfrm>
        </p:spPr>
        <p:txBody>
          <a:bodyPr/>
          <a:lstStyle/>
          <a:p>
            <a:pPr>
              <a:defRPr/>
            </a:pPr>
            <a:fld id="{F8BE6123-114E-B84A-9283-02B43457C6C0}" type="slidenum">
              <a:rPr lang="en-US" b="0" smtClean="0">
                <a:solidFill>
                  <a:srgbClr val="262626"/>
                </a:solidFill>
              </a:rPr>
              <a:pPr>
                <a:defRPr/>
              </a:pPr>
              <a:t>9</a:t>
            </a:fld>
            <a:endParaRPr lang="en-US" b="0">
              <a:solidFill>
                <a:srgbClr val="262626"/>
              </a:solidFill>
            </a:endParaRPr>
          </a:p>
        </p:txBody>
      </p:sp>
      <p:sp>
        <p:nvSpPr>
          <p:cNvPr id="68" name="Textfeld 67"/>
          <p:cNvSpPr txBox="1"/>
          <p:nvPr/>
        </p:nvSpPr>
        <p:spPr>
          <a:xfrm>
            <a:off x="611560" y="5157192"/>
            <a:ext cx="1152128" cy="507831"/>
          </a:xfrm>
          <a:prstGeom prst="rect">
            <a:avLst/>
          </a:prstGeom>
          <a:solidFill>
            <a:srgbClr val="FF9933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900"/>
            </a:lvl1pPr>
          </a:lstStyle>
          <a:p>
            <a:r>
              <a:rPr lang="en-GB" dirty="0" smtClean="0"/>
              <a:t>AFD (</a:t>
            </a:r>
            <a:r>
              <a:rPr lang="en-GB" dirty="0" err="1" smtClean="0"/>
              <a:t>Agencia</a:t>
            </a:r>
            <a:r>
              <a:rPr lang="en-GB" dirty="0" smtClean="0"/>
              <a:t> </a:t>
            </a:r>
            <a:r>
              <a:rPr lang="en-GB" dirty="0" err="1" smtClean="0"/>
              <a:t>Financiera</a:t>
            </a:r>
            <a:r>
              <a:rPr lang="en-GB" dirty="0" smtClean="0"/>
              <a:t> de </a:t>
            </a:r>
            <a:r>
              <a:rPr lang="en-GB" dirty="0" err="1" smtClean="0"/>
              <a:t>Desarrollo</a:t>
            </a:r>
            <a:r>
              <a:rPr lang="en-GB" dirty="0" smtClean="0"/>
              <a:t>)</a:t>
            </a:r>
            <a:endParaRPr lang="en-GB" dirty="0"/>
          </a:p>
        </p:txBody>
      </p:sp>
      <p:cxnSp>
        <p:nvCxnSpPr>
          <p:cNvPr id="69" name="Gewinkelte Verbindung 68"/>
          <p:cNvCxnSpPr>
            <a:stCxn id="68" idx="3"/>
            <a:endCxn id="72" idx="2"/>
          </p:cNvCxnSpPr>
          <p:nvPr/>
        </p:nvCxnSpPr>
        <p:spPr>
          <a:xfrm flipV="1">
            <a:off x="1763688" y="4473116"/>
            <a:ext cx="720080" cy="937992"/>
          </a:xfrm>
          <a:prstGeom prst="bentConnector3">
            <a:avLst>
              <a:gd name="adj1" fmla="val 33539"/>
            </a:avLst>
          </a:prstGeom>
          <a:ln w="9525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>
            <a:off x="2483768" y="4437112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1" name="Textfeld 80"/>
          <p:cNvSpPr txBox="1"/>
          <p:nvPr/>
        </p:nvSpPr>
        <p:spPr>
          <a:xfrm>
            <a:off x="5220073" y="6194977"/>
            <a:ext cx="288032" cy="230832"/>
          </a:xfrm>
          <a:prstGeom prst="rect">
            <a:avLst/>
          </a:prstGeom>
          <a:noFill/>
          <a:ln w="76200" cmpd="tri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900">
                <a:solidFill>
                  <a:schemeClr val="dk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85" name="Textfeld 84"/>
          <p:cNvSpPr txBox="1"/>
          <p:nvPr/>
        </p:nvSpPr>
        <p:spPr>
          <a:xfrm>
            <a:off x="5580112" y="6165304"/>
            <a:ext cx="2520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Supported by Danish government</a:t>
            </a:r>
            <a:endParaRPr lang="en-GB" sz="1200" dirty="0"/>
          </a:p>
        </p:txBody>
      </p:sp>
      <p:sp>
        <p:nvSpPr>
          <p:cNvPr id="89" name="Textfeld 88"/>
          <p:cNvSpPr txBox="1"/>
          <p:nvPr/>
        </p:nvSpPr>
        <p:spPr>
          <a:xfrm>
            <a:off x="107504" y="2924944"/>
            <a:ext cx="755576" cy="2308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76200" cmpd="tri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900">
                <a:solidFill>
                  <a:schemeClr val="dk1"/>
                </a:solidFill>
              </a:defRPr>
            </a:lvl1pPr>
          </a:lstStyle>
          <a:p>
            <a:r>
              <a:rPr lang="en-GB" dirty="0" err="1" smtClean="0"/>
              <a:t>Banobras</a:t>
            </a:r>
            <a:endParaRPr lang="en-GB" dirty="0"/>
          </a:p>
        </p:txBody>
      </p:sp>
      <p:cxnSp>
        <p:nvCxnSpPr>
          <p:cNvPr id="90" name="Gewinkelte Verbindung 89"/>
          <p:cNvCxnSpPr>
            <a:stCxn id="89" idx="3"/>
            <a:endCxn id="93" idx="2"/>
          </p:cNvCxnSpPr>
          <p:nvPr/>
        </p:nvCxnSpPr>
        <p:spPr>
          <a:xfrm>
            <a:off x="863080" y="3040360"/>
            <a:ext cx="316077" cy="1018"/>
          </a:xfrm>
          <a:prstGeom prst="bentConnector3">
            <a:avLst>
              <a:gd name="adj1" fmla="val 50000"/>
            </a:avLst>
          </a:prstGeom>
          <a:ln w="9525"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Oval 92"/>
          <p:cNvSpPr/>
          <p:nvPr/>
        </p:nvSpPr>
        <p:spPr>
          <a:xfrm>
            <a:off x="1179157" y="3005374"/>
            <a:ext cx="72008" cy="72008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791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20_Blank">
  <a:themeElements>
    <a:clrScheme name="Deloitte">
      <a:dk1>
        <a:srgbClr val="000000"/>
      </a:dk1>
      <a:lt1>
        <a:srgbClr val="FFFFFF"/>
      </a:lt1>
      <a:dk2>
        <a:srgbClr val="002776"/>
      </a:dk2>
      <a:lt2>
        <a:srgbClr val="FFFFFF"/>
      </a:lt2>
      <a:accent1>
        <a:srgbClr val="002776"/>
      </a:accent1>
      <a:accent2>
        <a:srgbClr val="92D400"/>
      </a:accent2>
      <a:accent3>
        <a:srgbClr val="00A1DE"/>
      </a:accent3>
      <a:accent4>
        <a:srgbClr val="3C8A2E"/>
      </a:accent4>
      <a:accent5>
        <a:srgbClr val="72C7E7"/>
      </a:accent5>
      <a:accent6>
        <a:srgbClr val="C9DD03"/>
      </a:accent6>
      <a:hlink>
        <a:srgbClr val="00A1DE"/>
      </a:hlink>
      <a:folHlink>
        <a:srgbClr val="72C7E7"/>
      </a:folHlink>
    </a:clrScheme>
    <a:fontScheme name="19_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0</TotalTime>
  <Words>729</Words>
  <Application>Microsoft Macintosh PowerPoint</Application>
  <PresentationFormat>Bildschirmpräsentation (4:3)</PresentationFormat>
  <Paragraphs>174</Paragraphs>
  <Slides>10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20_Blank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thermia</dc:creator>
  <cp:lastModifiedBy>Daniel Magallon</cp:lastModifiedBy>
  <cp:revision>846</cp:revision>
  <dcterms:created xsi:type="dcterms:W3CDTF">2012-10-16T07:25:22Z</dcterms:created>
  <dcterms:modified xsi:type="dcterms:W3CDTF">2017-03-01T15:37:24Z</dcterms:modified>
</cp:coreProperties>
</file>