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3" r:id="rId2"/>
    <p:sldMasterId id="2147483661" r:id="rId3"/>
  </p:sldMasterIdLst>
  <p:notesMasterIdLst>
    <p:notesMasterId r:id="rId12"/>
  </p:notesMasterIdLst>
  <p:sldIdLst>
    <p:sldId id="256" r:id="rId4"/>
    <p:sldId id="266" r:id="rId5"/>
    <p:sldId id="262" r:id="rId6"/>
    <p:sldId id="260" r:id="rId7"/>
    <p:sldId id="263" r:id="rId8"/>
    <p:sldId id="264" r:id="rId9"/>
    <p:sldId id="265" r:id="rId10"/>
    <p:sldId id="258" r:id="rId11"/>
  </p:sldIdLst>
  <p:sldSz cx="9144000" cy="5715000" type="screen16x10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2280" autoAdjust="0"/>
  </p:normalViewPr>
  <p:slideViewPr>
    <p:cSldViewPr snapToGrid="0" snapToObjects="1">
      <p:cViewPr varScale="1">
        <p:scale>
          <a:sx n="82" d="100"/>
          <a:sy n="82" d="100"/>
        </p:scale>
        <p:origin x="1050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CA" sz="1200" b="1" i="0" u="none" strike="noStrike" kern="1200" spc="0" baseline="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CA" sz="1200" noProof="0" dirty="0" smtClean="0"/>
              <a:t>Structure according to category of the sustainable portfolio</a:t>
            </a:r>
            <a:endParaRPr lang="en-CA" sz="1200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CA" sz="1200" b="1" i="0" u="none" strike="noStrike" kern="1200" spc="0" baseline="0" noProof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Hoja1!$O$3</c:f>
              <c:strCache>
                <c:ptCount val="1"/>
                <c:pt idx="0">
                  <c:v>Ecoturismo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Hoja1!$P$3</c:f>
              <c:numCache>
                <c:formatCode>0.0%</c:formatCode>
                <c:ptCount val="1"/>
                <c:pt idx="0">
                  <c:v>1.0165622183580822E-3</c:v>
                </c:pt>
              </c:numCache>
            </c:numRef>
          </c:val>
        </c:ser>
        <c:ser>
          <c:idx val="1"/>
          <c:order val="1"/>
          <c:tx>
            <c:strRef>
              <c:f>Hoja1!$O$4</c:f>
              <c:strCache>
                <c:ptCount val="1"/>
                <c:pt idx="0">
                  <c:v>Biodigestores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222222222222223E-2"/>
                  <c:y val="-0.25462962962962965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 smtClean="0"/>
                      <a:t>Biodigestors</a:t>
                    </a:r>
                    <a:r>
                      <a:rPr lang="en-US" baseline="0" dirty="0" smtClean="0"/>
                      <a:t>, </a:t>
                    </a:r>
                    <a:fld id="{29E5B7A7-6F65-405F-B290-E7B4EBFCE7FA}" type="VALUE">
                      <a:rPr lang="en-US" baseline="0"/>
                      <a:pPr/>
                      <a:t>[VALOR]</a:t>
                    </a:fld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Hoja1!$P$4</c:f>
              <c:numCache>
                <c:formatCode>0.0%</c:formatCode>
                <c:ptCount val="1"/>
                <c:pt idx="0">
                  <c:v>2.1423355140150611E-2</c:v>
                </c:pt>
              </c:numCache>
            </c:numRef>
          </c:val>
        </c:ser>
        <c:ser>
          <c:idx val="2"/>
          <c:order val="2"/>
          <c:tx>
            <c:strRef>
              <c:f>Hoja1!$O$5</c:f>
              <c:strCache>
                <c:ptCount val="1"/>
                <c:pt idx="0">
                  <c:v>Uso Eficiente de la Energía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4814814814814811E-2"/>
                  <c:y val="0.2824714578005844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Energy Efficiency</a:t>
                    </a:r>
                    <a:r>
                      <a:rPr lang="en-US" baseline="0" dirty="0" smtClean="0"/>
                      <a:t>, </a:t>
                    </a:r>
                    <a:fld id="{1EFAABBD-06DD-4102-A7A8-C20119D9A7D3}" type="VALUE">
                      <a:rPr lang="en-US" baseline="0"/>
                      <a:pPr/>
                      <a:t>[VALOR]</a:t>
                    </a:fld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Hoja1!$P$5</c:f>
              <c:numCache>
                <c:formatCode>0.0%</c:formatCode>
                <c:ptCount val="1"/>
                <c:pt idx="0">
                  <c:v>5.6093847368133581E-2</c:v>
                </c:pt>
              </c:numCache>
            </c:numRef>
          </c:val>
        </c:ser>
        <c:ser>
          <c:idx val="3"/>
          <c:order val="3"/>
          <c:tx>
            <c:strRef>
              <c:f>Hoja1!$O$6</c:f>
              <c:strCache>
                <c:ptCount val="1"/>
                <c:pt idx="0">
                  <c:v>Forestal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3333333333333336"/>
                  <c:y val="-0.236111111111111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Forestry</a:t>
                    </a:r>
                    <a:r>
                      <a:rPr lang="en-US" baseline="0" dirty="0" smtClean="0"/>
                      <a:t>, </a:t>
                    </a:r>
                    <a:fld id="{09DEE5FC-8DDA-4693-B302-EEFAA37BF332}" type="VALUE">
                      <a:rPr lang="en-US" baseline="0"/>
                      <a:pPr/>
                      <a:t>[VALOR]</a:t>
                    </a:fld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Hoja1!$P$6</c:f>
              <c:numCache>
                <c:formatCode>0.0%</c:formatCode>
                <c:ptCount val="1"/>
                <c:pt idx="0">
                  <c:v>7.1649047157923751E-2</c:v>
                </c:pt>
              </c:numCache>
            </c:numRef>
          </c:val>
        </c:ser>
        <c:ser>
          <c:idx val="4"/>
          <c:order val="4"/>
          <c:tx>
            <c:strRef>
              <c:f>Hoja1!$O$7</c:f>
              <c:strCache>
                <c:ptCount val="1"/>
                <c:pt idx="0">
                  <c:v>Energía Renovable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6250010936132978"/>
                  <c:y val="0.21704468300045301"/>
                </c:manualLayout>
              </c:layout>
              <c:tx>
                <c:rich>
                  <a:bodyPr rot="0" spcFirstLastPara="1" vertOverflow="ellipsis" vert="horz" wrap="square" anchor="ctr" anchorCtr="0"/>
                  <a:lstStyle/>
                  <a:p>
                    <a:pPr algn="l">
                      <a:defRPr sz="9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 smtClean="0"/>
                      <a:t>Renewable Energy, </a:t>
                    </a:r>
                    <a:fld id="{7627A3E9-4599-43A3-BA9A-366D90A132A3}" type="VALUE">
                      <a:rPr lang="en-US" baseline="0"/>
                      <a:pPr algn="l">
                        <a:defRPr/>
                      </a:pPr>
                      <a:t>[VALOR]</a:t>
                    </a:fld>
                    <a:endParaRPr lang="en-US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l"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931955380577425"/>
                      <c:h val="0.16873955921372308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Hoja1!$P$7</c:f>
              <c:numCache>
                <c:formatCode>0.0%</c:formatCode>
                <c:ptCount val="1"/>
                <c:pt idx="0">
                  <c:v>0.13070031574262866</c:v>
                </c:pt>
              </c:numCache>
            </c:numRef>
          </c:val>
        </c:ser>
        <c:ser>
          <c:idx val="5"/>
          <c:order val="5"/>
          <c:tx>
            <c:strRef>
              <c:f>Hoja1!$O$8</c:f>
              <c:strCache>
                <c:ptCount val="1"/>
                <c:pt idx="0">
                  <c:v>Uso Eficiente del Agua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777777777777779E-3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Efficient use of water</a:t>
                    </a:r>
                    <a:r>
                      <a:rPr lang="en-US" baseline="0" dirty="0" smtClean="0"/>
                      <a:t>, </a:t>
                    </a:r>
                    <a:fld id="{C4C82BFF-EE15-47A5-A035-D3255D840DFB}" type="VALUE">
                      <a:rPr lang="en-US" baseline="0"/>
                      <a:pPr/>
                      <a:t>[VALOR]</a:t>
                    </a:fld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Hoja1!$P$8</c:f>
              <c:numCache>
                <c:formatCode>0.0%</c:formatCode>
                <c:ptCount val="1"/>
                <c:pt idx="0">
                  <c:v>0.25800945740965386</c:v>
                </c:pt>
              </c:numCache>
            </c:numRef>
          </c:val>
        </c:ser>
        <c:ser>
          <c:idx val="6"/>
          <c:order val="6"/>
          <c:tx>
            <c:strRef>
              <c:f>Hoja1!$O$9</c:f>
              <c:strCache>
                <c:ptCount val="1"/>
                <c:pt idx="0">
                  <c:v>Prácticas Sostenibles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3333333333333332E-3"/>
                  <c:y val="-9.2592592592592587E-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Sustainable practices</a:t>
                    </a:r>
                    <a:r>
                      <a:rPr lang="en-US" baseline="0" dirty="0" smtClean="0">
                        <a:solidFill>
                          <a:schemeClr val="bg1"/>
                        </a:solidFill>
                      </a:rPr>
                      <a:t>, </a:t>
                    </a:r>
                    <a:fld id="{22FFA06A-F451-44C1-B59B-1B619270FD6D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n-US" baseline="0" dirty="0" smtClean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Hoja1!$P$2</c:f>
              <c:numCache>
                <c:formatCode>0.0%</c:formatCode>
                <c:ptCount val="1"/>
                <c:pt idx="0">
                  <c:v>1.6307998237063721E-6</c:v>
                </c:pt>
              </c:numCache>
            </c:numRef>
          </c:cat>
          <c:val>
            <c:numRef>
              <c:f>Hoja1!$P$9</c:f>
              <c:numCache>
                <c:formatCode>0.0%</c:formatCode>
                <c:ptCount val="1"/>
                <c:pt idx="0">
                  <c:v>0.46110578416332776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3015608"/>
        <c:axId val="473012472"/>
      </c:barChart>
      <c:catAx>
        <c:axId val="47301560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473012472"/>
        <c:crosses val="autoZero"/>
        <c:auto val="1"/>
        <c:lblAlgn val="ctr"/>
        <c:lblOffset val="100"/>
        <c:noMultiLvlLbl val="0"/>
      </c:catAx>
      <c:valAx>
        <c:axId val="473012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73015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CA" sz="1100" noProof="0" dirty="0" smtClean="0">
                <a:solidFill>
                  <a:schemeClr val="tx1"/>
                </a:solidFill>
              </a:rPr>
              <a:t>Sustainable</a:t>
            </a:r>
            <a:r>
              <a:rPr lang="en-CA" sz="1100" baseline="0" noProof="0" dirty="0" smtClean="0">
                <a:solidFill>
                  <a:schemeClr val="tx1"/>
                </a:solidFill>
              </a:rPr>
              <a:t> projects total finance portfolio</a:t>
            </a:r>
            <a:endParaRPr lang="en-CA" sz="1100" noProof="0" dirty="0" smtClean="0">
              <a:solidFill>
                <a:schemeClr val="tx1"/>
              </a:solidFill>
            </a:endParaRPr>
          </a:p>
          <a:p>
            <a:pPr>
              <a:defRPr sz="1100">
                <a:solidFill>
                  <a:schemeClr val="tx1"/>
                </a:solidFill>
              </a:defRPr>
            </a:pPr>
            <a:r>
              <a:rPr lang="en-CA" sz="1100" noProof="0" dirty="0" smtClean="0">
                <a:solidFill>
                  <a:schemeClr val="tx1"/>
                </a:solidFill>
              </a:rPr>
              <a:t>(credit </a:t>
            </a:r>
            <a:r>
              <a:rPr lang="en-CA" sz="1100" baseline="0" noProof="0" dirty="0" smtClean="0">
                <a:solidFill>
                  <a:schemeClr val="tx1"/>
                </a:solidFill>
              </a:rPr>
              <a:t>+ guarantees, in million pesos)</a:t>
            </a:r>
            <a:endParaRPr lang="en-CA" sz="1100" noProof="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Hoja1!$D$2</c:f>
              <c:strCache>
                <c:ptCount val="1"/>
                <c:pt idx="0">
                  <c:v>Avance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4304461942257217E-3"/>
                  <c:y val="-0.1908135571990000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$4,100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2081031307550652E-3"/>
                  <c:y val="-0.203681309791600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$4,506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0.2444130811654285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$5,782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Hoja1!$C$3:$C$8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Hoja1!$D$3:$D$8</c:f>
              <c:numCache>
                <c:formatCode>General</c:formatCode>
                <c:ptCount val="6"/>
                <c:pt idx="0">
                  <c:v>4100</c:v>
                </c:pt>
                <c:pt idx="1">
                  <c:v>4506</c:v>
                </c:pt>
                <c:pt idx="2">
                  <c:v>5782</c:v>
                </c:pt>
                <c:pt idx="3">
                  <c:v>6179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Hoja1!$E$2</c:f>
              <c:strCache>
                <c:ptCount val="1"/>
                <c:pt idx="0">
                  <c:v>Proyección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387354205033762E-3"/>
                  <c:y val="-7.832800395641516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$7,545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1254218261233143E-16"/>
                  <c:y val="-0.2918461610726345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$8,200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7776569365292303E-3"/>
                  <c:y val="-0.3391904093359707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$8,914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Hoja1!$C$3:$C$8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Hoja1!$E$3:$E$8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181</c:v>
                </c:pt>
                <c:pt idx="4">
                  <c:v>7100</c:v>
                </c:pt>
                <c:pt idx="5">
                  <c:v>7856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3021488"/>
        <c:axId val="473021880"/>
      </c:barChart>
      <c:catAx>
        <c:axId val="47302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73021880"/>
        <c:crosses val="autoZero"/>
        <c:auto val="1"/>
        <c:lblAlgn val="ctr"/>
        <c:lblOffset val="100"/>
        <c:noMultiLvlLbl val="0"/>
      </c:catAx>
      <c:valAx>
        <c:axId val="4730218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302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48D644-6D2D-4A3B-A2D3-3D032E6FC992}" type="datetimeFigureOut">
              <a:rPr lang="es-MX" smtClean="0"/>
              <a:t>23/06/2017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1162050"/>
            <a:ext cx="5019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A127E95-D100-4C93-876F-D34CFF89AF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0447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27E95-D100-4C93-876F-D34CFF89AF77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892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921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23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222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36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4825"/>
            <a:ext cx="7772400" cy="12255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832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5194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188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493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8517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4494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917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651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0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98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8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195388"/>
            <a:ext cx="3008313" cy="39100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9668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3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69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38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6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8768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524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4825"/>
            <a:ext cx="7772400" cy="12255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1648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0965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188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493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238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2136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037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611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844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4803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8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195388"/>
            <a:ext cx="3008313" cy="39100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364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3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69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8483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6657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8768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38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84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85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38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25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77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117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0B3C-45B2-9D48-B563-D91C6AE6297E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FD63E-A6FF-7C46-9586-C697A2E8A9BD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 descr="Presentaciones-02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6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74B4-AD5F-6444-BC20-E5DDB742488F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CE20-F259-6A4C-9F2C-2015271C2194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Presentaciones-06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" y="13850"/>
            <a:ext cx="9144000" cy="571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23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AB94E-080C-764B-92E7-B42FFA4DE827}" type="datetimeFigureOut">
              <a:rPr lang="es-ES" smtClean="0"/>
              <a:t>23/06/2017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F5D3E-3D44-1745-8127-9163F3D27177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 descr="Presentaciones-05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34"/>
          <a:stretch/>
        </p:blipFill>
        <p:spPr>
          <a:xfrm>
            <a:off x="0" y="1532758"/>
            <a:ext cx="9144000" cy="417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5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resentaciones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71195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45662" y="4539228"/>
            <a:ext cx="6400800" cy="380716"/>
          </a:xfrm>
        </p:spPr>
        <p:txBody>
          <a:bodyPr/>
          <a:lstStyle/>
          <a:p>
            <a:pPr algn="r"/>
            <a:r>
              <a:rPr lang="es-ES_tradnl" sz="1600" b="1" dirty="0" smtClean="0">
                <a:solidFill>
                  <a:prstClr val="black"/>
                </a:solidFill>
                <a:latin typeface="Lucida Sans" panose="020B0602030504020204" pitchFamily="34" charset="0"/>
                <a:ea typeface="+mj-ea"/>
                <a:cs typeface="Helvetica" charset="0"/>
              </a:rPr>
              <a:t>Rafael </a:t>
            </a:r>
            <a:r>
              <a:rPr lang="es-ES_tradnl" sz="1600" b="1" dirty="0">
                <a:solidFill>
                  <a:prstClr val="black"/>
                </a:solidFill>
                <a:latin typeface="Lucida Sans" panose="020B0602030504020204" pitchFamily="34" charset="0"/>
                <a:ea typeface="+mj-ea"/>
                <a:cs typeface="Helvetica" charset="0"/>
              </a:rPr>
              <a:t>Gamboa González</a:t>
            </a:r>
            <a:endParaRPr lang="es-ES" dirty="0">
              <a:latin typeface="Lucida Sans" panose="020B0602030504020204" pitchFamily="34" charset="0"/>
            </a:endParaRPr>
          </a:p>
        </p:txBody>
      </p:sp>
      <p:sp>
        <p:nvSpPr>
          <p:cNvPr id="4" name="Título 3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685800" y="2855976"/>
            <a:ext cx="7772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Energy Savings Insurance, </a:t>
            </a:r>
            <a:br>
              <a:rPr lang="en-US" b="1" dirty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</a:br>
            <a:r>
              <a:rPr lang="en-US" b="1" dirty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innovative risk management for energy efficiency  </a:t>
            </a:r>
            <a:br>
              <a:rPr lang="en-US" b="1" dirty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</a:br>
            <a:r>
              <a:rPr lang="en-US" b="1" dirty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financing for SMEs</a:t>
            </a:r>
            <a:endParaRPr lang="es-ES_tradnl" b="1" dirty="0">
              <a:solidFill>
                <a:srgbClr val="051954"/>
              </a:solidFill>
              <a:latin typeface="Lucida Sans" panose="020B0602030504020204" pitchFamily="34" charset="0"/>
              <a:cs typeface="Helvetica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45662" y="5030411"/>
            <a:ext cx="6400800" cy="38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_tradnl" sz="1600" b="1" dirty="0" smtClean="0">
                <a:solidFill>
                  <a:prstClr val="black"/>
                </a:solidFill>
                <a:latin typeface="Lucida Sans" panose="020B0602030504020204" pitchFamily="34" charset="0"/>
                <a:ea typeface="+mj-ea"/>
                <a:cs typeface="Helvetica" charset="0"/>
              </a:rPr>
              <a:t>June, 2017</a:t>
            </a:r>
            <a:endParaRPr lang="es-ES" dirty="0">
              <a:latin typeface="Lucida Sans" panose="020B0602030504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70703" y="1994716"/>
            <a:ext cx="8575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i="1" dirty="0" err="1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National</a:t>
            </a:r>
            <a:r>
              <a:rPr lang="es-MX" sz="1200" b="1" i="1" dirty="0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 </a:t>
            </a:r>
            <a:r>
              <a:rPr lang="es-MX" sz="1200" b="1" i="1" dirty="0" err="1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Development</a:t>
            </a:r>
            <a:r>
              <a:rPr lang="es-MX" sz="1200" b="1" i="1" dirty="0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 Banks and Green Banks </a:t>
            </a:r>
            <a:r>
              <a:rPr lang="en-US" sz="1200" b="1" i="1" dirty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Key Institutions for Mobilizing Finance Towards the implementation of Nationally Determined Contributions (NDCs) and the accomplishment of the Sustainable Development Goals (SDGs</a:t>
            </a:r>
            <a:r>
              <a:rPr lang="en-US" sz="1200" b="1" i="1" dirty="0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)</a:t>
            </a:r>
            <a:r>
              <a:rPr lang="es-MX" sz="1200" b="1" i="1" dirty="0" smtClean="0">
                <a:solidFill>
                  <a:schemeClr val="bg1">
                    <a:lumMod val="50000"/>
                  </a:schemeClr>
                </a:solidFill>
                <a:latin typeface="Lucida Sans" panose="020B0602030504020204" pitchFamily="34" charset="0"/>
              </a:rPr>
              <a:t> </a:t>
            </a:r>
            <a:endParaRPr lang="es-MX" sz="1200" b="1" i="1" dirty="0">
              <a:solidFill>
                <a:schemeClr val="bg1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11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0357" y="103366"/>
            <a:ext cx="7499223" cy="857250"/>
          </a:xfrm>
        </p:spPr>
        <p:txBody>
          <a:bodyPr vert="horz" lIns="82296" tIns="41148" rIns="82296" bIns="41148" rtlCol="0" anchor="ctr">
            <a:noAutofit/>
          </a:bodyPr>
          <a:lstStyle/>
          <a:p>
            <a:pPr algn="just"/>
            <a:r>
              <a:rPr lang="en-CA" sz="18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FIRA´s green finance </a:t>
            </a:r>
            <a:r>
              <a:rPr lang="en-CA" sz="18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is composed by sustainable projects</a:t>
            </a:r>
            <a:endParaRPr lang="en-CA" sz="1800" b="1" dirty="0">
              <a:solidFill>
                <a:srgbClr val="051954"/>
              </a:solidFill>
              <a:latin typeface="Lucida Sans" panose="020B0602030504020204" pitchFamily="34" charset="0"/>
              <a:ea typeface="ＭＳ Ｐゴシック" charset="0"/>
              <a:cs typeface="Helvetica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3647" y="1249574"/>
            <a:ext cx="4108178" cy="3721394"/>
          </a:xfrm>
        </p:spPr>
        <p:txBody>
          <a:bodyPr>
            <a:noAutofit/>
          </a:bodyPr>
          <a:lstStyle/>
          <a:p>
            <a:pPr marL="214304" indent="-214304" algn="just">
              <a:spcBef>
                <a:spcPct val="50000"/>
              </a:spcBef>
            </a:pPr>
            <a:r>
              <a:rPr lang="en-CA" sz="1600" dirty="0">
                <a:latin typeface="Lucida Sans" panose="020B0602030504020204" pitchFamily="34" charset="0"/>
              </a:rPr>
              <a:t>FIRA´s sustainable projects portfolio </a:t>
            </a:r>
            <a:endParaRPr lang="en-CA" sz="1600" dirty="0" smtClean="0">
              <a:latin typeface="Lucida Sans" panose="020B0602030504020204" pitchFamily="34" charset="0"/>
            </a:endParaRPr>
          </a:p>
          <a:p>
            <a:pPr marL="614354" lvl="1" indent="-214304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Lucida Sans" panose="020B0602030504020204" pitchFamily="34" charset="0"/>
              </a:rPr>
              <a:t>Sustainable </a:t>
            </a:r>
            <a:r>
              <a:rPr lang="en-US" sz="1600" dirty="0">
                <a:latin typeface="Lucida Sans" panose="020B0602030504020204" pitchFamily="34" charset="0"/>
              </a:rPr>
              <a:t>practices (e.g. no tilling techniques, greenhouse production, organic fertilizers</a:t>
            </a:r>
            <a:r>
              <a:rPr lang="en-US" sz="1600" dirty="0" smtClean="0">
                <a:latin typeface="Lucida Sans" panose="020B0602030504020204" pitchFamily="34" charset="0"/>
              </a:rPr>
              <a:t>)</a:t>
            </a:r>
            <a:endParaRPr lang="en-CA" sz="1600" dirty="0" smtClean="0">
              <a:latin typeface="Lucida Sans" panose="020B0602030504020204" pitchFamily="34" charset="0"/>
            </a:endParaRPr>
          </a:p>
          <a:p>
            <a:pPr marL="614354" lvl="1" indent="-214304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Efficient </a:t>
            </a:r>
            <a:r>
              <a:rPr lang="en-CA" sz="1600" dirty="0">
                <a:latin typeface="Lucida Sans" panose="020B0602030504020204" pitchFamily="34" charset="0"/>
              </a:rPr>
              <a:t>use of water (e.g. irrigation </a:t>
            </a:r>
            <a:r>
              <a:rPr lang="en-CA" sz="1600" dirty="0" smtClean="0">
                <a:latin typeface="Lucida Sans" panose="020B0602030504020204" pitchFamily="34" charset="0"/>
              </a:rPr>
              <a:t>technologies)</a:t>
            </a:r>
          </a:p>
          <a:p>
            <a:pPr marL="614354" lvl="1" indent="-214304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Renewable </a:t>
            </a:r>
            <a:r>
              <a:rPr lang="en-CA" sz="1600" dirty="0">
                <a:latin typeface="Lucida Sans" panose="020B0602030504020204" pitchFamily="34" charset="0"/>
              </a:rPr>
              <a:t>Energy (e.g. solar energy, </a:t>
            </a:r>
            <a:r>
              <a:rPr lang="en-CA" sz="1600" dirty="0" err="1" smtClean="0">
                <a:latin typeface="Lucida Sans" panose="020B0602030504020204" pitchFamily="34" charset="0"/>
              </a:rPr>
              <a:t>biodigestors</a:t>
            </a:r>
            <a:r>
              <a:rPr lang="en-CA" sz="1600" dirty="0" smtClean="0">
                <a:latin typeface="Lucida Sans" panose="020B0602030504020204" pitchFamily="34" charset="0"/>
              </a:rPr>
              <a:t>)</a:t>
            </a:r>
            <a:endParaRPr lang="en-CA" sz="1600" dirty="0" smtClean="0">
              <a:latin typeface="Lucida Sans" panose="020B0602030504020204" pitchFamily="34" charset="0"/>
            </a:endParaRPr>
          </a:p>
          <a:p>
            <a:pPr marL="614354" lvl="1" indent="-214304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Energy efficiency</a:t>
            </a:r>
          </a:p>
          <a:p>
            <a:pPr marL="614354" lvl="1" indent="-214304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CA" sz="1600" dirty="0">
              <a:latin typeface="Lucida Sans" panose="020B0602030504020204" pitchFamily="34" charset="0"/>
            </a:endParaRPr>
          </a:p>
          <a:p>
            <a:pPr marL="214304" indent="-214304" algn="just">
              <a:spcBef>
                <a:spcPct val="50000"/>
              </a:spcBef>
            </a:pPr>
            <a:r>
              <a:rPr lang="en-CA" sz="1600" dirty="0" smtClean="0">
                <a:latin typeface="Lucida Sans" panose="020B0602030504020204" pitchFamily="34" charset="0"/>
              </a:rPr>
              <a:t>FIRA´s Strategic Plan requires to double sustainable projects between 2013 and 2018 as a </a:t>
            </a:r>
            <a:r>
              <a:rPr lang="en-CA" sz="1600" dirty="0">
                <a:latin typeface="Lucida Sans" panose="020B0602030504020204" pitchFamily="34" charset="0"/>
              </a:rPr>
              <a:t>Key Performance Indicator (KPI</a:t>
            </a:r>
            <a:r>
              <a:rPr lang="en-CA" sz="1600" dirty="0" smtClean="0">
                <a:latin typeface="Lucida Sans" panose="020B0602030504020204" pitchFamily="34" charset="0"/>
              </a:rPr>
              <a:t>).</a:t>
            </a:r>
            <a:endParaRPr lang="en-CA" sz="1600" dirty="0">
              <a:latin typeface="Lucida Sans" panose="020B0602030504020204" pitchFamily="34" charset="0"/>
            </a:endParaRPr>
          </a:p>
        </p:txBody>
      </p: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538908"/>
              </p:ext>
            </p:extLst>
          </p:nvPr>
        </p:nvGraphicFramePr>
        <p:xfrm>
          <a:off x="4384431" y="2950357"/>
          <a:ext cx="4396154" cy="1727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663966"/>
              </p:ext>
            </p:extLst>
          </p:nvPr>
        </p:nvGraphicFramePr>
        <p:xfrm>
          <a:off x="4592171" y="1081185"/>
          <a:ext cx="3723894" cy="2016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9" name="Conector recto de flecha 8"/>
          <p:cNvCxnSpPr/>
          <p:nvPr/>
        </p:nvCxnSpPr>
        <p:spPr>
          <a:xfrm flipV="1">
            <a:off x="4954451" y="1677521"/>
            <a:ext cx="2982675" cy="466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4792256" y="1534881"/>
            <a:ext cx="1960025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80" dirty="0">
                <a:solidFill>
                  <a:srgbClr val="FF0000"/>
                </a:solidFill>
                <a:latin typeface="Lucida Sans" panose="020B0602030504020204" pitchFamily="34" charset="0"/>
              </a:rPr>
              <a:t>Nominal growth = 117%</a:t>
            </a:r>
          </a:p>
        </p:txBody>
      </p:sp>
      <p:sp>
        <p:nvSpPr>
          <p:cNvPr id="11" name="Elipse 10"/>
          <p:cNvSpPr/>
          <p:nvPr/>
        </p:nvSpPr>
        <p:spPr>
          <a:xfrm>
            <a:off x="4654044" y="3997717"/>
            <a:ext cx="946404" cy="7782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20">
              <a:latin typeface="Lucida Sans" panose="020B0602030504020204" pitchFamily="34" charset="0"/>
            </a:endParaRPr>
          </a:p>
        </p:txBody>
      </p:sp>
      <p:sp>
        <p:nvSpPr>
          <p:cNvPr id="12" name="Flecha a la derecha con muesca 11"/>
          <p:cNvSpPr/>
          <p:nvPr/>
        </p:nvSpPr>
        <p:spPr>
          <a:xfrm>
            <a:off x="4168377" y="3943140"/>
            <a:ext cx="498349" cy="464148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20">
              <a:latin typeface="Lucida Sans" panose="020B0602030504020204" pitchFamily="34" charset="0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445789" y="2837312"/>
            <a:ext cx="603773" cy="200801"/>
            <a:chOff x="10833609" y="3368466"/>
            <a:chExt cx="805030" cy="267734"/>
          </a:xfrm>
        </p:grpSpPr>
        <p:sp>
          <p:nvSpPr>
            <p:cNvPr id="5" name="Rectángulo 4"/>
            <p:cNvSpPr/>
            <p:nvPr/>
          </p:nvSpPr>
          <p:spPr>
            <a:xfrm>
              <a:off x="10941185" y="3368466"/>
              <a:ext cx="697454" cy="2677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750" dirty="0">
                  <a:solidFill>
                    <a:schemeClr val="tx1"/>
                  </a:solidFill>
                  <a:latin typeface="Lucida Sans" panose="020B0602030504020204" pitchFamily="34" charset="0"/>
                </a:rPr>
                <a:t>Projected</a:t>
              </a:r>
            </a:p>
          </p:txBody>
        </p:sp>
        <p:sp>
          <p:nvSpPr>
            <p:cNvPr id="6" name="Rectángulo 5"/>
            <p:cNvSpPr/>
            <p:nvPr/>
          </p:nvSpPr>
          <p:spPr>
            <a:xfrm>
              <a:off x="10833609" y="3462310"/>
              <a:ext cx="107576" cy="1210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350">
                <a:latin typeface="Lucida Sans" panose="020B0602030504020204" pitchFamily="34" charset="0"/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5772268" y="2848772"/>
            <a:ext cx="603773" cy="200801"/>
            <a:chOff x="10833609" y="3368466"/>
            <a:chExt cx="805030" cy="267734"/>
          </a:xfrm>
        </p:grpSpPr>
        <p:sp>
          <p:nvSpPr>
            <p:cNvPr id="17" name="Rectángulo 16"/>
            <p:cNvSpPr/>
            <p:nvPr/>
          </p:nvSpPr>
          <p:spPr>
            <a:xfrm>
              <a:off x="10941185" y="3368466"/>
              <a:ext cx="697454" cy="2677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750" dirty="0">
                  <a:solidFill>
                    <a:schemeClr val="tx1"/>
                  </a:solidFill>
                  <a:latin typeface="Lucida Sans" panose="020B0602030504020204" pitchFamily="34" charset="0"/>
                </a:rPr>
                <a:t>Observed</a:t>
              </a:r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10833609" y="3462310"/>
              <a:ext cx="107576" cy="12102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350">
                <a:latin typeface="Lucida Sans" panose="020B0602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14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4327" y="332212"/>
            <a:ext cx="6764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b="1" dirty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FIRA´s energy efficiency </a:t>
            </a:r>
            <a:r>
              <a:rPr lang="en-CA" sz="24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program</a:t>
            </a:r>
            <a:endParaRPr lang="en-US" sz="2400" b="1" dirty="0">
              <a:solidFill>
                <a:schemeClr val="tx2"/>
              </a:solidFill>
              <a:latin typeface="Lucida Sans" panose="020B0602030504020204" pitchFamily="34" charset="0"/>
              <a:cs typeface="Calibri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77952" y="1133314"/>
            <a:ext cx="8388095" cy="4457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r>
              <a:rPr lang="en-US" sz="1600" dirty="0">
                <a:latin typeface="Lucida Sans" panose="020B0602030504020204" pitchFamily="34" charset="0"/>
              </a:rPr>
              <a:t>In 2013, FIRA and the </a:t>
            </a:r>
            <a:r>
              <a:rPr lang="en-US" sz="1600" dirty="0" err="1" smtClean="0">
                <a:latin typeface="Lucida Sans" panose="020B0602030504020204" pitchFamily="34" charset="0"/>
              </a:rPr>
              <a:t>Interamerican</a:t>
            </a:r>
            <a:r>
              <a:rPr lang="en-US" sz="1600" dirty="0" smtClean="0">
                <a:latin typeface="Lucida Sans" panose="020B0602030504020204" pitchFamily="34" charset="0"/>
              </a:rPr>
              <a:t> </a:t>
            </a:r>
            <a:r>
              <a:rPr lang="en-US" sz="1600" dirty="0">
                <a:latin typeface="Lucida Sans" panose="020B0602030504020204" pitchFamily="34" charset="0"/>
              </a:rPr>
              <a:t>Development </a:t>
            </a:r>
            <a:r>
              <a:rPr lang="en-US" sz="1600" dirty="0" smtClean="0">
                <a:latin typeface="Lucida Sans" panose="020B0602030504020204" pitchFamily="34" charset="0"/>
              </a:rPr>
              <a:t>Bank </a:t>
            </a:r>
            <a:r>
              <a:rPr lang="en-US" sz="1600" dirty="0">
                <a:latin typeface="Lucida Sans" panose="020B0602030504020204" pitchFamily="34" charset="0"/>
              </a:rPr>
              <a:t>commissioned two studies related to the agroindustry´s energy efficiency: of the potential market and of mechanisms to </a:t>
            </a:r>
            <a:r>
              <a:rPr lang="en-US" sz="1600" dirty="0" smtClean="0">
                <a:latin typeface="Lucida Sans" panose="020B0602030504020204" pitchFamily="34" charset="0"/>
              </a:rPr>
              <a:t>design </a:t>
            </a:r>
            <a:r>
              <a:rPr lang="en-US" sz="1600" dirty="0">
                <a:latin typeface="Lucida Sans" panose="020B0602030504020204" pitchFamily="34" charset="0"/>
              </a:rPr>
              <a:t>a F</a:t>
            </a:r>
            <a:r>
              <a:rPr lang="en-US" sz="1600" dirty="0" smtClean="0">
                <a:latin typeface="Lucida Sans" panose="020B0602030504020204" pitchFamily="34" charset="0"/>
              </a:rPr>
              <a:t>inancing </a:t>
            </a:r>
            <a:r>
              <a:rPr lang="en-US" sz="1600" dirty="0">
                <a:latin typeface="Lucida Sans" panose="020B0602030504020204" pitchFamily="34" charset="0"/>
              </a:rPr>
              <a:t>P</a:t>
            </a:r>
            <a:r>
              <a:rPr lang="en-US" sz="1600" dirty="0" smtClean="0">
                <a:latin typeface="Lucida Sans" panose="020B0602030504020204" pitchFamily="34" charset="0"/>
              </a:rPr>
              <a:t>rogram.</a:t>
            </a:r>
          </a:p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endParaRPr lang="en-US" sz="1600" dirty="0" smtClean="0">
              <a:latin typeface="Lucida Sans" panose="020B0602030504020204" pitchFamily="34" charset="0"/>
            </a:endParaRPr>
          </a:p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endParaRPr lang="en-US" sz="1600" dirty="0">
              <a:latin typeface="Lucida Sans" panose="020B0602030504020204" pitchFamily="34" charset="0"/>
            </a:endParaRPr>
          </a:p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endParaRPr lang="en-US" sz="1600" dirty="0" smtClean="0">
              <a:latin typeface="Lucida Sans" panose="020B0602030504020204" pitchFamily="34" charset="0"/>
            </a:endParaRPr>
          </a:p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endParaRPr lang="en-US" sz="1600" dirty="0">
              <a:latin typeface="Lucida Sans" panose="020B0602030504020204" pitchFamily="34" charset="0"/>
            </a:endParaRPr>
          </a:p>
          <a:p>
            <a:pPr marL="142869" indent="-142869" algn="just">
              <a:lnSpc>
                <a:spcPct val="12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</a:pPr>
            <a:r>
              <a:rPr lang="en-US" sz="1600" dirty="0" smtClean="0">
                <a:latin typeface="Lucida Sans" panose="020B0602030504020204" pitchFamily="34" charset="0"/>
              </a:rPr>
              <a:t>To tackle these barriers and develop these tools, FIRA designed its </a:t>
            </a:r>
            <a:r>
              <a:rPr lang="en-US" sz="1600" dirty="0">
                <a:latin typeface="Lucida Sans" panose="020B0602030504020204" pitchFamily="34" charset="0"/>
              </a:rPr>
              <a:t>Energy Efficiency Program </a:t>
            </a:r>
            <a:r>
              <a:rPr lang="en-US" sz="1600" dirty="0" smtClean="0">
                <a:latin typeface="Lucida Sans" panose="020B0602030504020204" pitchFamily="34" charset="0"/>
              </a:rPr>
              <a:t>with </a:t>
            </a:r>
            <a:r>
              <a:rPr lang="en-US" sz="1600" dirty="0">
                <a:latin typeface="Lucida Sans" panose="020B0602030504020204" pitchFamily="34" charset="0"/>
              </a:rPr>
              <a:t>support from the IDB, </a:t>
            </a:r>
            <a:r>
              <a:rPr lang="en-US" sz="1600" dirty="0" smtClean="0">
                <a:latin typeface="Lucida Sans" panose="020B0602030504020204" pitchFamily="34" charset="0"/>
              </a:rPr>
              <a:t>the (CTF) </a:t>
            </a:r>
            <a:r>
              <a:rPr lang="en-US" sz="1600" dirty="0">
                <a:latin typeface="Lucida Sans" panose="020B0602030504020204" pitchFamily="34" charset="0"/>
              </a:rPr>
              <a:t>Clean Technology Fund</a:t>
            </a:r>
            <a:r>
              <a:rPr lang="en-US" sz="1600" dirty="0" smtClean="0">
                <a:latin typeface="Lucida Sans" panose="020B0602030504020204" pitchFamily="34" charset="0"/>
              </a:rPr>
              <a:t>, and, Denmark.</a:t>
            </a:r>
            <a:endParaRPr lang="en-US" sz="1600" dirty="0">
              <a:latin typeface="Lucida Sans" panose="020B0602030504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77951" y="2144135"/>
            <a:ext cx="8388095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Lucida Sans" panose="020B0602030504020204" pitchFamily="34" charset="0"/>
              </a:rPr>
              <a:t>The main barrier for EE investments is uncertainty about the achievement of energy </a:t>
            </a:r>
            <a:r>
              <a:rPr lang="en-US" sz="1400" dirty="0" smtClean="0">
                <a:latin typeface="Lucida Sans" panose="020B0602030504020204" pitchFamily="34" charset="0"/>
              </a:rPr>
              <a:t>savings</a:t>
            </a:r>
            <a:r>
              <a:rPr lang="en-US" sz="1400" dirty="0" smtClean="0">
                <a:latin typeface="Lucida Sans" panose="020B0602030504020204" pitchFamily="34" charset="0"/>
              </a:rPr>
              <a:t>:</a:t>
            </a:r>
            <a:endParaRPr lang="en-US" sz="1400" dirty="0">
              <a:latin typeface="Lucida Sans" panose="020B0602030504020204" pitchFamily="34" charset="0"/>
            </a:endParaRPr>
          </a:p>
          <a:p>
            <a:pPr marL="557213" lvl="1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Lucida Sans" panose="020B0602030504020204" pitchFamily="34" charset="0"/>
              </a:rPr>
              <a:t>Lack of certified providers </a:t>
            </a:r>
          </a:p>
          <a:p>
            <a:pPr marL="557213" lvl="1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Lucida Sans" panose="020B0602030504020204" pitchFamily="34" charset="0"/>
              </a:rPr>
              <a:t>V</a:t>
            </a:r>
            <a:r>
              <a:rPr lang="en-US" sz="1400" dirty="0" smtClean="0">
                <a:latin typeface="Lucida Sans" panose="020B0602030504020204" pitchFamily="34" charset="0"/>
              </a:rPr>
              <a:t>alidation of </a:t>
            </a:r>
            <a:r>
              <a:rPr lang="en-US" sz="1400" dirty="0">
                <a:latin typeface="Lucida Sans" panose="020B0602030504020204" pitchFamily="34" charset="0"/>
              </a:rPr>
              <a:t>EE projects</a:t>
            </a:r>
          </a:p>
          <a:p>
            <a:pPr marL="557213" lvl="1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Lucida Sans" panose="020B0602030504020204" pitchFamily="34" charset="0"/>
              </a:rPr>
              <a:t>Assure</a:t>
            </a:r>
            <a:r>
              <a:rPr lang="en-US" sz="1400" dirty="0" smtClean="0">
                <a:latin typeface="Lucida Sans" panose="020B0602030504020204" pitchFamily="34" charset="0"/>
              </a:rPr>
              <a:t> </a:t>
            </a:r>
            <a:r>
              <a:rPr lang="en-US" sz="1400" dirty="0">
                <a:latin typeface="Lucida Sans" panose="020B0602030504020204" pitchFamily="34" charset="0"/>
              </a:rPr>
              <a:t>the proper installation and operation of the equipment.</a:t>
            </a:r>
          </a:p>
          <a:p>
            <a:pPr marL="214313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Lucida Sans" panose="020B0602030504020204" pitchFamily="34" charset="0"/>
              </a:rPr>
              <a:t>In order to minimize uncertainty it is necessary to </a:t>
            </a:r>
            <a:r>
              <a:rPr lang="en-US" sz="1400" dirty="0" smtClean="0">
                <a:latin typeface="Lucida Sans" panose="020B0602030504020204" pitchFamily="34" charset="0"/>
              </a:rPr>
              <a:t>develop some tools:</a:t>
            </a:r>
            <a:endParaRPr lang="en-US" sz="1400" dirty="0">
              <a:latin typeface="Lucida Sans" panose="020B0602030504020204" pitchFamily="34" charset="0"/>
            </a:endParaRPr>
          </a:p>
          <a:p>
            <a:pPr marL="557213" lvl="1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Lucida Sans" panose="020B0602030504020204" pitchFamily="34" charset="0"/>
              </a:rPr>
              <a:t>Legally binding performance contracts</a:t>
            </a:r>
          </a:p>
          <a:p>
            <a:pPr marL="557213" lvl="1" indent="-214313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Lucida Sans" panose="020B0602030504020204" pitchFamily="34" charset="0"/>
              </a:rPr>
              <a:t>Energy </a:t>
            </a:r>
            <a:r>
              <a:rPr lang="en-US" sz="1400" dirty="0">
                <a:latin typeface="Lucida Sans" panose="020B0602030504020204" pitchFamily="34" charset="0"/>
              </a:rPr>
              <a:t>savings insurance </a:t>
            </a:r>
            <a:r>
              <a:rPr lang="en-US" sz="1400" dirty="0" smtClean="0">
                <a:latin typeface="Lucida Sans" panose="020B0602030504020204" pitchFamily="34" charset="0"/>
              </a:rPr>
              <a:t>products</a:t>
            </a:r>
            <a:endParaRPr lang="en-US" sz="1400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3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03650" y="140011"/>
            <a:ext cx="79819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A potential Energy Efficiency (EE) market was identified in FIRA´s scope sector.</a:t>
            </a:r>
          </a:p>
        </p:txBody>
      </p:sp>
      <p:sp>
        <p:nvSpPr>
          <p:cNvPr id="6" name="10 Rectángulo"/>
          <p:cNvSpPr/>
          <p:nvPr/>
        </p:nvSpPr>
        <p:spPr>
          <a:xfrm>
            <a:off x="439700" y="1173907"/>
            <a:ext cx="1659108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7,000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7" name="11 Rectángulo"/>
          <p:cNvSpPr/>
          <p:nvPr/>
        </p:nvSpPr>
        <p:spPr>
          <a:xfrm>
            <a:off x="2049780" y="1276027"/>
            <a:ext cx="65455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>
                <a:latin typeface="Lucida Sans" panose="020B0602030504020204" pitchFamily="34" charset="0"/>
              </a:rPr>
              <a:t>Is the number of Agro industrial enterprises in the country, from which </a:t>
            </a:r>
            <a:r>
              <a:rPr lang="en-US" sz="1600" b="1" cap="all" dirty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500</a:t>
            </a:r>
            <a:r>
              <a:rPr lang="en-US" sz="1600" b="1" dirty="0">
                <a:latin typeface="Lucida Sans" panose="020B0602030504020204" pitchFamily="34" charset="0"/>
              </a:rPr>
              <a:t>  </a:t>
            </a:r>
            <a:r>
              <a:rPr lang="en-US" sz="1600" dirty="0">
                <a:latin typeface="Lucida Sans" panose="020B0602030504020204" pitchFamily="34" charset="0"/>
              </a:rPr>
              <a:t>are devoted to vegetable packaging activities.</a:t>
            </a:r>
          </a:p>
        </p:txBody>
      </p:sp>
      <p:sp>
        <p:nvSpPr>
          <p:cNvPr id="8" name="13 Rectángulo"/>
          <p:cNvSpPr/>
          <p:nvPr/>
        </p:nvSpPr>
        <p:spPr>
          <a:xfrm>
            <a:off x="885198" y="1953025"/>
            <a:ext cx="1280799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78%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10" name="14 Rectángulo"/>
          <p:cNvSpPr/>
          <p:nvPr/>
        </p:nvSpPr>
        <p:spPr>
          <a:xfrm>
            <a:off x="2084380" y="2134605"/>
            <a:ext cx="65109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>
                <a:latin typeface="Lucida Sans" panose="020B0602030504020204" pitchFamily="34" charset="0"/>
              </a:rPr>
              <a:t>Of the interviewed enterprises have significant energy production costs. This costs could be as high as: </a:t>
            </a:r>
            <a:r>
              <a:rPr lang="en-US" sz="1600" b="1" cap="all" dirty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40%</a:t>
            </a:r>
          </a:p>
        </p:txBody>
      </p:sp>
      <p:sp>
        <p:nvSpPr>
          <p:cNvPr id="11" name="16 Rectángulo"/>
          <p:cNvSpPr/>
          <p:nvPr/>
        </p:nvSpPr>
        <p:spPr>
          <a:xfrm>
            <a:off x="869835" y="2638295"/>
            <a:ext cx="1280799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40%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12" name="17 Rectángulo"/>
          <p:cNvSpPr/>
          <p:nvPr/>
        </p:nvSpPr>
        <p:spPr>
          <a:xfrm>
            <a:off x="2084379" y="2726781"/>
            <a:ext cx="64134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>
                <a:latin typeface="Lucida Sans" panose="020B0602030504020204" pitchFamily="34" charset="0"/>
              </a:rPr>
              <a:t>Of the enterprises expressed interest in making EE investments.</a:t>
            </a:r>
          </a:p>
        </p:txBody>
      </p:sp>
      <p:sp>
        <p:nvSpPr>
          <p:cNvPr id="13" name="18 Rectángulo"/>
          <p:cNvSpPr/>
          <p:nvPr/>
        </p:nvSpPr>
        <p:spPr>
          <a:xfrm>
            <a:off x="909109" y="3287594"/>
            <a:ext cx="1280799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77%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14" name="19 Rectángulo"/>
          <p:cNvSpPr/>
          <p:nvPr/>
        </p:nvSpPr>
        <p:spPr>
          <a:xfrm>
            <a:off x="2132201" y="3253898"/>
            <a:ext cx="63656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latin typeface="Lucida Sans" panose="020B0602030504020204" pitchFamily="34" charset="0"/>
              </a:rPr>
              <a:t>Of the enterprises in the study considers that an EE investment should generate enough energy savings to be repaid in  </a:t>
            </a:r>
            <a:r>
              <a:rPr lang="en-US" sz="1600" b="1" cap="all" dirty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2 </a:t>
            </a:r>
            <a:r>
              <a:rPr lang="en-US" sz="1600" b="1" dirty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to</a:t>
            </a:r>
            <a:r>
              <a:rPr lang="en-US" sz="1600" b="1" cap="all" dirty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5 </a:t>
            </a:r>
            <a:r>
              <a:rPr lang="en-US" sz="1600" dirty="0">
                <a:latin typeface="Lucida Sans" panose="020B0602030504020204" pitchFamily="34" charset="0"/>
              </a:rPr>
              <a:t>years.</a:t>
            </a:r>
          </a:p>
        </p:txBody>
      </p:sp>
      <p:sp>
        <p:nvSpPr>
          <p:cNvPr id="15" name="21 Rectángulo"/>
          <p:cNvSpPr/>
          <p:nvPr/>
        </p:nvSpPr>
        <p:spPr>
          <a:xfrm>
            <a:off x="872668" y="4778177"/>
            <a:ext cx="1280799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80%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16" name="22 Rectángulo"/>
          <p:cNvSpPr/>
          <p:nvPr/>
        </p:nvSpPr>
        <p:spPr>
          <a:xfrm>
            <a:off x="2084380" y="4778177"/>
            <a:ext cx="55771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>
                <a:latin typeface="Lucida Sans" panose="020B0602030504020204" pitchFamily="34" charset="0"/>
              </a:rPr>
              <a:t>Of the enterprises does not know its energy efficiency potential.</a:t>
            </a:r>
          </a:p>
        </p:txBody>
      </p:sp>
      <p:sp>
        <p:nvSpPr>
          <p:cNvPr id="17" name="23 Rectángulo"/>
          <p:cNvSpPr/>
          <p:nvPr/>
        </p:nvSpPr>
        <p:spPr>
          <a:xfrm>
            <a:off x="852201" y="4043360"/>
            <a:ext cx="1280799" cy="673261"/>
          </a:xfrm>
          <a:prstGeom prst="rect">
            <a:avLst/>
          </a:prstGeom>
          <a:noFill/>
        </p:spPr>
        <p:txBody>
          <a:bodyPr wrap="none" lIns="57150" tIns="28575" rIns="57150" bIns="2857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83%</a:t>
            </a:r>
            <a:r>
              <a:rPr lang="es-ES" sz="4000" b="1" cap="all" baseline="30000" dirty="0">
                <a:ln w="0"/>
                <a:effectLst>
                  <a:reflection blurRad="12700" stA="50000" endPos="50000" dist="5000" dir="5400000" sy="-100000" rotWithShape="0"/>
                </a:effectLst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18" name="24 Rectángulo"/>
          <p:cNvSpPr/>
          <p:nvPr/>
        </p:nvSpPr>
        <p:spPr>
          <a:xfrm>
            <a:off x="2056486" y="4128878"/>
            <a:ext cx="6538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>
                <a:latin typeface="Lucida Sans" panose="020B0602030504020204" pitchFamily="34" charset="0"/>
              </a:rPr>
              <a:t>Believes that an EE Project should contribute to generate savings between  </a:t>
            </a:r>
            <a:r>
              <a:rPr lang="en-US" sz="1600" b="1" dirty="0">
                <a:solidFill>
                  <a:schemeClr val="tx2"/>
                </a:solidFill>
                <a:latin typeface="Lucida Sans" panose="020B0602030504020204" pitchFamily="34" charset="0"/>
              </a:rPr>
              <a:t>20% to 50%</a:t>
            </a:r>
          </a:p>
        </p:txBody>
      </p:sp>
    </p:spTree>
    <p:extLst>
      <p:ext uri="{BB962C8B-B14F-4D97-AF65-F5344CB8AC3E}">
        <p14:creationId xmlns:p14="http://schemas.microsoft.com/office/powerpoint/2010/main" val="324260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5015753" y="1635675"/>
            <a:ext cx="39534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 algn="just">
              <a:buFont typeface="+mj-lt"/>
              <a:buAutoNum type="arabicPeriod"/>
            </a:pPr>
            <a:r>
              <a:rPr lang="en-CA" sz="1400" dirty="0" smtClean="0">
                <a:latin typeface="Lucida Sans" panose="020B0602030504020204" pitchFamily="34" charset="0"/>
              </a:rPr>
              <a:t>Technology </a:t>
            </a:r>
            <a:r>
              <a:rPr lang="en-CA" sz="1400" dirty="0">
                <a:latin typeface="Lucida Sans" panose="020B0602030504020204" pitchFamily="34" charset="0"/>
              </a:rPr>
              <a:t>provider </a:t>
            </a:r>
            <a:r>
              <a:rPr lang="en-CA" sz="1400" dirty="0" smtClean="0">
                <a:latin typeface="Lucida Sans" panose="020B0602030504020204" pitchFamily="34" charset="0"/>
              </a:rPr>
              <a:t>validated </a:t>
            </a:r>
            <a:r>
              <a:rPr lang="en-CA" sz="1400" dirty="0">
                <a:latin typeface="Lucida Sans" panose="020B0602030504020204" pitchFamily="34" charset="0"/>
              </a:rPr>
              <a:t>by ANCE.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 smtClean="0">
                <a:latin typeface="Lucida Sans" panose="020B0602030504020204" pitchFamily="34" charset="0"/>
              </a:rPr>
              <a:t>Technology </a:t>
            </a:r>
            <a:r>
              <a:rPr lang="en-CA" sz="1400" dirty="0">
                <a:latin typeface="Lucida Sans" panose="020B0602030504020204" pitchFamily="34" charset="0"/>
              </a:rPr>
              <a:t>provider </a:t>
            </a:r>
            <a:r>
              <a:rPr lang="en-CA" sz="1400" dirty="0" smtClean="0">
                <a:latin typeface="Lucida Sans" panose="020B0602030504020204" pitchFamily="34" charset="0"/>
              </a:rPr>
              <a:t>designs </a:t>
            </a:r>
            <a:r>
              <a:rPr lang="en-CA" sz="1400" dirty="0">
                <a:latin typeface="Lucida Sans" panose="020B0602030504020204" pitchFamily="34" charset="0"/>
              </a:rPr>
              <a:t>an </a:t>
            </a:r>
            <a:r>
              <a:rPr lang="en-CA" sz="1400" dirty="0" smtClean="0">
                <a:latin typeface="Lucida Sans" panose="020B0602030504020204" pitchFamily="34" charset="0"/>
              </a:rPr>
              <a:t>EE </a:t>
            </a:r>
            <a:r>
              <a:rPr lang="en-CA" sz="1400" dirty="0">
                <a:latin typeface="Lucida Sans" panose="020B0602030504020204" pitchFamily="34" charset="0"/>
              </a:rPr>
              <a:t>Project using the Program´s methodology.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 smtClean="0">
                <a:latin typeface="Lucida Sans" panose="020B0602030504020204" pitchFamily="34" charset="0"/>
              </a:rPr>
              <a:t>EE </a:t>
            </a:r>
            <a:r>
              <a:rPr lang="en-CA" sz="1400" dirty="0">
                <a:latin typeface="Lucida Sans" panose="020B0602030504020204" pitchFamily="34" charset="0"/>
              </a:rPr>
              <a:t>Project </a:t>
            </a:r>
            <a:r>
              <a:rPr lang="en-CA" sz="1400" dirty="0" smtClean="0">
                <a:latin typeface="Lucida Sans" panose="020B0602030504020204" pitchFamily="34" charset="0"/>
              </a:rPr>
              <a:t>validated </a:t>
            </a:r>
            <a:r>
              <a:rPr lang="en-CA" sz="1400" dirty="0">
                <a:latin typeface="Lucida Sans" panose="020B0602030504020204" pitchFamily="34" charset="0"/>
              </a:rPr>
              <a:t>by ANCE.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>
                <a:latin typeface="Lucida Sans" panose="020B0602030504020204" pitchFamily="34" charset="0"/>
              </a:rPr>
              <a:t>C</a:t>
            </a:r>
            <a:r>
              <a:rPr lang="en-CA" sz="1400" dirty="0" smtClean="0">
                <a:latin typeface="Lucida Sans" panose="020B0602030504020204" pitchFamily="34" charset="0"/>
              </a:rPr>
              <a:t>ontract between </a:t>
            </a:r>
            <a:r>
              <a:rPr lang="en-CA" sz="1400" dirty="0">
                <a:latin typeface="Lucida Sans" panose="020B0602030504020204" pitchFamily="34" charset="0"/>
              </a:rPr>
              <a:t>the technology provider and the agroindustry </a:t>
            </a:r>
            <a:r>
              <a:rPr lang="en-CA" sz="1400" dirty="0" smtClean="0">
                <a:latin typeface="Lucida Sans" panose="020B0602030504020204" pitchFamily="34" charset="0"/>
              </a:rPr>
              <a:t>signed.</a:t>
            </a:r>
            <a:endParaRPr lang="en-CA" sz="1400" dirty="0">
              <a:latin typeface="Lucida Sans" panose="020B0602030504020204" pitchFamily="34" charset="0"/>
            </a:endParaRP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>
                <a:latin typeface="Lucida Sans" panose="020B0602030504020204" pitchFamily="34" charset="0"/>
              </a:rPr>
              <a:t>The surety bond </a:t>
            </a:r>
            <a:r>
              <a:rPr lang="en-CA" sz="1400" dirty="0" smtClean="0">
                <a:latin typeface="Lucida Sans" panose="020B0602030504020204" pitchFamily="34" charset="0"/>
              </a:rPr>
              <a:t>issued </a:t>
            </a:r>
            <a:r>
              <a:rPr lang="en-CA" sz="1400" dirty="0">
                <a:latin typeface="Lucida Sans" panose="020B0602030504020204" pitchFamily="34" charset="0"/>
              </a:rPr>
              <a:t>in favor of the </a:t>
            </a:r>
            <a:r>
              <a:rPr lang="en-CA" sz="1400" dirty="0" err="1" smtClean="0">
                <a:latin typeface="Lucida Sans" panose="020B0602030504020204" pitchFamily="34" charset="0"/>
              </a:rPr>
              <a:t>agroindsutry</a:t>
            </a:r>
            <a:r>
              <a:rPr lang="en-CA" sz="1400" dirty="0" smtClean="0">
                <a:latin typeface="Lucida Sans" panose="020B0602030504020204" pitchFamily="34" charset="0"/>
              </a:rPr>
              <a:t>.</a:t>
            </a:r>
            <a:endParaRPr lang="en-CA" sz="1400" dirty="0">
              <a:latin typeface="Lucida Sans" panose="020B0602030504020204" pitchFamily="34" charset="0"/>
            </a:endParaRP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 smtClean="0">
                <a:latin typeface="Lucida Sans" panose="020B0602030504020204" pitchFamily="34" charset="0"/>
              </a:rPr>
              <a:t>Credit granted</a:t>
            </a:r>
            <a:r>
              <a:rPr lang="en-CA" sz="1400" dirty="0">
                <a:latin typeface="Lucida Sans" panose="020B0602030504020204" pitchFamily="34" charset="0"/>
              </a:rPr>
              <a:t>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 smtClean="0">
                <a:latin typeface="Lucida Sans" panose="020B0602030504020204" pitchFamily="34" charset="0"/>
              </a:rPr>
              <a:t>EE equipment </a:t>
            </a:r>
            <a:r>
              <a:rPr lang="en-CA" sz="1400" dirty="0">
                <a:latin typeface="Lucida Sans" panose="020B0602030504020204" pitchFamily="34" charset="0"/>
              </a:rPr>
              <a:t>installed.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>
                <a:latin typeface="Lucida Sans" panose="020B0602030504020204" pitchFamily="34" charset="0"/>
              </a:rPr>
              <a:t>I</a:t>
            </a:r>
            <a:r>
              <a:rPr lang="en-CA" sz="1400" dirty="0" smtClean="0">
                <a:latin typeface="Lucida Sans" panose="020B0602030504020204" pitchFamily="34" charset="0"/>
              </a:rPr>
              <a:t>nstallation </a:t>
            </a:r>
            <a:r>
              <a:rPr lang="en-CA" sz="1400" dirty="0">
                <a:latin typeface="Lucida Sans" panose="020B0602030504020204" pitchFamily="34" charset="0"/>
              </a:rPr>
              <a:t>of </a:t>
            </a:r>
            <a:r>
              <a:rPr lang="en-CA" sz="1400" dirty="0" smtClean="0">
                <a:latin typeface="Lucida Sans" panose="020B0602030504020204" pitchFamily="34" charset="0"/>
              </a:rPr>
              <a:t>EE equipment </a:t>
            </a:r>
            <a:r>
              <a:rPr lang="en-CA" sz="1400" dirty="0">
                <a:latin typeface="Lucida Sans" panose="020B0602030504020204" pitchFamily="34" charset="0"/>
              </a:rPr>
              <a:t>verified by ANCE.</a:t>
            </a: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>
                <a:latin typeface="Lucida Sans" panose="020B0602030504020204" pitchFamily="34" charset="0"/>
              </a:rPr>
              <a:t>Periodic monitoring of </a:t>
            </a:r>
            <a:r>
              <a:rPr lang="en-CA" sz="1400" dirty="0" smtClean="0">
                <a:latin typeface="Lucida Sans" panose="020B0602030504020204" pitchFamily="34" charset="0"/>
              </a:rPr>
              <a:t>energy savings</a:t>
            </a:r>
            <a:endParaRPr lang="en-CA" sz="1400" dirty="0">
              <a:latin typeface="Lucida Sans" panose="020B0602030504020204" pitchFamily="34" charset="0"/>
            </a:endParaRPr>
          </a:p>
          <a:p>
            <a:pPr marL="257175" indent="-257175" algn="just">
              <a:buFont typeface="+mj-lt"/>
              <a:buAutoNum type="arabicPeriod"/>
            </a:pPr>
            <a:r>
              <a:rPr lang="en-CA" sz="1400" dirty="0">
                <a:latin typeface="Lucida Sans" panose="020B0602030504020204" pitchFamily="34" charset="0"/>
              </a:rPr>
              <a:t>If necessary, </a:t>
            </a:r>
            <a:r>
              <a:rPr lang="en-CA" sz="1400" dirty="0" smtClean="0">
                <a:latin typeface="Lucida Sans" panose="020B0602030504020204" pitchFamily="34" charset="0"/>
              </a:rPr>
              <a:t>surety </a:t>
            </a:r>
            <a:r>
              <a:rPr lang="en-CA" sz="1400" dirty="0">
                <a:latin typeface="Lucida Sans" panose="020B0602030504020204" pitchFamily="34" charset="0"/>
              </a:rPr>
              <a:t>bond </a:t>
            </a:r>
            <a:r>
              <a:rPr lang="en-CA" sz="1400" dirty="0" smtClean="0">
                <a:latin typeface="Lucida Sans" panose="020B0602030504020204" pitchFamily="34" charset="0"/>
              </a:rPr>
              <a:t>pays for unachieved </a:t>
            </a:r>
            <a:r>
              <a:rPr lang="en-CA" sz="1400" dirty="0">
                <a:latin typeface="Lucida Sans" panose="020B0602030504020204" pitchFamily="34" charset="0"/>
              </a:rPr>
              <a:t>energy </a:t>
            </a:r>
            <a:r>
              <a:rPr lang="en-CA" sz="1400" dirty="0" smtClean="0">
                <a:latin typeface="Lucida Sans" panose="020B0602030504020204" pitchFamily="34" charset="0"/>
              </a:rPr>
              <a:t>savings.</a:t>
            </a:r>
            <a:endParaRPr lang="en-CA" sz="1400" dirty="0">
              <a:latin typeface="Lucida Sans" panose="020B0602030504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6584" t="32905" r="30605" b="22242"/>
          <a:stretch/>
        </p:blipFill>
        <p:spPr>
          <a:xfrm>
            <a:off x="215152" y="2188065"/>
            <a:ext cx="4716557" cy="2654573"/>
          </a:xfrm>
          <a:prstGeom prst="rect">
            <a:avLst/>
          </a:prstGeom>
        </p:spPr>
      </p:pic>
      <p:sp>
        <p:nvSpPr>
          <p:cNvPr id="15" name="Rectángulo 14"/>
          <p:cNvSpPr/>
          <p:nvPr/>
        </p:nvSpPr>
        <p:spPr>
          <a:xfrm>
            <a:off x="215152" y="2280728"/>
            <a:ext cx="90095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1.Technology provider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validated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99196" y="4180126"/>
            <a:ext cx="931209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2.-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EE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project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designed</a:t>
            </a:r>
            <a:endParaRPr lang="en-CA" sz="800" b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200148" y="2280728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3.- EE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Project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validated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1371595" y="4180126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4.-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Contract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signed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077567" y="2284091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5.- Surety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bond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issued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2269184" y="4180126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6.-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Credit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granted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2954986" y="2280728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7.-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EE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equipment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installed</a:t>
            </a:r>
            <a:endParaRPr lang="en-CA" sz="800" b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3119710" y="4180126"/>
            <a:ext cx="813546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8.- Equipment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installation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verified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3854253" y="2280728"/>
            <a:ext cx="766482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9.- Energy savings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monitored</a:t>
            </a:r>
            <a:endParaRPr lang="en-CA" sz="800" b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4064369" y="4180126"/>
            <a:ext cx="867340" cy="494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10.- Surety bond 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paid </a:t>
            </a:r>
            <a:r>
              <a:rPr lang="en-CA" sz="800" b="1" dirty="0">
                <a:solidFill>
                  <a:schemeClr val="tx1"/>
                </a:solidFill>
                <a:latin typeface="Lucida Sans" panose="020B0602030504020204" pitchFamily="34" charset="0"/>
              </a:rPr>
              <a:t>(</a:t>
            </a:r>
            <a:r>
              <a:rPr lang="en-CA" sz="800" b="1" dirty="0" smtClean="0">
                <a:solidFill>
                  <a:schemeClr val="tx1"/>
                </a:solidFill>
                <a:latin typeface="Lucida Sans" panose="020B0602030504020204" pitchFamily="34" charset="0"/>
              </a:rPr>
              <a:t>if required) </a:t>
            </a:r>
            <a:endParaRPr lang="en-CA" sz="800" b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215152" y="35173"/>
            <a:ext cx="8471648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Energy efficiency (EE) projects constitute a Win-Win solution that contributes to mitigate greenhouse gases (GHG’s)  and offers economic benefits, however firms do not invest in them</a:t>
            </a:r>
            <a:endParaRPr lang="es-MX" sz="1600" b="1" dirty="0">
              <a:solidFill>
                <a:srgbClr val="051954"/>
              </a:solidFill>
              <a:latin typeface="Lucida Sans" panose="020B0602030504020204" pitchFamily="34" charset="0"/>
              <a:ea typeface="ＭＳ Ｐゴシック" charset="0"/>
              <a:cs typeface="Helvetica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99197" y="1160585"/>
            <a:ext cx="854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err="1" smtClean="0"/>
              <a:t>FIRA´s</a:t>
            </a:r>
            <a:r>
              <a:rPr lang="es-MX" b="1" dirty="0" smtClean="0"/>
              <a:t> EE </a:t>
            </a:r>
            <a:r>
              <a:rPr lang="es-MX" b="1" dirty="0" err="1" smtClean="0"/>
              <a:t>program</a:t>
            </a:r>
            <a:r>
              <a:rPr lang="es-MX" b="1" dirty="0" smtClean="0"/>
              <a:t> </a:t>
            </a:r>
            <a:r>
              <a:rPr lang="es-MX" b="1" dirty="0" err="1" smtClean="0"/>
              <a:t>tackles</a:t>
            </a:r>
            <a:r>
              <a:rPr lang="es-MX" b="1" dirty="0" smtClean="0"/>
              <a:t> the </a:t>
            </a:r>
            <a:r>
              <a:rPr lang="es-MX" b="1" dirty="0" err="1" smtClean="0"/>
              <a:t>uncertaintes</a:t>
            </a:r>
            <a:r>
              <a:rPr lang="es-MX" b="1" dirty="0" smtClean="0"/>
              <a:t> </a:t>
            </a:r>
            <a:r>
              <a:rPr lang="es-MX" b="1" dirty="0" err="1" smtClean="0"/>
              <a:t>adding</a:t>
            </a:r>
            <a:r>
              <a:rPr lang="es-MX" b="1" dirty="0" smtClean="0"/>
              <a:t> </a:t>
            </a:r>
            <a:r>
              <a:rPr lang="es-MX" b="1" dirty="0" err="1" smtClean="0"/>
              <a:t>financial</a:t>
            </a:r>
            <a:r>
              <a:rPr lang="es-MX" b="1" dirty="0" smtClean="0"/>
              <a:t> &amp; non </a:t>
            </a:r>
            <a:r>
              <a:rPr lang="es-MX" b="1" dirty="0" err="1" smtClean="0"/>
              <a:t>financial</a:t>
            </a:r>
            <a:r>
              <a:rPr lang="es-MX" b="1" dirty="0" smtClean="0"/>
              <a:t> </a:t>
            </a:r>
            <a:r>
              <a:rPr lang="es-MX" b="1" dirty="0" err="1" smtClean="0"/>
              <a:t>instruments</a:t>
            </a:r>
            <a:r>
              <a:rPr lang="es-MX" b="1" dirty="0" smtClean="0"/>
              <a:t> 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93120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2500"/>
          </a:xfrm>
        </p:spPr>
        <p:txBody>
          <a:bodyPr>
            <a:normAutofit/>
          </a:bodyPr>
          <a:lstStyle/>
          <a:p>
            <a:pPr algn="just"/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Besides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enticing </a:t>
            </a:r>
            <a:r>
              <a:rPr lang="en-US" sz="1600" b="1" dirty="0" err="1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agroindustries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 to take on green investments,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FIRA´s Green Program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implementation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has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been </a:t>
            </a:r>
            <a:r>
              <a:rPr lang="en-US" sz="1600" b="1" dirty="0" smtClean="0">
                <a:solidFill>
                  <a:srgbClr val="051954"/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challenging as it requires incorporating it in our credit process, involving the whole organization  </a:t>
            </a:r>
            <a:endParaRPr lang="es-MX" sz="1600" b="1" dirty="0">
              <a:solidFill>
                <a:srgbClr val="051954"/>
              </a:solidFill>
              <a:latin typeface="Lucida Sans" panose="020B0602030504020204" pitchFamily="34" charset="0"/>
              <a:ea typeface="ＭＳ Ｐゴシック" charset="0"/>
              <a:cs typeface="Helvetica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670304" y="1267968"/>
            <a:ext cx="2535936" cy="42672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Flecha derecha 12"/>
          <p:cNvSpPr/>
          <p:nvPr/>
        </p:nvSpPr>
        <p:spPr>
          <a:xfrm rot="5400000">
            <a:off x="-681530" y="3099093"/>
            <a:ext cx="3791292" cy="449078"/>
          </a:xfrm>
          <a:prstGeom prst="rightArrow">
            <a:avLst>
              <a:gd name="adj1" fmla="val 50000"/>
              <a:gd name="adj2" fmla="val 988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>
              <a:latin typeface="Lucida Sans" panose="020B0602030504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670304" y="1914722"/>
            <a:ext cx="2731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Sans" panose="020B0602030504020204" pitchFamily="34" charset="0"/>
              </a:rPr>
              <a:t>Detecting </a:t>
            </a:r>
            <a:r>
              <a:rPr lang="en-US" sz="1200" dirty="0" smtClean="0">
                <a:latin typeface="Lucida Sans" panose="020B0602030504020204" pitchFamily="34" charset="0"/>
              </a:rPr>
              <a:t>Agroindustry needs and barriers; establishing identification and measurement </a:t>
            </a:r>
            <a:endParaRPr lang="es-MX" sz="1200" dirty="0">
              <a:latin typeface="Lucida Sans" panose="020B0602030504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261104" y="2019325"/>
            <a:ext cx="2645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ucida Sans" panose="020B0602030504020204" pitchFamily="34" charset="0"/>
              </a:rPr>
              <a:t>Environment </a:t>
            </a:r>
            <a:r>
              <a:rPr lang="en-US" sz="1600" dirty="0">
                <a:latin typeface="Lucida Sans" panose="020B0602030504020204" pitchFamily="34" charset="0"/>
              </a:rPr>
              <a:t>D</a:t>
            </a:r>
            <a:r>
              <a:rPr lang="en-US" sz="1600" dirty="0" smtClean="0">
                <a:latin typeface="Lucida Sans" panose="020B0602030504020204" pitchFamily="34" charset="0"/>
              </a:rPr>
              <a:t>ivision</a:t>
            </a:r>
            <a:r>
              <a:rPr lang="en-US" sz="1600" dirty="0" smtClean="0">
                <a:latin typeface="Lucida Sans" panose="020B0602030504020204" pitchFamily="34" charset="0"/>
              </a:rPr>
              <a:t> </a:t>
            </a:r>
            <a:endParaRPr lang="en-US" sz="1600" dirty="0">
              <a:latin typeface="Lucida Sans" panose="020B0602030504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670304" y="2546958"/>
            <a:ext cx="2535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Lucida Sans" panose="020B0602030504020204" pitchFamily="34" charset="0"/>
              </a:rPr>
              <a:t>Negotiating credit lines</a:t>
            </a:r>
            <a:r>
              <a:rPr lang="en-US" sz="1200" dirty="0" smtClean="0">
                <a:latin typeface="Lucida Sans" panose="020B0602030504020204" pitchFamily="34" charset="0"/>
              </a:rPr>
              <a:t> </a:t>
            </a:r>
            <a:endParaRPr lang="en-US" sz="1200" dirty="0" smtClean="0">
              <a:latin typeface="Lucida Sans" panose="020B0602030504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670304" y="2896781"/>
            <a:ext cx="253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Lucida Sans" panose="020B0602030504020204" pitchFamily="34" charset="0"/>
              </a:rPr>
              <a:t>Design </a:t>
            </a:r>
            <a:r>
              <a:rPr lang="en-US" sz="1200" dirty="0" smtClean="0">
                <a:latin typeface="Lucida Sans" panose="020B0602030504020204" pitchFamily="34" charset="0"/>
              </a:rPr>
              <a:t>the operation of the</a:t>
            </a:r>
            <a:r>
              <a:rPr lang="en-US" sz="1200" dirty="0" smtClean="0">
                <a:latin typeface="Lucida Sans" panose="020B0602030504020204" pitchFamily="34" charset="0"/>
              </a:rPr>
              <a:t> </a:t>
            </a:r>
            <a:r>
              <a:rPr lang="en-US" sz="1200" dirty="0" smtClean="0">
                <a:latin typeface="Lucida Sans" panose="020B0602030504020204" pitchFamily="34" charset="0"/>
              </a:rPr>
              <a:t>program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1670304" y="4213084"/>
            <a:ext cx="253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>
                <a:latin typeface="Lucida Sans" panose="020B0602030504020204" pitchFamily="34" charset="0"/>
              </a:rPr>
              <a:t>Identifing</a:t>
            </a:r>
            <a:r>
              <a:rPr lang="en-US" sz="1200" dirty="0" smtClean="0">
                <a:latin typeface="Lucida Sans" panose="020B0602030504020204" pitchFamily="34" charset="0"/>
              </a:rPr>
              <a:t> clients and </a:t>
            </a:r>
            <a:r>
              <a:rPr lang="en-US" sz="1200" dirty="0" err="1" smtClean="0">
                <a:latin typeface="Lucida Sans" panose="020B0602030504020204" pitchFamily="34" charset="0"/>
              </a:rPr>
              <a:t>explaing</a:t>
            </a:r>
            <a:r>
              <a:rPr lang="en-US" sz="1200" dirty="0" smtClean="0">
                <a:latin typeface="Lucida Sans" panose="020B0602030504020204" pitchFamily="34" charset="0"/>
              </a:rPr>
              <a:t> and selling credits</a:t>
            </a:r>
            <a:endParaRPr lang="en-US" sz="1200" dirty="0" smtClean="0">
              <a:latin typeface="Lucida Sans" panose="020B0602030504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725168" y="4733459"/>
            <a:ext cx="2535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Monitoring</a:t>
            </a:r>
          </a:p>
          <a:p>
            <a:pPr algn="ctr"/>
            <a:r>
              <a:rPr lang="en-US" sz="1400" dirty="0" smtClean="0"/>
              <a:t>&amp;</a:t>
            </a:r>
            <a:endParaRPr lang="en-US" sz="1400" dirty="0"/>
          </a:p>
          <a:p>
            <a:pPr algn="ctr"/>
            <a:r>
              <a:rPr lang="en-US" sz="1400" dirty="0" smtClean="0"/>
              <a:t>Evaluation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4261104" y="2549196"/>
            <a:ext cx="2645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ucida Sans" panose="020B0602030504020204" pitchFamily="34" charset="0"/>
              </a:rPr>
              <a:t>Financial Office</a:t>
            </a:r>
            <a:endParaRPr lang="en-US" sz="1600" dirty="0">
              <a:latin typeface="Lucida Sans" panose="020B0602030504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4261108" y="1306330"/>
            <a:ext cx="396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>
                <a:latin typeface="Lucida Sans" panose="020B0602030504020204" pitchFamily="34" charset="0"/>
              </a:rPr>
              <a:t>Board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smtClean="0">
                <a:latin typeface="Lucida Sans" panose="020B0602030504020204" pitchFamily="34" charset="0"/>
              </a:rPr>
              <a:t>of </a:t>
            </a:r>
            <a:r>
              <a:rPr lang="es-MX" sz="1600" dirty="0" err="1" smtClean="0">
                <a:latin typeface="Lucida Sans" panose="020B0602030504020204" pitchFamily="34" charset="0"/>
              </a:rPr>
              <a:t>Directors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based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on</a:t>
            </a:r>
            <a:r>
              <a:rPr lang="es-MX" sz="1600" dirty="0" smtClean="0">
                <a:latin typeface="Lucida Sans" panose="020B0602030504020204" pitchFamily="34" charset="0"/>
              </a:rPr>
              <a:t> CEO </a:t>
            </a:r>
            <a:endParaRPr lang="es-MX" sz="1600" dirty="0" smtClean="0">
              <a:latin typeface="Lucida Sans" panose="020B060203050402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4261104" y="2961775"/>
            <a:ext cx="396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latin typeface="Lucida Sans" panose="020B0602030504020204" pitchFamily="34" charset="0"/>
              </a:rPr>
              <a:t>Business </a:t>
            </a:r>
            <a:r>
              <a:rPr lang="es-MX" sz="1600" dirty="0" err="1" smtClean="0">
                <a:latin typeface="Lucida Sans" panose="020B0602030504020204" pitchFamily="34" charset="0"/>
              </a:rPr>
              <a:t>Development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Division</a:t>
            </a:r>
            <a:endParaRPr lang="es-MX" sz="1600" dirty="0">
              <a:latin typeface="Lucida Sans" panose="020B0602030504020204" pitchFamily="34" charset="0"/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1670304" y="1951457"/>
            <a:ext cx="2535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697736" y="2546958"/>
            <a:ext cx="2535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1670304" y="2896781"/>
            <a:ext cx="2535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1697736" y="3420640"/>
            <a:ext cx="2535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1670304" y="3516469"/>
            <a:ext cx="253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err="1">
                <a:latin typeface="Lucida Sans" panose="020B0602030504020204" pitchFamily="34" charset="0"/>
              </a:rPr>
              <a:t>S</a:t>
            </a:r>
            <a:r>
              <a:rPr lang="es-MX" sz="1200" dirty="0" err="1" smtClean="0">
                <a:latin typeface="Lucida Sans" panose="020B0602030504020204" pitchFamily="34" charset="0"/>
              </a:rPr>
              <a:t>ystems</a:t>
            </a:r>
            <a:r>
              <a:rPr lang="es-MX" sz="1200" dirty="0" smtClean="0">
                <a:latin typeface="Lucida Sans" panose="020B0602030504020204" pitchFamily="34" charset="0"/>
              </a:rPr>
              <a:t> </a:t>
            </a:r>
            <a:r>
              <a:rPr lang="es-MX" sz="1200" dirty="0" err="1" smtClean="0">
                <a:latin typeface="Lucida Sans" panose="020B0602030504020204" pitchFamily="34" charset="0"/>
              </a:rPr>
              <a:t>capable</a:t>
            </a:r>
            <a:r>
              <a:rPr lang="es-MX" sz="1200" dirty="0" smtClean="0">
                <a:latin typeface="Lucida Sans" panose="020B0602030504020204" pitchFamily="34" charset="0"/>
              </a:rPr>
              <a:t> of </a:t>
            </a:r>
            <a:r>
              <a:rPr lang="es-MX" sz="1200" dirty="0" err="1" smtClean="0">
                <a:latin typeface="Lucida Sans" panose="020B0602030504020204" pitchFamily="34" charset="0"/>
              </a:rPr>
              <a:t>identifing</a:t>
            </a:r>
            <a:r>
              <a:rPr lang="es-MX" sz="1200" dirty="0" smtClean="0">
                <a:latin typeface="Lucida Sans" panose="020B0602030504020204" pitchFamily="34" charset="0"/>
              </a:rPr>
              <a:t> and </a:t>
            </a:r>
            <a:r>
              <a:rPr lang="es-MX" sz="1200" dirty="0" err="1" smtClean="0">
                <a:latin typeface="Lucida Sans" panose="020B0602030504020204" pitchFamily="34" charset="0"/>
              </a:rPr>
              <a:t>following</a:t>
            </a:r>
            <a:r>
              <a:rPr lang="es-MX" sz="1200" dirty="0" smtClean="0">
                <a:latin typeface="Lucida Sans" panose="020B0602030504020204" pitchFamily="34" charset="0"/>
              </a:rPr>
              <a:t> </a:t>
            </a:r>
            <a:r>
              <a:rPr lang="es-MX" sz="1200" dirty="0" err="1" smtClean="0">
                <a:latin typeface="Lucida Sans" panose="020B0602030504020204" pitchFamily="34" charset="0"/>
              </a:rPr>
              <a:t>on</a:t>
            </a:r>
            <a:r>
              <a:rPr lang="es-MX" sz="1200" dirty="0" smtClean="0">
                <a:latin typeface="Lucida Sans" panose="020B0602030504020204" pitchFamily="34" charset="0"/>
              </a:rPr>
              <a:t> </a:t>
            </a:r>
            <a:r>
              <a:rPr lang="es-MX" sz="1200" dirty="0" err="1" smtClean="0">
                <a:latin typeface="Lucida Sans" panose="020B0602030504020204" pitchFamily="34" charset="0"/>
              </a:rPr>
              <a:t>projects</a:t>
            </a:r>
            <a:endParaRPr lang="es-MX" sz="1200" dirty="0">
              <a:latin typeface="Lucida Sans" panose="020B0602030504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4261104" y="3614484"/>
            <a:ext cx="2493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latin typeface="Lucida Sans" panose="020B0602030504020204" pitchFamily="34" charset="0"/>
              </a:rPr>
              <a:t>CIT</a:t>
            </a:r>
            <a:endParaRPr lang="es-MX" sz="1600" dirty="0">
              <a:latin typeface="Lucida Sans" panose="020B0602030504020204" pitchFamily="34" charset="0"/>
            </a:endParaRPr>
          </a:p>
        </p:txBody>
      </p:sp>
      <p:cxnSp>
        <p:nvCxnSpPr>
          <p:cNvPr id="43" name="Conector recto 42"/>
          <p:cNvCxnSpPr/>
          <p:nvPr/>
        </p:nvCxnSpPr>
        <p:spPr>
          <a:xfrm>
            <a:off x="1725168" y="4103356"/>
            <a:ext cx="2535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1697736" y="4648115"/>
            <a:ext cx="25085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CuadroTexto 46"/>
          <p:cNvSpPr txBox="1"/>
          <p:nvPr/>
        </p:nvSpPr>
        <p:spPr>
          <a:xfrm>
            <a:off x="4261104" y="4213084"/>
            <a:ext cx="3901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latin typeface="Lucida Sans" panose="020B0602030504020204" pitchFamily="34" charset="0"/>
              </a:rPr>
              <a:t>Field </a:t>
            </a:r>
            <a:r>
              <a:rPr lang="es-MX" sz="1600" dirty="0" err="1" smtClean="0">
                <a:latin typeface="Lucida Sans" panose="020B0602030504020204" pitchFamily="34" charset="0"/>
              </a:rPr>
              <a:t>Team</a:t>
            </a:r>
            <a:endParaRPr lang="es-MX" sz="1600" dirty="0">
              <a:latin typeface="Lucida Sans" panose="020B0602030504020204" pitchFamily="34" charset="0"/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4218432" y="4733459"/>
            <a:ext cx="3011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>
                <a:latin typeface="Lucida Sans" panose="020B0602030504020204" pitchFamily="34" charset="0"/>
              </a:rPr>
              <a:t>Impact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Programs</a:t>
            </a:r>
            <a:r>
              <a:rPr lang="es-MX" sz="1600" dirty="0" smtClean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Evaluation</a:t>
            </a:r>
            <a:r>
              <a:rPr lang="es-MX" sz="1600" dirty="0">
                <a:latin typeface="Lucida Sans" panose="020B0602030504020204" pitchFamily="34" charset="0"/>
              </a:rPr>
              <a:t> </a:t>
            </a:r>
            <a:r>
              <a:rPr lang="es-MX" sz="1600" dirty="0" err="1" smtClean="0">
                <a:latin typeface="Lucida Sans" panose="020B0602030504020204" pitchFamily="34" charset="0"/>
              </a:rPr>
              <a:t>Division</a:t>
            </a:r>
            <a:endParaRPr lang="es-MX" sz="1600" dirty="0">
              <a:latin typeface="Lucida Sans" panose="020B0602030504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25168" y="1325080"/>
            <a:ext cx="2493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ucida Sans" panose="020B0602030504020204" pitchFamily="34" charset="0"/>
              </a:rPr>
              <a:t>Defining the strategy towards financing green projects </a:t>
            </a:r>
            <a:endParaRPr lang="en-US" sz="1200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0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05618" y="64854"/>
            <a:ext cx="83657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The</a:t>
            </a:r>
            <a:r>
              <a:rPr lang="en-CA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barriers for a massive implementation of new climate </a:t>
            </a:r>
            <a:r>
              <a:rPr lang="en-CA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finance solutions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have to be considered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 for 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2nd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tier National Development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Lucida Sans" panose="020B0602030504020204" pitchFamily="34" charset="0"/>
                <a:ea typeface="ＭＳ Ｐゴシック" charset="0"/>
                <a:cs typeface="Helvetica" charset="0"/>
              </a:rPr>
              <a:t>Bank.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Lucida Sans" panose="020B0602030504020204" pitchFamily="34" charset="0"/>
              <a:ea typeface="ＭＳ Ｐゴシック" charset="0"/>
              <a:cs typeface="Helvetica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-152400" y="1133306"/>
            <a:ext cx="9061938" cy="4477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518" lvl="1" indent="-21431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 understanding of what is a Green project, which among other things, diminishes the appetite of financers</a:t>
            </a:r>
          </a:p>
          <a:p>
            <a:pPr marL="711518" lvl="1" indent="-21431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Excessive requirements </a:t>
            </a:r>
            <a:r>
              <a:rPr lang="en-CA" sz="1600" dirty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donors and international institutions </a:t>
            </a: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of multiple </a:t>
            </a:r>
            <a:r>
              <a:rPr lang="en-CA" sz="1600" dirty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(climate change, </a:t>
            </a: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SMEs, indigenous </a:t>
            </a:r>
            <a:r>
              <a:rPr lang="en-CA" sz="1600" dirty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rights, biodiversity, among others). It </a:t>
            </a: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make sense to start with a single </a:t>
            </a:r>
            <a:r>
              <a:rPr lang="en-CA" sz="1600" dirty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</a:t>
            </a:r>
            <a:r>
              <a:rPr lang="en-CA" sz="1600" dirty="0" smtClean="0">
                <a:solidFill>
                  <a:prstClr val="black"/>
                </a:solidFill>
                <a:latin typeface="Lucida Sans" panose="020B0602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proceed incrementally. </a:t>
            </a:r>
            <a:endParaRPr lang="en-CA" sz="1600" dirty="0">
              <a:solidFill>
                <a:schemeClr val="accent2"/>
              </a:solidFill>
              <a:latin typeface="Lucida Sans" panose="020B0602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1518" lvl="1" indent="-21431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Even though monitoring </a:t>
            </a:r>
            <a:r>
              <a:rPr lang="en-CA" sz="1600" dirty="0">
                <a:latin typeface="Lucida Sans" panose="020B0602030504020204" pitchFamily="34" charset="0"/>
              </a:rPr>
              <a:t>is </a:t>
            </a:r>
            <a:r>
              <a:rPr lang="en-CA" sz="1600" dirty="0" smtClean="0">
                <a:latin typeface="Lucida Sans" panose="020B0602030504020204" pitchFamily="34" charset="0"/>
              </a:rPr>
              <a:t>a must </a:t>
            </a:r>
            <a:r>
              <a:rPr lang="en-CA" sz="1600" dirty="0">
                <a:latin typeface="Lucida Sans" panose="020B0602030504020204" pitchFamily="34" charset="0"/>
              </a:rPr>
              <a:t>for Green </a:t>
            </a:r>
            <a:r>
              <a:rPr lang="en-CA" sz="1600" dirty="0" smtClean="0">
                <a:latin typeface="Lucida Sans" panose="020B0602030504020204" pitchFamily="34" charset="0"/>
              </a:rPr>
              <a:t>projects, the more complex </a:t>
            </a:r>
            <a:r>
              <a:rPr lang="en-CA" sz="1600" dirty="0">
                <a:latin typeface="Lucida Sans" panose="020B0602030504020204" pitchFamily="34" charset="0"/>
              </a:rPr>
              <a:t>it </a:t>
            </a:r>
            <a:r>
              <a:rPr lang="en-CA" sz="1600" dirty="0" smtClean="0">
                <a:latin typeface="Lucida Sans" panose="020B0602030504020204" pitchFamily="34" charset="0"/>
              </a:rPr>
              <a:t>is, </a:t>
            </a:r>
            <a:r>
              <a:rPr lang="en-CA" sz="1600" dirty="0">
                <a:latin typeface="Lucida Sans" panose="020B0602030504020204" pitchFamily="34" charset="0"/>
              </a:rPr>
              <a:t>transaction costs </a:t>
            </a:r>
            <a:r>
              <a:rPr lang="en-CA" sz="1600" dirty="0" smtClean="0">
                <a:latin typeface="Lucida Sans" panose="020B0602030504020204" pitchFamily="34" charset="0"/>
              </a:rPr>
              <a:t>increase making these projects less desirable, particularly for SMEs.</a:t>
            </a:r>
          </a:p>
          <a:p>
            <a:pPr marL="711518" lvl="1" indent="-21431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To involve local </a:t>
            </a:r>
            <a:r>
              <a:rPr lang="en-CA" sz="1600" dirty="0">
                <a:latin typeface="Lucida Sans" panose="020B0602030504020204" pitchFamily="34" charset="0"/>
              </a:rPr>
              <a:t>financial intermediaries (1</a:t>
            </a:r>
            <a:r>
              <a:rPr lang="en-CA" sz="1600" baseline="30000" dirty="0">
                <a:latin typeface="Lucida Sans" panose="020B0602030504020204" pitchFamily="34" charset="0"/>
              </a:rPr>
              <a:t>st</a:t>
            </a:r>
            <a:r>
              <a:rPr lang="en-CA" sz="1600" dirty="0">
                <a:latin typeface="Lucida Sans" panose="020B0602030504020204" pitchFamily="34" charset="0"/>
              </a:rPr>
              <a:t> tier</a:t>
            </a:r>
            <a:r>
              <a:rPr lang="en-CA" sz="1600" dirty="0" smtClean="0">
                <a:latin typeface="Lucida Sans" panose="020B0602030504020204" pitchFamily="34" charset="0"/>
              </a:rPr>
              <a:t>), it is crucial to make project identification and measurement part of their credit process.</a:t>
            </a:r>
          </a:p>
          <a:p>
            <a:pPr marL="711518" lvl="1" indent="-214313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600" dirty="0" smtClean="0">
                <a:latin typeface="Lucida Sans" panose="020B0602030504020204" pitchFamily="34" charset="0"/>
              </a:rPr>
              <a:t>Having a regulatory framework that forbids or increases the costs of environmentally damaging projects is necessary t</a:t>
            </a:r>
            <a:r>
              <a:rPr lang="en-CA" sz="1600" dirty="0" smtClean="0">
                <a:latin typeface="Lucida Sans" panose="020B0602030504020204" pitchFamily="34" charset="0"/>
              </a:rPr>
              <a:t>o </a:t>
            </a:r>
            <a:r>
              <a:rPr lang="en-CA" sz="1600" dirty="0">
                <a:latin typeface="Lucida Sans" panose="020B0602030504020204" pitchFamily="34" charset="0"/>
              </a:rPr>
              <a:t>mobilize the required amounts </a:t>
            </a:r>
            <a:r>
              <a:rPr lang="en-CA" sz="1600" dirty="0" smtClean="0">
                <a:latin typeface="Lucida Sans" panose="020B0602030504020204" pitchFamily="34" charset="0"/>
              </a:rPr>
              <a:t>to </a:t>
            </a:r>
            <a:r>
              <a:rPr lang="en-CA" sz="1600" dirty="0">
                <a:latin typeface="Lucida Sans" panose="020B0602030504020204" pitchFamily="34" charset="0"/>
              </a:rPr>
              <a:t>finance </a:t>
            </a:r>
            <a:r>
              <a:rPr lang="en-CA" sz="1600" dirty="0" smtClean="0">
                <a:latin typeface="Lucida Sans" panose="020B0602030504020204" pitchFamily="34" charset="0"/>
              </a:rPr>
              <a:t>green projects.</a:t>
            </a:r>
            <a:endParaRPr lang="en-CA" sz="1600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2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resentaciones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1952"/>
          </a:xfrm>
          <a:prstGeom prst="rect">
            <a:avLst/>
          </a:prstGeom>
        </p:spPr>
      </p:pic>
      <p:sp>
        <p:nvSpPr>
          <p:cNvPr id="3" name="Subtítulo 2"/>
          <p:cNvSpPr txBox="1">
            <a:spLocks/>
          </p:cNvSpPr>
          <p:nvPr/>
        </p:nvSpPr>
        <p:spPr>
          <a:xfrm>
            <a:off x="1249680" y="3395180"/>
            <a:ext cx="6400800" cy="38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ES_tradnl" sz="1600" b="1" dirty="0" smtClean="0">
                <a:solidFill>
                  <a:prstClr val="black"/>
                </a:solidFill>
                <a:latin typeface="Lucida Sans" panose="020B0602030504020204" pitchFamily="34" charset="0"/>
                <a:ea typeface="+mj-ea"/>
                <a:cs typeface="Helvetica" charset="0"/>
              </a:rPr>
              <a:t>Rafael Gamboa González</a:t>
            </a:r>
            <a:endParaRPr lang="es-ES" dirty="0">
              <a:latin typeface="Lucida Sans" panose="020B0602030504020204" pitchFamily="34" charset="0"/>
            </a:endParaRPr>
          </a:p>
        </p:txBody>
      </p:sp>
      <p:sp>
        <p:nvSpPr>
          <p:cNvPr id="4" name="Título 3"/>
          <p:cNvSpPr txBox="1">
            <a:spLocks noChangeArrowheads="1"/>
          </p:cNvSpPr>
          <p:nvPr/>
        </p:nvSpPr>
        <p:spPr bwMode="auto">
          <a:xfrm>
            <a:off x="563880" y="2010186"/>
            <a:ext cx="7772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/>
            <a:r>
              <a:rPr lang="en-US" b="1" smtClean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Energy Savings Insurance, </a:t>
            </a:r>
            <a:br>
              <a:rPr lang="en-US" b="1" smtClean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</a:br>
            <a:r>
              <a:rPr lang="en-US" b="1" smtClean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innovative risk management for energy efficiency  </a:t>
            </a:r>
            <a:br>
              <a:rPr lang="en-US" b="1" smtClean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</a:br>
            <a:r>
              <a:rPr lang="en-US" b="1" smtClean="0">
                <a:solidFill>
                  <a:srgbClr val="051954"/>
                </a:solidFill>
                <a:latin typeface="Lucida Sans" panose="020B0602030504020204" pitchFamily="34" charset="0"/>
                <a:cs typeface="Helvetica" charset="0"/>
              </a:rPr>
              <a:t>financing for SMEs</a:t>
            </a:r>
            <a:endParaRPr lang="es-ES_tradnl" b="1" dirty="0">
              <a:solidFill>
                <a:srgbClr val="051954"/>
              </a:solidFill>
              <a:latin typeface="Lucida Sans" panose="020B0602030504020204" pitchFamily="34" charset="0"/>
              <a:cs typeface="Helvetica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286000" y="5091826"/>
            <a:ext cx="6400800" cy="38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_tradnl" sz="1600" b="1" dirty="0" smtClean="0">
                <a:solidFill>
                  <a:prstClr val="black"/>
                </a:solidFill>
                <a:latin typeface="Lucida Sans" panose="020B0602030504020204" pitchFamily="34" charset="0"/>
                <a:ea typeface="+mj-ea"/>
                <a:cs typeface="Helvetica" charset="0"/>
              </a:rPr>
              <a:t>June, 2017</a:t>
            </a:r>
            <a:endParaRPr lang="es-ES" dirty="0"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4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860</Words>
  <Application>Microsoft Office PowerPoint</Application>
  <PresentationFormat>Presentación en pantalla (16:10)</PresentationFormat>
  <Paragraphs>106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Helvetica</vt:lpstr>
      <vt:lpstr>Lucida Sans</vt:lpstr>
      <vt:lpstr>Times New Roman</vt:lpstr>
      <vt:lpstr>Tema de Office</vt:lpstr>
      <vt:lpstr>1_Diseño personalizado</vt:lpstr>
      <vt:lpstr>Diseño personalizado</vt:lpstr>
      <vt:lpstr>Energy Savings Insurance,  innovative risk management for energy efficiency   financing for SMEs</vt:lpstr>
      <vt:lpstr>FIRA´s green finance is composed by sustainable projects</vt:lpstr>
      <vt:lpstr>Presentación de PowerPoint</vt:lpstr>
      <vt:lpstr>Presentación de PowerPoint</vt:lpstr>
      <vt:lpstr>Presentación de PowerPoint</vt:lpstr>
      <vt:lpstr>Besides enticing agroindustries to take on green investments, FIRA´s Green Program implementation has been challenging as it requires incorporating it in our credit process, involving the whole organization  </vt:lpstr>
      <vt:lpstr>Presentación de PowerPoint</vt:lpstr>
      <vt:lpstr>Presentación de PowerPoint</vt:lpstr>
    </vt:vector>
  </TitlesOfParts>
  <Company>FIRA Banco de México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VISIÓN Y PERSPECTIVAS</dc:title>
  <dc:creator>Liliana Ruede Alcocer</dc:creator>
  <cp:lastModifiedBy>Rafael Gamboa Gonzalez</cp:lastModifiedBy>
  <cp:revision>36</cp:revision>
  <cp:lastPrinted>2017-06-23T18:03:36Z</cp:lastPrinted>
  <dcterms:created xsi:type="dcterms:W3CDTF">2016-01-29T18:43:10Z</dcterms:created>
  <dcterms:modified xsi:type="dcterms:W3CDTF">2017-06-24T01:13:07Z</dcterms:modified>
</cp:coreProperties>
</file>