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  <p:sldMasterId id="2147483661" r:id="rId3"/>
  </p:sldMasterIdLst>
  <p:notesMasterIdLst>
    <p:notesMasterId r:id="rId16"/>
  </p:notesMasterIdLst>
  <p:sldIdLst>
    <p:sldId id="282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4" r:id="rId13"/>
    <p:sldId id="303" r:id="rId14"/>
    <p:sldId id="286" r:id="rId15"/>
  </p:sldIdLst>
  <p:sldSz cx="9144000" cy="5715000" type="screen16x10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k Rodriguez Maldonado" initials="ERM" lastIdx="2" clrIdx="0">
    <p:extLst>
      <p:ext uri="{19B8F6BF-5375-455C-9EA6-DF929625EA0E}">
        <p15:presenceInfo xmlns:p15="http://schemas.microsoft.com/office/powerpoint/2012/main" userId="S-1-5-21-85988526-1914181042-473644946-3468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41" autoAdjust="0"/>
  </p:normalViewPr>
  <p:slideViewPr>
    <p:cSldViewPr snapToGrid="0" snapToObjects="1">
      <p:cViewPr varScale="1">
        <p:scale>
          <a:sx n="84" d="100"/>
          <a:sy n="84" d="100"/>
        </p:scale>
        <p:origin x="990" y="7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5957E-84B1-4B2A-A225-1BCD5897EDF6}" type="datetimeFigureOut">
              <a:rPr lang="es-MX" smtClean="0"/>
              <a:t>28/02/2017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162050"/>
            <a:ext cx="5019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9D734-99A0-4312-9B75-E79DC90253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379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88348-1500-4949-A19F-6F94DC14B138}" type="slidenum">
              <a:rPr lang="es-ES_tradnl" smtClean="0"/>
              <a:pPr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925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88348-1500-4949-A19F-6F94DC14B138}" type="slidenum">
              <a:rPr lang="es-ES_tradnl" smtClean="0"/>
              <a:pPr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343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88348-1500-4949-A19F-6F94DC14B138}" type="slidenum">
              <a:rPr lang="es-ES_tradnl" smtClean="0"/>
              <a:pPr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4459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88348-1500-4949-A19F-6F94DC14B138}" type="slidenum">
              <a:rPr lang="es-ES_tradnl" smtClean="0"/>
              <a:pPr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8459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88348-1500-4949-A19F-6F94DC14B138}" type="slidenum">
              <a:rPr lang="es-ES_tradnl" smtClean="0"/>
              <a:pPr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0396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88348-1500-4949-A19F-6F94DC14B138}" type="slidenum">
              <a:rPr lang="es-ES_tradnl" smtClean="0"/>
              <a:pPr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7050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88348-1500-4949-A19F-6F94DC14B138}" type="slidenum">
              <a:rPr lang="es-ES_tradnl" smtClean="0"/>
              <a:pPr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21747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88348-1500-4949-A19F-6F94DC14B138}" type="slidenum">
              <a:rPr lang="es-ES_tradnl" smtClean="0"/>
              <a:pPr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0341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88348-1500-4949-A19F-6F94DC14B138}" type="slidenum">
              <a:rPr lang="es-ES_tradnl" smtClean="0"/>
              <a:pPr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73269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88348-1500-4949-A19F-6F94DC14B138}" type="slidenum">
              <a:rPr lang="es-ES_tradnl" smtClean="0"/>
              <a:pPr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5043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21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23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227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832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94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517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494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917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651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0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98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9668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3138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6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552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1648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965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6238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136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00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611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844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480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364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848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665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838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84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85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38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25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77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17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70B3C-45B2-9D48-B563-D91C6AE6297E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 descr="Presentaciones-0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6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74B4-AD5F-6444-BC20-E5DDB742488F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Presentaciones-0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" y="13850"/>
            <a:ext cx="9144000" cy="571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3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AB94E-080C-764B-92E7-B42FFA4DE827}" type="datetimeFigureOut">
              <a:rPr lang="es-ES" smtClean="0"/>
              <a:t>28/02/2017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 descr="Presentaciones-05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4"/>
          <a:stretch/>
        </p:blipFill>
        <p:spPr>
          <a:xfrm>
            <a:off x="0" y="1532758"/>
            <a:ext cx="9144000" cy="417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5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resentaciones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1952"/>
          </a:xfrm>
          <a:prstGeom prst="rect">
            <a:avLst/>
          </a:prstGeom>
        </p:spPr>
      </p:pic>
      <p:sp>
        <p:nvSpPr>
          <p:cNvPr id="4" name="Título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446532" y="1908292"/>
            <a:ext cx="825093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MX" sz="3200" b="1" dirty="0" smtClean="0">
                <a:solidFill>
                  <a:srgbClr val="051954"/>
                </a:solidFill>
                <a:latin typeface="Helvetica" charset="0"/>
                <a:cs typeface="Helvetica" charset="0"/>
              </a:rPr>
              <a:t>Estrategia de ejecución del</a:t>
            </a:r>
            <a:br>
              <a:rPr lang="es-MX" sz="3200" b="1" dirty="0" smtClean="0">
                <a:solidFill>
                  <a:srgbClr val="051954"/>
                </a:solidFill>
                <a:latin typeface="Helvetica" charset="0"/>
                <a:cs typeface="Helvetica" charset="0"/>
              </a:rPr>
            </a:br>
            <a:r>
              <a:rPr lang="es-MX" sz="3200" b="1" dirty="0" smtClean="0">
                <a:solidFill>
                  <a:srgbClr val="051954"/>
                </a:solidFill>
                <a:latin typeface="Helvetica" charset="0"/>
                <a:cs typeface="Helvetica" charset="0"/>
              </a:rPr>
              <a:t>Programa de Eficiencia Energética</a:t>
            </a:r>
            <a:r>
              <a:rPr lang="es-MX" sz="3200" b="1" dirty="0" smtClean="0">
                <a:solidFill>
                  <a:srgbClr val="051954"/>
                </a:solidFill>
                <a:latin typeface="Helvetica" charset="0"/>
                <a:cs typeface="Helvetica" charset="0"/>
              </a:rPr>
              <a:t/>
            </a:r>
            <a:br>
              <a:rPr lang="es-MX" sz="3200" b="1" dirty="0" smtClean="0">
                <a:solidFill>
                  <a:srgbClr val="051954"/>
                </a:solidFill>
                <a:latin typeface="Helvetica" charset="0"/>
                <a:cs typeface="Helvetica" charset="0"/>
              </a:rPr>
            </a:br>
            <a:r>
              <a:rPr lang="es-MX" sz="4000" b="1" dirty="0" smtClean="0">
                <a:solidFill>
                  <a:srgbClr val="051954"/>
                </a:solidFill>
                <a:latin typeface="Helvetica" charset="0"/>
                <a:cs typeface="Helvetica" charset="0"/>
              </a:rPr>
              <a:t/>
            </a:r>
            <a:br>
              <a:rPr lang="es-MX" sz="4000" b="1" dirty="0" smtClean="0">
                <a:solidFill>
                  <a:srgbClr val="051954"/>
                </a:solidFill>
                <a:latin typeface="Helvetica" charset="0"/>
                <a:cs typeface="Helvetica" charset="0"/>
              </a:rPr>
            </a:br>
            <a:r>
              <a:rPr lang="es-MX" sz="2800" b="1" dirty="0" smtClean="0">
                <a:latin typeface="Helvetica" charset="0"/>
                <a:cs typeface="Helvetica" charset="0"/>
              </a:rPr>
              <a:t>Erick Rodríguez Maldonado</a:t>
            </a:r>
            <a:endParaRPr lang="es-MX" sz="4000" b="1" dirty="0">
              <a:latin typeface="Helvetica" charset="0"/>
              <a:cs typeface="Helvetica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66260"/>
            <a:ext cx="9148495" cy="13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3538" y="447482"/>
            <a:ext cx="8262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Apoyo a la implementación del PEE</a:t>
            </a:r>
            <a:endParaRPr lang="es-MX" sz="2400" b="1" dirty="0">
              <a:solidFill>
                <a:schemeClr val="accent1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02108" y="1849249"/>
            <a:ext cx="5267172" cy="3539430"/>
          </a:xfrm>
          <a:prstGeom prst="rect">
            <a:avLst/>
          </a:prstGeom>
          <a:ln w="95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MX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2017 se espera seguir la estrategia de consultorías del PEE</a:t>
            </a:r>
          </a:p>
          <a:p>
            <a:endParaRPr lang="es-MX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16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Consultor técnico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MX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Capacitación a proveedores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MX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Guía para la correcta presentación de los primeros proyectos</a:t>
            </a:r>
          </a:p>
          <a:p>
            <a:pPr lvl="1"/>
            <a:endParaRPr lang="es-MX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16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Apoyo a la implementación del Programa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MX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 y ayuda para la administración y promoción del programa</a:t>
            </a:r>
          </a:p>
          <a:p>
            <a:pPr lvl="1"/>
            <a:endParaRPr lang="es-MX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16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Coordinador de la Campaña de Promoción y Difusión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MX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 a la campaña y medición de impacto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MX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Ayuda para la contratación de los medios 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13538" y="1166820"/>
            <a:ext cx="8170392" cy="584775"/>
          </a:xfrm>
          <a:prstGeom prst="rect">
            <a:avLst/>
          </a:prstGeom>
          <a:noFill/>
          <a:ln cmpd="dbl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Un factor clave para facilitar una rápida implementación de la fianza de ahorros energéticos es el apoyo para disminuir su costo a los primeros proyectos operados.</a:t>
            </a:r>
            <a:endParaRPr lang="es-MX" sz="1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773236" y="1854019"/>
            <a:ext cx="2903220" cy="3046988"/>
          </a:xfrm>
          <a:prstGeom prst="rect">
            <a:avLst/>
          </a:prstGeom>
          <a:noFill/>
          <a:ln cmpd="dbl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Adicionalmente se considera fortalecer las capacidades internas de FIRA:</a:t>
            </a:r>
          </a:p>
          <a:p>
            <a:pPr algn="just"/>
            <a:endParaRPr lang="es-MX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Un esquema de capacitación en la plataforma virtual de FIRA a todas las oficinas de promoción a nivel regional</a:t>
            </a:r>
          </a:p>
          <a:p>
            <a:pPr algn="just"/>
            <a:endParaRPr lang="es-MX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Un esquema de capacitación presencial en oficinas clave de promoción del Programa.</a:t>
            </a:r>
          </a:p>
        </p:txBody>
      </p:sp>
    </p:spTree>
    <p:extLst>
      <p:ext uri="{BB962C8B-B14F-4D97-AF65-F5344CB8AC3E}">
        <p14:creationId xmlns:p14="http://schemas.microsoft.com/office/powerpoint/2010/main" val="20595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3538" y="447482"/>
            <a:ext cx="8262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Apoyo a la implementación del PEE</a:t>
            </a:r>
            <a:endParaRPr lang="es-MX" sz="2400" b="1" dirty="0">
              <a:solidFill>
                <a:schemeClr val="accent1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84938" y="1195328"/>
            <a:ext cx="835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Monitoreo, Reporte y Verificación de los ahorros de energía se realiza en base a las proyecciones de cada proyecto y mediante la plataforma electrónica de FIRA. </a:t>
            </a:r>
          </a:p>
          <a:p>
            <a:endParaRPr lang="es-MX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8179"/>
            <a:ext cx="5945172" cy="259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n 5"/>
          <p:cNvPicPr/>
          <p:nvPr/>
        </p:nvPicPr>
        <p:blipFill rotWithShape="1">
          <a:blip r:embed="rId4"/>
          <a:srcRect l="14766" t="14188" r="16327" b="4609"/>
          <a:stretch/>
        </p:blipFill>
        <p:spPr bwMode="auto">
          <a:xfrm>
            <a:off x="4823460" y="2720339"/>
            <a:ext cx="4212907" cy="2882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33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resentaciones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1952"/>
          </a:xfrm>
          <a:prstGeom prst="rect">
            <a:avLst/>
          </a:prstGeom>
        </p:spPr>
      </p:pic>
      <p:sp>
        <p:nvSpPr>
          <p:cNvPr id="4" name="Título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446532" y="1908293"/>
            <a:ext cx="825093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MX" sz="3200" b="1" dirty="0">
                <a:solidFill>
                  <a:srgbClr val="051954"/>
                </a:solidFill>
                <a:latin typeface="Helvetica" charset="0"/>
                <a:cs typeface="Helvetica" charset="0"/>
              </a:rPr>
              <a:t>Estrategia de ejecución del</a:t>
            </a:r>
            <a:br>
              <a:rPr lang="es-MX" sz="3200" b="1" dirty="0">
                <a:solidFill>
                  <a:srgbClr val="051954"/>
                </a:solidFill>
                <a:latin typeface="Helvetica" charset="0"/>
                <a:cs typeface="Helvetica" charset="0"/>
              </a:rPr>
            </a:br>
            <a:r>
              <a:rPr lang="es-MX" sz="3200" b="1" dirty="0">
                <a:solidFill>
                  <a:srgbClr val="051954"/>
                </a:solidFill>
                <a:latin typeface="Helvetica" charset="0"/>
                <a:cs typeface="Helvetica" charset="0"/>
              </a:rPr>
              <a:t>Programa de Eficiencia Energética</a:t>
            </a:r>
            <a:br>
              <a:rPr lang="es-MX" sz="3200" b="1" dirty="0">
                <a:solidFill>
                  <a:srgbClr val="051954"/>
                </a:solidFill>
                <a:latin typeface="Helvetica" charset="0"/>
                <a:cs typeface="Helvetica" charset="0"/>
              </a:rPr>
            </a:br>
            <a:r>
              <a:rPr lang="es-MX" sz="4000" b="1" dirty="0">
                <a:solidFill>
                  <a:srgbClr val="051954"/>
                </a:solidFill>
                <a:latin typeface="Helvetica" charset="0"/>
                <a:cs typeface="Helvetica" charset="0"/>
              </a:rPr>
              <a:t/>
            </a:r>
            <a:br>
              <a:rPr lang="es-MX" sz="4000" b="1" dirty="0">
                <a:solidFill>
                  <a:srgbClr val="051954"/>
                </a:solidFill>
                <a:latin typeface="Helvetica" charset="0"/>
                <a:cs typeface="Helvetica" charset="0"/>
              </a:rPr>
            </a:br>
            <a:r>
              <a:rPr lang="es-MX" sz="2800" b="1" dirty="0">
                <a:latin typeface="Helvetica" charset="0"/>
                <a:cs typeface="Helvetica" charset="0"/>
              </a:rPr>
              <a:t>Erick Rodríguez Maldonado</a:t>
            </a:r>
            <a:endParaRPr lang="es-MX" sz="4000" b="1" dirty="0">
              <a:latin typeface="Helvetica" charset="0"/>
              <a:cs typeface="Helvetica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66260"/>
            <a:ext cx="9148495" cy="13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3538" y="447482"/>
            <a:ext cx="8262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Acciones de Promoción</a:t>
            </a:r>
            <a:endParaRPr lang="es-MX" sz="2400" b="1" dirty="0">
              <a:solidFill>
                <a:schemeClr val="accent1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1" name="14 Rectángulo"/>
          <p:cNvSpPr/>
          <p:nvPr/>
        </p:nvSpPr>
        <p:spPr>
          <a:xfrm>
            <a:off x="413538" y="1358759"/>
            <a:ext cx="81246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/>
              <a:t>Durante el último trimestre del 2016 se comenzó con una estrategia de promoción del Programa de EE de FIRA que incluye:</a:t>
            </a:r>
          </a:p>
          <a:p>
            <a:pPr algn="just"/>
            <a:endParaRPr lang="es-MX" sz="1400" dirty="0"/>
          </a:p>
          <a:p>
            <a:pPr marL="342900" indent="-342900" algn="just">
              <a:buFont typeface="+mj-lt"/>
              <a:buAutoNum type="arabicPeriod"/>
            </a:pPr>
            <a:r>
              <a:rPr lang="es-MX" sz="1400" b="1" dirty="0"/>
              <a:t>Capacitación a proveedores. </a:t>
            </a:r>
            <a:endParaRPr lang="es-MX" sz="1400" b="1" dirty="0" smtClean="0"/>
          </a:p>
          <a:p>
            <a:pPr lvl="1" algn="just"/>
            <a:r>
              <a:rPr lang="es-MX" sz="1400" dirty="0"/>
              <a:t>se dio cita a proveedores ya validados para operar el Programa y proveedores con potencial para participar. Se capacitó a 27 personas de 23 empresas proveedoras de tecnología en el uso de la metodología y aspectos técnicos del Programa.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MX" sz="1400" b="1" dirty="0" smtClean="0"/>
              <a:t>Eventos </a:t>
            </a:r>
            <a:r>
              <a:rPr lang="es-MX" sz="1400" b="1" dirty="0"/>
              <a:t>de promoción del Programa</a:t>
            </a:r>
            <a:r>
              <a:rPr lang="es-MX" sz="1400" b="1" dirty="0" smtClean="0"/>
              <a:t>.</a:t>
            </a:r>
          </a:p>
          <a:p>
            <a:pPr lvl="1" algn="just"/>
            <a:r>
              <a:rPr lang="es-MX" sz="1400" dirty="0" smtClean="0"/>
              <a:t>Direcciones Regionales Sur y Sureste de FIRA (Morelos y Mérida). Presencia </a:t>
            </a:r>
            <a:r>
              <a:rPr lang="es-MX" sz="1400" dirty="0"/>
              <a:t>de </a:t>
            </a:r>
            <a:r>
              <a:rPr lang="es-MX" sz="1400" dirty="0" smtClean="0"/>
              <a:t>46 </a:t>
            </a:r>
            <a:r>
              <a:rPr lang="es-MX" sz="1400" dirty="0"/>
              <a:t>participantes pertenecientes en su mayoría a empresas agroindustriales de la región, también participaron proveedores de tecnología e intermediarios financieros.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400" b="1" dirty="0" smtClean="0"/>
              <a:t>Visitas </a:t>
            </a:r>
            <a:r>
              <a:rPr lang="es-MX" sz="1400" b="1" dirty="0"/>
              <a:t>a empresas interesadas en participar en el Programa de Eficiencia Energética. </a:t>
            </a:r>
            <a:endParaRPr lang="es-MX" sz="1400" b="1" dirty="0" smtClean="0"/>
          </a:p>
          <a:p>
            <a:pPr lvl="1" algn="just"/>
            <a:r>
              <a:rPr lang="es-MX" sz="1400" dirty="0"/>
              <a:t>se identificaron empresas agroindustriales con interés y potencial de participar en el mismo. Se realizó la visita de promoción directa en 3 empresas agroindustriales en Yucatán, 1 en Morelos, y 3 en Veracruz.</a:t>
            </a:r>
            <a:endParaRPr lang="es-MX" sz="1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MX" sz="1400" b="1" dirty="0"/>
              <a:t>Campaña de difusión. </a:t>
            </a:r>
            <a:r>
              <a:rPr lang="es-MX" sz="1400" b="1" dirty="0" smtClean="0"/>
              <a:t> </a:t>
            </a:r>
          </a:p>
          <a:p>
            <a:pPr lvl="1" algn="just"/>
            <a:r>
              <a:rPr lang="es-MX" sz="1400" dirty="0"/>
              <a:t>Se finalizó la consultoría para definir la imagen, plan de medios y publicidad del Programa.</a:t>
            </a:r>
          </a:p>
          <a:p>
            <a:pPr algn="just"/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3538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3538" y="447482"/>
            <a:ext cx="8262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Campaña de promoción y difusión del PEE</a:t>
            </a:r>
            <a:endParaRPr lang="es-MX" sz="2400" b="1" dirty="0">
              <a:solidFill>
                <a:schemeClr val="accent1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13538" y="1266319"/>
            <a:ext cx="83532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plan se contempla </a:t>
            </a:r>
            <a:r>
              <a:rPr lang="es-MX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largo de 2017 el uso </a:t>
            </a:r>
            <a:r>
              <a:rPr lang="es-MX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de:</a:t>
            </a:r>
          </a:p>
          <a:p>
            <a:r>
              <a:rPr lang="es-MX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s-MX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medios </a:t>
            </a:r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impresos, como son posters, </a:t>
            </a:r>
            <a:r>
              <a:rPr lang="es-MX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flyers</a:t>
            </a:r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 insertos en revistas especializadas; </a:t>
            </a:r>
            <a:endParaRPr lang="es-MX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s-MX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eventos </a:t>
            </a:r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promoción directa con grupos de interés del programa (proveedores, empresas agroindustriales e intermediarios financieros);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s-MX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medios </a:t>
            </a:r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difusión a través de spots de radio; y </a:t>
            </a:r>
            <a:endParaRPr lang="es-MX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s-MX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medios </a:t>
            </a:r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digitales a través de las redes sociales y portal de internet de FIRA. </a:t>
            </a:r>
            <a:endParaRPr lang="es-MX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MX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_tradnl" sz="1600" dirty="0"/>
              <a:t>El plan de promoción y difusión tiene como objetivo fundamental que las </a:t>
            </a:r>
            <a:r>
              <a:rPr lang="es-ES_tradnl" sz="1600" b="1" dirty="0"/>
              <a:t>compañías agroindustriales y proveedores de tecnología conozcan</a:t>
            </a:r>
            <a:r>
              <a:rPr lang="es-ES_tradnl" sz="1600" dirty="0"/>
              <a:t>, por diferentes medios de promoción, la existencia y </a:t>
            </a:r>
            <a:r>
              <a:rPr lang="es-ES_tradnl" sz="1600" b="1" dirty="0"/>
              <a:t>beneficios del programa de Eficiencia Energética </a:t>
            </a:r>
            <a:r>
              <a:rPr lang="es-ES_tradnl" sz="1600" dirty="0"/>
              <a:t>de FIRA para generar una mayor cantidad de proyectos de eficiencia energética en las agroindustrias y que un número mayor de proveedores de tecnología se sumen al programa</a:t>
            </a:r>
            <a:r>
              <a:rPr lang="es-ES_tradnl" sz="1600" dirty="0" smtClean="0"/>
              <a:t>.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6679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3538" y="216649"/>
            <a:ext cx="8262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Campaña de promoción y difusión del PEE</a:t>
            </a:r>
          </a:p>
          <a:p>
            <a:pPr algn="ctr"/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Arte conceptual</a:t>
            </a:r>
            <a:endParaRPr lang="es-MX" sz="2400" b="1" dirty="0">
              <a:solidFill>
                <a:schemeClr val="accent1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564" y="909147"/>
            <a:ext cx="6998865" cy="464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3538" y="216649"/>
            <a:ext cx="8262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Campaña de promoción y difusión del PEE</a:t>
            </a:r>
          </a:p>
          <a:p>
            <a:pPr algn="ctr"/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Medios Impresos</a:t>
            </a:r>
            <a:endParaRPr lang="es-MX" sz="2400" b="1" dirty="0">
              <a:solidFill>
                <a:schemeClr val="accent1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67329"/>
            <a:ext cx="3394386" cy="28244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063" y="1288878"/>
            <a:ext cx="3348004" cy="25308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49" y="3068003"/>
            <a:ext cx="2980271" cy="25553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7756" y="3074796"/>
            <a:ext cx="3524548" cy="254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8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3538" y="216649"/>
            <a:ext cx="8262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Campaña de promoción y difusión del PEE</a:t>
            </a:r>
          </a:p>
          <a:p>
            <a:pPr algn="ctr"/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Medios Digitales</a:t>
            </a:r>
            <a:endParaRPr lang="es-MX" sz="2400" b="1" dirty="0">
              <a:solidFill>
                <a:schemeClr val="accent1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38" y="1259745"/>
            <a:ext cx="3958454" cy="280089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231" y="1208843"/>
            <a:ext cx="3120390" cy="28438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24628"/>
            <a:ext cx="3403209" cy="25903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6747" y="3511532"/>
            <a:ext cx="3433278" cy="220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2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3538" y="216649"/>
            <a:ext cx="8262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Campaña de promoción y difusión del PEE</a:t>
            </a:r>
          </a:p>
          <a:p>
            <a:pPr algn="ctr"/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Presencia en Eventos</a:t>
            </a:r>
            <a:endParaRPr lang="es-MX" sz="2400" b="1" dirty="0">
              <a:solidFill>
                <a:schemeClr val="accent1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215120"/>
            <a:ext cx="5700694" cy="42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3538" y="216649"/>
            <a:ext cx="8262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Campaña de promoción y difusión del PEE</a:t>
            </a:r>
          </a:p>
          <a:p>
            <a:pPr algn="ctr"/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Eventos de Promoción</a:t>
            </a:r>
            <a:endParaRPr lang="es-MX" sz="2400" b="1" dirty="0">
              <a:solidFill>
                <a:schemeClr val="accent1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38" y="1281034"/>
            <a:ext cx="5135896" cy="399585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846488" y="1281034"/>
            <a:ext cx="2057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1600" dirty="0" smtClean="0"/>
              <a:t>Jalisco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 smtClean="0"/>
              <a:t>Michoacán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 smtClean="0"/>
              <a:t>Veracruz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 smtClean="0"/>
              <a:t>Sinaloa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 smtClean="0"/>
              <a:t>Chihuahua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 smtClean="0"/>
              <a:t>Sonora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 smtClean="0"/>
              <a:t>Guanajuato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 smtClean="0"/>
              <a:t>Chiapas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 smtClean="0"/>
              <a:t>Edo. Mex.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 smtClean="0"/>
              <a:t>Durango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 smtClean="0"/>
              <a:t>Oaxaca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 smtClean="0"/>
              <a:t>Zacatecas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 smtClean="0"/>
              <a:t>Tamaulipas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 smtClean="0"/>
              <a:t>Baja California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 smtClean="0"/>
              <a:t>Coahuila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 smtClean="0"/>
              <a:t>Querétaro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99334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lamada de flecha a la derecha 8"/>
          <p:cNvSpPr/>
          <p:nvPr/>
        </p:nvSpPr>
        <p:spPr>
          <a:xfrm>
            <a:off x="548640" y="2478242"/>
            <a:ext cx="2594610" cy="2821710"/>
          </a:xfrm>
          <a:prstGeom prst="rightArrowCallout">
            <a:avLst>
              <a:gd name="adj1" fmla="val 23238"/>
              <a:gd name="adj2" fmla="val 38656"/>
              <a:gd name="adj3" fmla="val 19273"/>
              <a:gd name="adj4" fmla="val 46034"/>
            </a:avLst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413538" y="447482"/>
            <a:ext cx="8262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Promoción y Seguimiento de proyectos</a:t>
            </a:r>
            <a:endParaRPr lang="es-MX" sz="2400" b="1" dirty="0">
              <a:solidFill>
                <a:schemeClr val="accent1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13538" y="1232029"/>
            <a:ext cx="835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El propósito de la campaña es dar a conocer el PEE y acercar a las </a:t>
            </a:r>
            <a:r>
              <a:rPr lang="es-MX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empresas agroindustriales interesadas </a:t>
            </a:r>
            <a:r>
              <a:rPr lang="es-MX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 una de las más de 100 </a:t>
            </a:r>
            <a:r>
              <a:rPr lang="es-MX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oficinas de FIRA </a:t>
            </a:r>
            <a:r>
              <a:rPr lang="es-MX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en todo el país y a la </a:t>
            </a:r>
            <a:r>
              <a:rPr lang="es-MX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página web </a:t>
            </a:r>
            <a:r>
              <a:rPr lang="es-MX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del programa.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8" y="2388869"/>
            <a:ext cx="1300951" cy="13009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3" y="3336524"/>
            <a:ext cx="1300951" cy="13009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8" y="4288320"/>
            <a:ext cx="1300951" cy="1300951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4"/>
          <a:srcRect l="14766" t="23849" r="18119" b="46847"/>
          <a:stretch/>
        </p:blipFill>
        <p:spPr bwMode="auto">
          <a:xfrm>
            <a:off x="3461916" y="4166814"/>
            <a:ext cx="5439996" cy="1312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1" descr="Modelo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8" r="28024" b="32881"/>
          <a:stretch/>
        </p:blipFill>
        <p:spPr bwMode="auto">
          <a:xfrm>
            <a:off x="3326814" y="1958248"/>
            <a:ext cx="2353212" cy="200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5955372" y="2135772"/>
            <a:ext cx="29032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FIRA brinda seguimiento y apoyo a los proyectos detectados en aspectos de financiamiento y para la estructuración técnica y aprobación de los proyectos para ser incluidos en el PEE.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7909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6055</TotalTime>
  <Words>663</Words>
  <Application>Microsoft Office PowerPoint</Application>
  <PresentationFormat>Presentación en pantalla (16:10)</PresentationFormat>
  <Paragraphs>82</Paragraphs>
  <Slides>12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Helvetica</vt:lpstr>
      <vt:lpstr>Times New Roman</vt:lpstr>
      <vt:lpstr>Tema de Office</vt:lpstr>
      <vt:lpstr>1_Diseño personalizado</vt:lpstr>
      <vt:lpstr>Diseño personalizado</vt:lpstr>
      <vt:lpstr>Estrategia de ejecución del Programa de Eficiencia Energética  Erick Rodríguez Maldonado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Estrategia de ejecución del Programa de Eficiencia Energética  Erick Rodríguez Maldonado</vt:lpstr>
    </vt:vector>
  </TitlesOfParts>
  <Company>FIRA Banco de México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VISIÓN Y PERSPECTIVAS</dc:title>
  <dc:creator>Liliana Ruede Alcocer</dc:creator>
  <cp:lastModifiedBy>Erick Rodriguez Maldonado</cp:lastModifiedBy>
  <cp:revision>117</cp:revision>
  <cp:lastPrinted>2016-05-06T21:05:36Z</cp:lastPrinted>
  <dcterms:created xsi:type="dcterms:W3CDTF">2016-01-29T18:43:10Z</dcterms:created>
  <dcterms:modified xsi:type="dcterms:W3CDTF">2017-03-01T16:16:16Z</dcterms:modified>
</cp:coreProperties>
</file>