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7" r:id="rId2"/>
    <p:sldMasterId id="2147483749" r:id="rId3"/>
  </p:sldMasterIdLst>
  <p:notesMasterIdLst>
    <p:notesMasterId r:id="rId15"/>
  </p:notesMasterIdLst>
  <p:sldIdLst>
    <p:sldId id="406" r:id="rId4"/>
    <p:sldId id="401" r:id="rId5"/>
    <p:sldId id="403" r:id="rId6"/>
    <p:sldId id="404" r:id="rId7"/>
    <p:sldId id="412" r:id="rId8"/>
    <p:sldId id="408" r:id="rId9"/>
    <p:sldId id="422" r:id="rId10"/>
    <p:sldId id="409" r:id="rId11"/>
    <p:sldId id="414" r:id="rId12"/>
    <p:sldId id="425" r:id="rId13"/>
    <p:sldId id="415" r:id="rId14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E46C0A"/>
    <a:srgbClr val="3366CC"/>
    <a:srgbClr val="FF9933"/>
    <a:srgbClr val="FF9900"/>
    <a:srgbClr val="0085B4"/>
    <a:srgbClr val="DF5C21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 snapToGrid="0">
      <p:cViewPr varScale="1">
        <p:scale>
          <a:sx n="91" d="100"/>
          <a:sy n="91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1A19576-E9F7-4840-A52E-64A38E621E1B}" type="datetimeFigureOut">
              <a:rPr lang="es-MX" smtClean="0"/>
              <a:t>10/11/16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5AAC595-5856-4F40-9590-3A0DEF7AB31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749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AC595-5856-4F40-9590-3A0DEF7AB31B}" type="slidenum">
              <a:rPr lang="es-MX" smtClean="0">
                <a:solidFill>
                  <a:prstClr val="black"/>
                </a:solidFill>
              </a:rPr>
              <a:pPr/>
              <a:t>1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50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AC595-5856-4F40-9590-3A0DEF7AB31B}" type="slidenum">
              <a:rPr lang="es-MX" smtClean="0">
                <a:solidFill>
                  <a:prstClr val="black"/>
                </a:solidFill>
              </a:rPr>
              <a:pPr/>
              <a:t>2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37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AC595-5856-4F40-9590-3A0DEF7AB31B}" type="slidenum">
              <a:rPr lang="es-MX" smtClean="0">
                <a:solidFill>
                  <a:prstClr val="black"/>
                </a:solidFill>
              </a:rPr>
              <a:pPr/>
              <a:t>3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34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AC595-5856-4F40-9590-3A0DEF7AB31B}" type="slidenum">
              <a:rPr lang="es-MX" smtClean="0">
                <a:solidFill>
                  <a:prstClr val="black"/>
                </a:solidFill>
              </a:rPr>
              <a:pPr/>
              <a:t>4</a:t>
            </a:fld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2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AC595-5856-4F40-9590-3A0DEF7AB31B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037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AC595-5856-4F40-9590-3A0DEF7AB31B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6334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UNDP: </a:t>
            </a:r>
            <a:r>
              <a:rPr lang="es-MX" dirty="0" err="1" smtClean="0"/>
              <a:t>United</a:t>
            </a:r>
            <a:r>
              <a:rPr lang="es-MX" dirty="0" smtClean="0"/>
              <a:t> </a:t>
            </a:r>
            <a:r>
              <a:rPr lang="es-MX" dirty="0" err="1" smtClean="0"/>
              <a:t>Nations</a:t>
            </a:r>
            <a:r>
              <a:rPr lang="es-MX" dirty="0" smtClean="0"/>
              <a:t> </a:t>
            </a:r>
            <a:r>
              <a:rPr lang="es-MX" dirty="0" err="1" smtClean="0"/>
              <a:t>Development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Programme</a:t>
            </a:r>
            <a:r>
              <a:rPr lang="es-MX" baseline="0" dirty="0" smtClean="0"/>
              <a:t> (Programa de las Naciones Unidas para el Desarrollo).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AC595-5856-4F40-9590-3A0DEF7AB31B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76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SWHS: Solar </a:t>
            </a:r>
            <a:r>
              <a:rPr lang="es-MX" sz="12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Water</a:t>
            </a: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12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Heating</a:t>
            </a: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12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System</a:t>
            </a: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(Calentadores Solares de Agua).</a:t>
            </a:r>
          </a:p>
          <a:p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CO2: </a:t>
            </a:r>
            <a:r>
              <a:rPr lang="es-MX" sz="12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Carbon</a:t>
            </a: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12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Dioxide</a:t>
            </a: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endParaRPr lang="es-MX" sz="1200" dirty="0" smtClean="0">
              <a:solidFill>
                <a:srgbClr val="3333CC">
                  <a:lumMod val="50000"/>
                </a:srgbClr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r>
              <a:rPr lang="es-MX" sz="12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MWht</a:t>
            </a: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:</a:t>
            </a:r>
            <a:r>
              <a:rPr lang="es-MX" sz="1200" baseline="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Mega Vatio por hora térmicos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términos de equivalencia, el ahorro de 8,100 </a:t>
            </a:r>
            <a:r>
              <a:rPr lang="es-MX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MWht</a:t>
            </a:r>
            <a:r>
              <a:rPr lang="es-MX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implica dejar de utilizar cerca de 1,160,000 </a:t>
            </a:r>
            <a:r>
              <a:rPr lang="es-MX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Biolers</a:t>
            </a:r>
            <a:r>
              <a:rPr lang="es-MX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paso con  capacidad equivalente a 6 litros.</a:t>
            </a:r>
          </a:p>
          <a:p>
            <a:endParaRPr lang="es-MX" dirty="0" smtClean="0"/>
          </a:p>
          <a:p>
            <a:r>
              <a:rPr lang="es-MX" dirty="0" smtClean="0"/>
              <a:t>Ahorro anual: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AC595-5856-4F40-9590-3A0DEF7AB31B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9068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SWHS: Solar </a:t>
            </a:r>
            <a:r>
              <a:rPr lang="es-MX" sz="12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Water</a:t>
            </a: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12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Heating</a:t>
            </a: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12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System</a:t>
            </a: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(Calentadores Solares de Agua).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CO2: </a:t>
            </a:r>
            <a:r>
              <a:rPr lang="es-MX" sz="12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Carbon</a:t>
            </a: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12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Dioxide</a:t>
            </a:r>
            <a:r>
              <a:rPr lang="es-MX" sz="12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AC595-5856-4F40-9590-3A0DEF7AB31B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6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156C-61D7-49DB-9047-E20855A891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5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156C-61D7-49DB-9047-E20855A891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6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156C-61D7-49DB-9047-E20855A891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62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ty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2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267951" y="1200192"/>
            <a:ext cx="2311981" cy="276566"/>
          </a:xfrm>
          <a:prstGeom prst="rect">
            <a:avLst/>
          </a:prstGeom>
        </p:spPr>
        <p:txBody>
          <a:bodyPr lIns="90757" tIns="45336" rIns="90757" bIns="45336" anchor="t"/>
          <a:lstStyle>
            <a:lvl1pPr marL="0" algn="l" defTabSz="906551" rtl="0" eaLnBrk="1" latinLnBrk="0" hangingPunct="1">
              <a:lnSpc>
                <a:spcPct val="125000"/>
              </a:lnSpc>
              <a:defRPr lang="en-US" sz="750" b="0" i="0" kern="1200" noProof="0" dirty="0" smtClean="0">
                <a:solidFill>
                  <a:schemeClr val="bg2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lvl="0"/>
            <a:r>
              <a:rPr lang="en-US" noProof="0" dirty="0" smtClean="0"/>
              <a:t>Some subtitle text about your company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529412" y="6516782"/>
            <a:ext cx="354307" cy="269115"/>
          </a:xfrm>
          <a:prstGeom prst="rect">
            <a:avLst/>
          </a:prstGeom>
        </p:spPr>
        <p:txBody>
          <a:bodyPr lIns="181268" tIns="90674" rIns="181268" bIns="90674"/>
          <a:lstStyle>
            <a:lvl1pPr algn="ctr">
              <a:defRPr sz="750">
                <a:solidFill>
                  <a:schemeClr val="bg2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679486"/>
            <a:fld id="{597BFFA6-61B1-4984-983B-9D1AEC0ED12D}" type="slidenum">
              <a:rPr lang="es-SV" smtClean="0">
                <a:solidFill>
                  <a:srgbClr val="EEECE1"/>
                </a:solidFill>
              </a:rPr>
              <a:pPr defTabSz="679486"/>
              <a:t>‹#›</a:t>
            </a:fld>
            <a:endParaRPr lang="es-SV" dirty="0">
              <a:solidFill>
                <a:srgbClr val="EEECE1"/>
              </a:solidFill>
            </a:endParaRP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267951" y="267845"/>
            <a:ext cx="8589912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906551" rtl="0" eaLnBrk="1" latinLnBrk="0" hangingPunct="1">
              <a:defRPr lang="en-US" sz="2250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 smtClean="0"/>
              <a:t>YOUR TITLE GOES HERE</a:t>
            </a:r>
          </a:p>
        </p:txBody>
      </p:sp>
      <p:cxnSp>
        <p:nvCxnSpPr>
          <p:cNvPr id="19" name="18 Conector recto"/>
          <p:cNvCxnSpPr/>
          <p:nvPr userDrawn="1"/>
        </p:nvCxnSpPr>
        <p:spPr>
          <a:xfrm>
            <a:off x="267951" y="970675"/>
            <a:ext cx="2311981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267951" y="954477"/>
            <a:ext cx="772714" cy="32396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 rtlCol="0" anchor="ctr"/>
          <a:lstStyle/>
          <a:p>
            <a:pPr algn="ctr"/>
            <a:endParaRPr lang="es-SV" sz="675" dirty="0">
              <a:solidFill>
                <a:prstClr val="black"/>
              </a:solidFill>
            </a:endParaRPr>
          </a:p>
        </p:txBody>
      </p:sp>
      <p:grpSp>
        <p:nvGrpSpPr>
          <p:cNvPr id="4" name="3 Grupo"/>
          <p:cNvGrpSpPr>
            <a:grpSpLocks noChangeAspect="1"/>
          </p:cNvGrpSpPr>
          <p:nvPr userDrawn="1"/>
        </p:nvGrpSpPr>
        <p:grpSpPr>
          <a:xfrm>
            <a:off x="8852494" y="6535184"/>
            <a:ext cx="174223" cy="232311"/>
            <a:chOff x="9447488" y="6048704"/>
            <a:chExt cx="1800000" cy="1800200"/>
          </a:xfrm>
        </p:grpSpPr>
        <p:sp>
          <p:nvSpPr>
            <p:cNvPr id="2" name="1 Elipse"/>
            <p:cNvSpPr>
              <a:spLocks noChangeAspect="1"/>
            </p:cNvSpPr>
            <p:nvPr userDrawn="1"/>
          </p:nvSpPr>
          <p:spPr bwMode="auto">
            <a:xfrm>
              <a:off x="9447488" y="6048704"/>
              <a:ext cx="1800000" cy="1800200"/>
            </a:xfrm>
            <a:prstGeom prst="ellipse">
              <a:avLst/>
            </a:prstGeom>
            <a:noFill/>
            <a:ln>
              <a:solidFill>
                <a:srgbClr val="6C6C6C"/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 sz="675">
                <a:solidFill>
                  <a:prstClr val="black"/>
                </a:solidFill>
              </a:endParaRPr>
            </a:p>
          </p:txBody>
        </p:sp>
        <p:sp>
          <p:nvSpPr>
            <p:cNvPr id="3" name="2 Cheurón">
              <a:hlinkClick r:id="" action="ppaction://hlinkshowjump?jump=nextslide"/>
            </p:cNvPr>
            <p:cNvSpPr/>
            <p:nvPr userDrawn="1"/>
          </p:nvSpPr>
          <p:spPr bwMode="auto">
            <a:xfrm>
              <a:off x="10015172" y="6481483"/>
              <a:ext cx="719978" cy="934645"/>
            </a:xfrm>
            <a:prstGeom prst="chevron">
              <a:avLst>
                <a:gd name="adj" fmla="val 84396"/>
              </a:avLst>
            </a:prstGeom>
            <a:solidFill>
              <a:srgbClr val="6C6C6C"/>
            </a:solidFill>
            <a:ln>
              <a:noFill/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 sz="675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21 Grupo"/>
          <p:cNvGrpSpPr>
            <a:grpSpLocks noChangeAspect="1"/>
          </p:cNvGrpSpPr>
          <p:nvPr userDrawn="1"/>
        </p:nvGrpSpPr>
        <p:grpSpPr>
          <a:xfrm>
            <a:off x="8386413" y="6535184"/>
            <a:ext cx="174223" cy="232311"/>
            <a:chOff x="9447488" y="6048704"/>
            <a:chExt cx="1800000" cy="1800200"/>
          </a:xfrm>
        </p:grpSpPr>
        <p:sp>
          <p:nvSpPr>
            <p:cNvPr id="23" name="22 Elipse"/>
            <p:cNvSpPr>
              <a:spLocks noChangeAspect="1"/>
            </p:cNvSpPr>
            <p:nvPr userDrawn="1"/>
          </p:nvSpPr>
          <p:spPr bwMode="auto">
            <a:xfrm>
              <a:off x="9447488" y="6048704"/>
              <a:ext cx="1800000" cy="1800200"/>
            </a:xfrm>
            <a:prstGeom prst="ellipse">
              <a:avLst/>
            </a:prstGeom>
            <a:noFill/>
            <a:ln>
              <a:solidFill>
                <a:srgbClr val="6C6C6C"/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 sz="675">
                <a:solidFill>
                  <a:prstClr val="black"/>
                </a:solidFill>
              </a:endParaRPr>
            </a:p>
          </p:txBody>
        </p:sp>
        <p:sp>
          <p:nvSpPr>
            <p:cNvPr id="24" name="23 Cheurón">
              <a:hlinkClick r:id="" action="ppaction://hlinkshowjump?jump=previousslide"/>
            </p:cNvPr>
            <p:cNvSpPr/>
            <p:nvPr userDrawn="1"/>
          </p:nvSpPr>
          <p:spPr bwMode="auto">
            <a:xfrm flipH="1">
              <a:off x="9959826" y="6481483"/>
              <a:ext cx="719978" cy="934645"/>
            </a:xfrm>
            <a:prstGeom prst="chevron">
              <a:avLst>
                <a:gd name="adj" fmla="val 84396"/>
              </a:avLst>
            </a:prstGeom>
            <a:solidFill>
              <a:srgbClr val="6C6C6C"/>
            </a:solidFill>
            <a:ln>
              <a:noFill/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 sz="675">
                <a:solidFill>
                  <a:prstClr val="black"/>
                </a:solidFill>
              </a:endParaRPr>
            </a:p>
          </p:txBody>
        </p:sp>
      </p:grpSp>
      <p:cxnSp>
        <p:nvCxnSpPr>
          <p:cNvPr id="15" name="14 Conector recto"/>
          <p:cNvCxnSpPr/>
          <p:nvPr userDrawn="1"/>
        </p:nvCxnSpPr>
        <p:spPr>
          <a:xfrm>
            <a:off x="167422" y="6654853"/>
            <a:ext cx="8218991" cy="0"/>
          </a:xfrm>
          <a:prstGeom prst="line">
            <a:avLst/>
          </a:prstGeom>
          <a:ln w="9525">
            <a:solidFill>
              <a:srgbClr val="6C6C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8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 ty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529412" y="6516782"/>
            <a:ext cx="354307" cy="269115"/>
          </a:xfrm>
          <a:prstGeom prst="rect">
            <a:avLst/>
          </a:prstGeom>
        </p:spPr>
        <p:txBody>
          <a:bodyPr lIns="181268" tIns="90674" rIns="181268" bIns="90674"/>
          <a:lstStyle>
            <a:lvl1pPr algn="ctr">
              <a:defRPr sz="750">
                <a:solidFill>
                  <a:srgbClr val="61616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679486"/>
            <a:fld id="{597BFFA6-61B1-4984-983B-9D1AEC0ED12D}" type="slidenum">
              <a:rPr lang="es-SV" smtClean="0"/>
              <a:pPr defTabSz="679486"/>
              <a:t>‹#›</a:t>
            </a:fld>
            <a:endParaRPr lang="es-SV" dirty="0"/>
          </a:p>
        </p:txBody>
      </p:sp>
      <p:grpSp>
        <p:nvGrpSpPr>
          <p:cNvPr id="4" name="3 Grupo"/>
          <p:cNvGrpSpPr>
            <a:grpSpLocks noChangeAspect="1"/>
          </p:cNvGrpSpPr>
          <p:nvPr userDrawn="1"/>
        </p:nvGrpSpPr>
        <p:grpSpPr>
          <a:xfrm>
            <a:off x="8852494" y="6535184"/>
            <a:ext cx="174223" cy="232311"/>
            <a:chOff x="9447488" y="6048704"/>
            <a:chExt cx="1800000" cy="1800200"/>
          </a:xfrm>
        </p:grpSpPr>
        <p:sp>
          <p:nvSpPr>
            <p:cNvPr id="2" name="1 Elipse"/>
            <p:cNvSpPr>
              <a:spLocks noChangeAspect="1"/>
            </p:cNvSpPr>
            <p:nvPr userDrawn="1"/>
          </p:nvSpPr>
          <p:spPr bwMode="auto">
            <a:xfrm>
              <a:off x="9447488" y="6048704"/>
              <a:ext cx="1800000" cy="1800200"/>
            </a:xfrm>
            <a:prstGeom prst="ellipse">
              <a:avLst/>
            </a:prstGeom>
            <a:noFill/>
            <a:ln>
              <a:solidFill>
                <a:srgbClr val="6C6C6C"/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 sz="675">
                <a:solidFill>
                  <a:prstClr val="black"/>
                </a:solidFill>
              </a:endParaRPr>
            </a:p>
          </p:txBody>
        </p:sp>
        <p:sp>
          <p:nvSpPr>
            <p:cNvPr id="3" name="2 Cheurón">
              <a:hlinkClick r:id="" action="ppaction://hlinkshowjump?jump=nextslide"/>
            </p:cNvPr>
            <p:cNvSpPr/>
            <p:nvPr userDrawn="1"/>
          </p:nvSpPr>
          <p:spPr bwMode="auto">
            <a:xfrm>
              <a:off x="10015172" y="6481483"/>
              <a:ext cx="719978" cy="934645"/>
            </a:xfrm>
            <a:prstGeom prst="chevron">
              <a:avLst>
                <a:gd name="adj" fmla="val 84396"/>
              </a:avLst>
            </a:prstGeom>
            <a:solidFill>
              <a:srgbClr val="6C6C6C"/>
            </a:solidFill>
            <a:ln>
              <a:noFill/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 sz="675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21 Grupo"/>
          <p:cNvGrpSpPr>
            <a:grpSpLocks noChangeAspect="1"/>
          </p:cNvGrpSpPr>
          <p:nvPr userDrawn="1"/>
        </p:nvGrpSpPr>
        <p:grpSpPr>
          <a:xfrm>
            <a:off x="8386413" y="6535184"/>
            <a:ext cx="174223" cy="232311"/>
            <a:chOff x="9447488" y="6048704"/>
            <a:chExt cx="1800000" cy="1800200"/>
          </a:xfrm>
        </p:grpSpPr>
        <p:sp>
          <p:nvSpPr>
            <p:cNvPr id="23" name="22 Elipse"/>
            <p:cNvSpPr>
              <a:spLocks noChangeAspect="1"/>
            </p:cNvSpPr>
            <p:nvPr userDrawn="1"/>
          </p:nvSpPr>
          <p:spPr bwMode="auto">
            <a:xfrm>
              <a:off x="9447488" y="6048704"/>
              <a:ext cx="1800000" cy="1800200"/>
            </a:xfrm>
            <a:prstGeom prst="ellipse">
              <a:avLst/>
            </a:prstGeom>
            <a:noFill/>
            <a:ln>
              <a:solidFill>
                <a:srgbClr val="6C6C6C"/>
              </a:solidFill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 sz="675">
                <a:solidFill>
                  <a:prstClr val="black"/>
                </a:solidFill>
              </a:endParaRPr>
            </a:p>
          </p:txBody>
        </p:sp>
        <p:sp>
          <p:nvSpPr>
            <p:cNvPr id="24" name="23 Cheurón">
              <a:hlinkClick r:id="" action="ppaction://hlinkshowjump?jump=previousslide"/>
            </p:cNvPr>
            <p:cNvSpPr/>
            <p:nvPr userDrawn="1"/>
          </p:nvSpPr>
          <p:spPr bwMode="auto">
            <a:xfrm flipH="1">
              <a:off x="9959826" y="6481483"/>
              <a:ext cx="719978" cy="934645"/>
            </a:xfrm>
            <a:prstGeom prst="chevron">
              <a:avLst>
                <a:gd name="adj" fmla="val 84396"/>
              </a:avLst>
            </a:prstGeom>
            <a:solidFill>
              <a:srgbClr val="6C6C6C"/>
            </a:solidFill>
            <a:ln>
              <a:noFill/>
            </a:ln>
            <a:extLst/>
          </p:spPr>
          <p:txBody>
            <a:bodyPr lIns="0" tIns="0" rIns="0" bIns="0" rtlCol="0" anchor="ctr"/>
            <a:lstStyle/>
            <a:p>
              <a:pPr algn="ctr"/>
              <a:endParaRPr lang="es-SV" sz="675">
                <a:solidFill>
                  <a:prstClr val="black"/>
                </a:solidFill>
              </a:endParaRPr>
            </a:p>
          </p:txBody>
        </p:sp>
      </p:grpSp>
      <p:cxnSp>
        <p:nvCxnSpPr>
          <p:cNvPr id="9" name="8 Conector recto"/>
          <p:cNvCxnSpPr/>
          <p:nvPr userDrawn="1"/>
        </p:nvCxnSpPr>
        <p:spPr>
          <a:xfrm>
            <a:off x="167422" y="6654853"/>
            <a:ext cx="8218991" cy="0"/>
          </a:xfrm>
          <a:prstGeom prst="line">
            <a:avLst/>
          </a:prstGeom>
          <a:ln w="9525">
            <a:solidFill>
              <a:srgbClr val="6C6C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9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0E73-B3FF-4690-A6B4-3FED65EFDAF3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76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F5F0B-989D-491E-9897-820B4CAF504A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70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EB25-93BB-4963-B1AE-D66F18055DCF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16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6F01-2DE7-46C7-B315-7B56BC3A6B3D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01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4932-83F2-40A2-8C72-5CE6A31241C1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79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75B-B09C-4B68-B253-6344D3172021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3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156C-61D7-49DB-9047-E20855A891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66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9511-7ECA-4107-B424-634C992FE8CB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65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789D-647E-471E-9A4A-1857E947E634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58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AA1F-ADD6-462B-9E45-DCA616938023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08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39B7E-8BAA-4457-80F8-F95B6681182C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14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6874E-5FB5-444F-A022-BF075E0E86AB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57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0E73-B3FF-4690-A6B4-3FED65EFDAF3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14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F5F0B-989D-491E-9897-820B4CAF504A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26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EB25-93BB-4963-B1AE-D66F18055DCF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41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6F01-2DE7-46C7-B315-7B56BC3A6B3D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13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4932-83F2-40A2-8C72-5CE6A31241C1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156C-61D7-49DB-9047-E20855A891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05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75B-B09C-4B68-B253-6344D3172021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9511-7ECA-4107-B424-634C992FE8CB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66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789D-647E-471E-9A4A-1857E947E634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AA1F-ADD6-462B-9E45-DCA616938023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6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39B7E-8BAA-4457-80F8-F95B6681182C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06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6874E-5FB5-444F-A022-BF075E0E86AB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156C-61D7-49DB-9047-E20855A891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4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156C-61D7-49DB-9047-E20855A891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9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156C-61D7-49DB-9047-E20855A891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45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156C-61D7-49DB-9047-E20855A891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156C-61D7-49DB-9047-E20855A891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1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156C-61D7-49DB-9047-E20855A891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4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1156C-61D7-49DB-9047-E20855A891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7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A9759-DF39-4847-B68A-297030FFC1A9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4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A9759-DF39-4847-B68A-297030FFC1A9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10/11/16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75912-542F-44B1-9482-46974F60A88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7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jpeg"/><Relationship Id="rId5" Type="http://schemas.openxmlformats.org/officeDocument/2006/relationships/image" Target="../media/image14.emf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3.emf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2.pn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1542"/>
            <a:ext cx="9144000" cy="4064000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879699" y="6115113"/>
            <a:ext cx="705678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476" y="92181"/>
            <a:ext cx="1741401" cy="45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7 CuadroTexto"/>
          <p:cNvSpPr txBox="1"/>
          <p:nvPr/>
        </p:nvSpPr>
        <p:spPr>
          <a:xfrm>
            <a:off x="371192" y="5015810"/>
            <a:ext cx="84016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Innovative Financial Instruments to Support Energy Efficiency: Experiences from Financial Institutions in Latin-American and Asia-Pacific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Regions</a:t>
            </a:r>
          </a:p>
          <a:p>
            <a:pPr lvl="0" algn="ctr"/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/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</a:rPr>
              <a:t>Promoting EE in hotels and tourism sector </a:t>
            </a:r>
            <a:endParaRPr lang="es-MX" sz="24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215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302777" y="1239730"/>
            <a:ext cx="6358131" cy="4121400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46062"/>
            <a:ext cx="8229600" cy="839788"/>
          </a:xfrm>
        </p:spPr>
        <p:txBody>
          <a:bodyPr>
            <a:normAutofit/>
          </a:bodyPr>
          <a:lstStyle/>
          <a:p>
            <a:pPr algn="l"/>
            <a:r>
              <a:rPr lang="es-MX" sz="3600" dirty="0" err="1" smtClean="0">
                <a:solidFill>
                  <a:schemeClr val="accent1">
                    <a:lumMod val="50000"/>
                  </a:schemeClr>
                </a:solidFill>
              </a:rPr>
              <a:t>Benefits</a:t>
            </a:r>
            <a:r>
              <a:rPr lang="es-MX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s-MX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0758"/>
            <a:ext cx="1505557" cy="3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57200" y="1471624"/>
            <a:ext cx="59037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 err="1">
                <a:solidFill>
                  <a:schemeClr val="bg1"/>
                </a:solidFill>
              </a:rPr>
              <a:t>Technical</a:t>
            </a:r>
            <a:r>
              <a:rPr lang="es-MX" sz="2800" dirty="0">
                <a:solidFill>
                  <a:schemeClr val="bg1"/>
                </a:solidFill>
              </a:rPr>
              <a:t> and </a:t>
            </a:r>
            <a:r>
              <a:rPr lang="es-MX" sz="2800" dirty="0" err="1">
                <a:solidFill>
                  <a:schemeClr val="bg1"/>
                </a:solidFill>
              </a:rPr>
              <a:t>economical</a:t>
            </a: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MX" sz="2800" dirty="0" err="1">
                <a:solidFill>
                  <a:schemeClr val="bg1"/>
                </a:solidFill>
              </a:rPr>
              <a:t>advice</a:t>
            </a:r>
            <a:r>
              <a:rPr lang="es-MX" sz="2800" dirty="0">
                <a:solidFill>
                  <a:schemeClr val="bg1"/>
                </a:solidFill>
              </a:rPr>
              <a:t> in </a:t>
            </a:r>
            <a:r>
              <a:rPr lang="es-MX" sz="2800" dirty="0" smtClean="0">
                <a:solidFill>
                  <a:schemeClr val="bg1"/>
                </a:solidFill>
              </a:rPr>
              <a:t>fuel </a:t>
            </a:r>
            <a:r>
              <a:rPr lang="es-MX" sz="2800" dirty="0" err="1">
                <a:solidFill>
                  <a:schemeClr val="bg1"/>
                </a:solidFill>
              </a:rPr>
              <a:t>reduction</a:t>
            </a: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MX" sz="2800" dirty="0" err="1">
                <a:solidFill>
                  <a:schemeClr val="bg1"/>
                </a:solidFill>
              </a:rPr>
              <a:t>savings</a:t>
            </a: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MX" sz="2800" dirty="0" err="1">
                <a:solidFill>
                  <a:schemeClr val="bg1"/>
                </a:solidFill>
              </a:rPr>
              <a:t>derivates</a:t>
            </a:r>
            <a:r>
              <a:rPr lang="es-MX" sz="2800" dirty="0">
                <a:solidFill>
                  <a:schemeClr val="bg1"/>
                </a:solidFill>
              </a:rPr>
              <a:t> of SWHS </a:t>
            </a:r>
            <a:r>
              <a:rPr lang="es-MX" sz="2800" dirty="0" smtClean="0">
                <a:solidFill>
                  <a:schemeClr val="bg1"/>
                </a:solidFill>
              </a:rPr>
              <a:t>use</a:t>
            </a:r>
            <a:endParaRPr lang="es-MX" sz="2800" dirty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 err="1">
                <a:solidFill>
                  <a:schemeClr val="bg1"/>
                </a:solidFill>
              </a:rPr>
              <a:t>Suppliers</a:t>
            </a: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MX" sz="2800" dirty="0" err="1">
                <a:solidFill>
                  <a:schemeClr val="bg1"/>
                </a:solidFill>
              </a:rPr>
              <a:t>technical</a:t>
            </a: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MX" sz="2800" dirty="0" err="1">
                <a:solidFill>
                  <a:schemeClr val="bg1"/>
                </a:solidFill>
              </a:rPr>
              <a:t>guarantee</a:t>
            </a:r>
            <a:r>
              <a:rPr lang="es-MX" sz="2800" dirty="0">
                <a:solidFill>
                  <a:schemeClr val="bg1"/>
                </a:solidFill>
              </a:rPr>
              <a:t>, </a:t>
            </a:r>
            <a:r>
              <a:rPr lang="es-MX" sz="2800" dirty="0" err="1">
                <a:solidFill>
                  <a:schemeClr val="bg1"/>
                </a:solidFill>
              </a:rPr>
              <a:t>which</a:t>
            </a: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MX" sz="2800" dirty="0" err="1">
                <a:solidFill>
                  <a:schemeClr val="bg1"/>
                </a:solidFill>
              </a:rPr>
              <a:t>provides</a:t>
            </a:r>
            <a:r>
              <a:rPr lang="es-MX" sz="2800" dirty="0">
                <a:solidFill>
                  <a:schemeClr val="bg1"/>
                </a:solidFill>
              </a:rPr>
              <a:t> and </a:t>
            </a:r>
            <a:r>
              <a:rPr lang="es-MX" sz="2800" dirty="0" err="1">
                <a:solidFill>
                  <a:schemeClr val="bg1"/>
                </a:solidFill>
              </a:rPr>
              <a:t>installs</a:t>
            </a: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MX" sz="2800" dirty="0" err="1" smtClean="0">
                <a:solidFill>
                  <a:schemeClr val="bg1"/>
                </a:solidFill>
              </a:rPr>
              <a:t>technology</a:t>
            </a:r>
            <a:endParaRPr lang="es-MX" sz="2800" dirty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 err="1">
                <a:solidFill>
                  <a:schemeClr val="bg1"/>
                </a:solidFill>
              </a:rPr>
              <a:t>Periodic</a:t>
            </a: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MX" sz="2800" dirty="0" err="1">
                <a:solidFill>
                  <a:schemeClr val="bg1"/>
                </a:solidFill>
              </a:rPr>
              <a:t>evaluation</a:t>
            </a:r>
            <a:r>
              <a:rPr lang="es-MX" sz="2800" dirty="0">
                <a:solidFill>
                  <a:schemeClr val="bg1"/>
                </a:solidFill>
              </a:rPr>
              <a:t> of CO</a:t>
            </a:r>
            <a:r>
              <a:rPr lang="es-MX" sz="2400" dirty="0">
                <a:solidFill>
                  <a:schemeClr val="bg1"/>
                </a:solidFill>
              </a:rPr>
              <a:t>2</a:t>
            </a: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MX" sz="2800" dirty="0" err="1">
                <a:solidFill>
                  <a:schemeClr val="bg1"/>
                </a:solidFill>
              </a:rPr>
              <a:t>reductions</a:t>
            </a:r>
            <a:r>
              <a:rPr lang="es-MX" sz="2800" dirty="0">
                <a:solidFill>
                  <a:schemeClr val="bg1"/>
                </a:solidFill>
              </a:rPr>
              <a:t> and fuel </a:t>
            </a:r>
            <a:r>
              <a:rPr lang="es-MX" sz="2800" dirty="0" err="1">
                <a:solidFill>
                  <a:schemeClr val="bg1"/>
                </a:solidFill>
              </a:rPr>
              <a:t>savings</a:t>
            </a:r>
            <a:r>
              <a:rPr lang="es-MX" sz="28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4"/>
          <a:stretch/>
        </p:blipFill>
        <p:spPr>
          <a:xfrm>
            <a:off x="5559778" y="4188152"/>
            <a:ext cx="3398099" cy="2426962"/>
          </a:xfrm>
          <a:prstGeom prst="rect">
            <a:avLst/>
          </a:prstGeom>
        </p:spPr>
      </p:pic>
      <p:cxnSp>
        <p:nvCxnSpPr>
          <p:cNvPr id="10" name="9 Conector recto"/>
          <p:cNvCxnSpPr/>
          <p:nvPr/>
        </p:nvCxnSpPr>
        <p:spPr>
          <a:xfrm>
            <a:off x="1403906" y="5054813"/>
            <a:ext cx="710912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375" y="739078"/>
            <a:ext cx="1385502" cy="58261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388" y="1514488"/>
            <a:ext cx="1383489" cy="82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36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Rectángulo"/>
          <p:cNvSpPr/>
          <p:nvPr/>
        </p:nvSpPr>
        <p:spPr>
          <a:xfrm>
            <a:off x="2455889" y="2096237"/>
            <a:ext cx="6624736" cy="20049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1338483" y="3909312"/>
            <a:ext cx="72008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gguiller\AppData\Local\Microsoft\Windows\Temporary Internet Files\Content.Outlook\0I93ONVD\BancomextMarca_H_blanca-01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89" y="2056743"/>
            <a:ext cx="2078132" cy="83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Rectángulo"/>
          <p:cNvSpPr/>
          <p:nvPr/>
        </p:nvSpPr>
        <p:spPr>
          <a:xfrm>
            <a:off x="-230443" y="8837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/>
              <a:t>“With every credit, we are moving </a:t>
            </a:r>
            <a:r>
              <a:rPr lang="en-US" sz="2000" b="1" dirty="0">
                <a:ea typeface="Trebuchet MS" pitchFamily="34" charset="0"/>
                <a:cs typeface="Trebuchet MS" pitchFamily="34" charset="0"/>
                <a:sym typeface="Trebuchet MS" pitchFamily="34" charset="0"/>
              </a:rPr>
              <a:t>and transforming Mexico” </a:t>
            </a:r>
          </a:p>
        </p:txBody>
      </p:sp>
      <p:sp>
        <p:nvSpPr>
          <p:cNvPr id="10" name="11 Rectángulo"/>
          <p:cNvSpPr/>
          <p:nvPr/>
        </p:nvSpPr>
        <p:spPr>
          <a:xfrm>
            <a:off x="4676855" y="2116066"/>
            <a:ext cx="440377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r">
              <a:spcBef>
                <a:spcPts val="0"/>
              </a:spcBef>
              <a:spcAft>
                <a:spcPts val="600"/>
              </a:spcAft>
              <a:defRPr/>
            </a:pPr>
            <a:r>
              <a:rPr lang="es-MX" sz="32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Fernando Hoyo Oliver</a:t>
            </a:r>
          </a:p>
          <a:p>
            <a:pPr lvl="1" algn="r">
              <a:spcBef>
                <a:spcPts val="0"/>
              </a:spcBef>
              <a:spcAft>
                <a:spcPts val="600"/>
              </a:spcAft>
              <a:defRPr/>
            </a:pPr>
            <a:r>
              <a:rPr lang="es-MX" sz="2000" b="1" dirty="0" err="1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Deputy</a:t>
            </a:r>
            <a:r>
              <a:rPr lang="es-MX" sz="2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 General Director </a:t>
            </a:r>
          </a:p>
          <a:p>
            <a:pPr lvl="1" algn="r">
              <a:spcBef>
                <a:spcPts val="0"/>
              </a:spcBef>
              <a:spcAft>
                <a:spcPts val="600"/>
              </a:spcAft>
              <a:defRPr/>
            </a:pPr>
            <a:r>
              <a:rPr lang="es-MX" sz="2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Small Business </a:t>
            </a:r>
            <a:r>
              <a:rPr lang="es-MX" sz="2000" b="1" dirty="0" err="1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Development</a:t>
            </a:r>
            <a:endParaRPr lang="es-MX" sz="2000" b="1" dirty="0" smtClean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  <a:p>
            <a:pPr lvl="1" algn="r">
              <a:spcBef>
                <a:spcPts val="0"/>
              </a:spcBef>
              <a:spcAft>
                <a:spcPts val="600"/>
              </a:spcAft>
              <a:defRPr/>
            </a:pPr>
            <a:r>
              <a:rPr lang="es-MX" sz="2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www.bancomext.gob.mx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s-MX" sz="2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14" name="2 Rectángulo"/>
          <p:cNvSpPr/>
          <p:nvPr/>
        </p:nvSpPr>
        <p:spPr>
          <a:xfrm>
            <a:off x="5069217" y="5842337"/>
            <a:ext cx="4134051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F0000"/>
              </a:contourClr>
            </a:sp3d>
          </a:bodyPr>
          <a:lstStyle/>
          <a:p>
            <a:r>
              <a:rPr lang="en-US" sz="6000" b="1" spc="50" dirty="0">
                <a:ln w="22225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¡</a:t>
            </a:r>
            <a:r>
              <a:rPr lang="en-US" sz="6000" b="1" spc="50" dirty="0" smtClean="0">
                <a:ln w="22225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you!</a:t>
            </a:r>
            <a:endParaRPr lang="en-US" sz="6000" b="1" spc="50" dirty="0">
              <a:ln w="22225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356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1373" y="895371"/>
            <a:ext cx="5346731" cy="25922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05329" y="2352460"/>
            <a:ext cx="5480968" cy="425519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endParaRPr lang="es-MX" sz="1200" dirty="0" smtClean="0">
              <a:solidFill>
                <a:prstClr val="white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endParaRPr lang="es-MX" sz="1300" dirty="0" smtClean="0">
              <a:solidFill>
                <a:prstClr val="white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67787" y="2708920"/>
            <a:ext cx="74888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161374" y="994669"/>
            <a:ext cx="534673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2000" b="1" dirty="0">
                <a:solidFill>
                  <a:prstClr val="white"/>
                </a:solidFill>
                <a:cs typeface="Helvetica" pitchFamily="34" charset="0"/>
              </a:rPr>
              <a:t>Banco Nacional de Comercio Exterior, S.N.C</a:t>
            </a:r>
            <a:r>
              <a:rPr lang="es-MX" sz="2000" b="1" dirty="0" smtClean="0">
                <a:solidFill>
                  <a:prstClr val="white"/>
                </a:solidFill>
                <a:cs typeface="Helvetica" pitchFamily="34" charset="0"/>
              </a:rPr>
              <a:t>.</a:t>
            </a:r>
          </a:p>
          <a:p>
            <a:pPr algn="ctr">
              <a:defRPr/>
            </a:pPr>
            <a:endParaRPr lang="es-MX" sz="2000" b="1" dirty="0" smtClean="0">
              <a:solidFill>
                <a:prstClr val="white"/>
              </a:solidFill>
              <a:cs typeface="Helvetica" pitchFamily="34" charset="0"/>
            </a:endParaRPr>
          </a:p>
          <a:p>
            <a:pPr algn="ctr">
              <a:defRPr/>
            </a:pPr>
            <a:r>
              <a:rPr lang="es-MX" sz="2600" b="1" i="1" dirty="0" err="1" smtClean="0">
                <a:solidFill>
                  <a:prstClr val="white"/>
                </a:solidFill>
                <a:cs typeface="Helvetica" pitchFamily="34" charset="0"/>
              </a:rPr>
              <a:t>The</a:t>
            </a:r>
            <a:r>
              <a:rPr lang="es-MX" sz="2600" b="1" i="1" dirty="0" smtClean="0">
                <a:solidFill>
                  <a:prstClr val="white"/>
                </a:solidFill>
                <a:cs typeface="Helvetica" pitchFamily="34" charset="0"/>
              </a:rPr>
              <a:t> </a:t>
            </a:r>
            <a:r>
              <a:rPr lang="es-MX" sz="2600" b="1" i="1" dirty="0" err="1" smtClean="0">
                <a:solidFill>
                  <a:prstClr val="white"/>
                </a:solidFill>
                <a:cs typeface="Helvetica" pitchFamily="34" charset="0"/>
              </a:rPr>
              <a:t>Export</a:t>
            </a:r>
            <a:r>
              <a:rPr lang="es-MX" sz="2600" b="1" i="1" dirty="0" smtClean="0">
                <a:solidFill>
                  <a:prstClr val="white"/>
                </a:solidFill>
                <a:cs typeface="Helvetica" pitchFamily="34" charset="0"/>
              </a:rPr>
              <a:t> </a:t>
            </a:r>
            <a:r>
              <a:rPr lang="es-MX" sz="2600" b="1" i="1" dirty="0" err="1" smtClean="0">
                <a:solidFill>
                  <a:prstClr val="white"/>
                </a:solidFill>
                <a:cs typeface="Helvetica" pitchFamily="34" charset="0"/>
              </a:rPr>
              <a:t>Credit</a:t>
            </a:r>
            <a:r>
              <a:rPr lang="es-MX" sz="2600" b="1" i="1" dirty="0" smtClean="0">
                <a:solidFill>
                  <a:prstClr val="white"/>
                </a:solidFill>
                <a:cs typeface="Helvetica" pitchFamily="34" charset="0"/>
              </a:rPr>
              <a:t> Agency of </a:t>
            </a:r>
            <a:r>
              <a:rPr lang="es-MX" sz="2600" b="1" i="1" dirty="0" err="1" smtClean="0">
                <a:solidFill>
                  <a:prstClr val="white"/>
                </a:solidFill>
                <a:cs typeface="Helvetica" pitchFamily="34" charset="0"/>
              </a:rPr>
              <a:t>Mexico</a:t>
            </a:r>
            <a:endParaRPr lang="es-MX" sz="2600" b="1" i="1" dirty="0">
              <a:solidFill>
                <a:prstClr val="white"/>
              </a:solidFill>
              <a:cs typeface="Helvetica" pitchFamily="34" charset="0"/>
            </a:endParaRPr>
          </a:p>
          <a:p>
            <a:pPr algn="ctr"/>
            <a:endParaRPr lang="es-MX" sz="2800" dirty="0">
              <a:solidFill>
                <a:prstClr val="white"/>
              </a:solidFill>
              <a:ea typeface="Tahoma" pitchFamily="34" charset="0"/>
              <a:cs typeface="Calibr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79511" y="183178"/>
            <a:ext cx="2901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>
                <a:solidFill>
                  <a:schemeClr val="accent1">
                    <a:lumMod val="50000"/>
                  </a:schemeClr>
                </a:solidFill>
              </a:rPr>
              <a:t>BANCOMEXT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659813" y="2996952"/>
            <a:ext cx="4572000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400" b="1" dirty="0">
                <a:solidFill>
                  <a:prstClr val="white"/>
                </a:solidFill>
                <a:cs typeface="Helvetica" pitchFamily="34" charset="0"/>
              </a:rPr>
              <a:t>Established in 1937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400" b="1" dirty="0">
                <a:solidFill>
                  <a:prstClr val="white"/>
                </a:solidFill>
                <a:cs typeface="Helvetica" pitchFamily="34" charset="0"/>
              </a:rPr>
              <a:t>Mexican EXIMBANK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400" b="1" dirty="0">
                <a:solidFill>
                  <a:prstClr val="white"/>
                </a:solidFill>
                <a:cs typeface="Helvetica" pitchFamily="34" charset="0"/>
              </a:rPr>
              <a:t>Mandate to finance Mexican foreign trade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400" b="1" dirty="0">
                <a:solidFill>
                  <a:prstClr val="white"/>
                </a:solidFill>
                <a:cs typeface="Helvetica" pitchFamily="34" charset="0"/>
              </a:rPr>
              <a:t>According to its Organic Law, </a:t>
            </a:r>
            <a:r>
              <a:rPr lang="en-US" sz="2400" b="1" dirty="0" err="1">
                <a:solidFill>
                  <a:prstClr val="white"/>
                </a:solidFill>
                <a:cs typeface="Helvetica" pitchFamily="34" charset="0"/>
              </a:rPr>
              <a:t>Bancomext’s</a:t>
            </a:r>
            <a:r>
              <a:rPr lang="en-US" sz="2400" b="1" dirty="0">
                <a:solidFill>
                  <a:prstClr val="white"/>
                </a:solidFill>
                <a:cs typeface="Helvetica" pitchFamily="34" charset="0"/>
              </a:rPr>
              <a:t> obligations are fully guaranteed by the Mexican Government</a:t>
            </a:r>
          </a:p>
        </p:txBody>
      </p:sp>
      <p:pic>
        <p:nvPicPr>
          <p:cNvPr id="14" name="Picture 15" descr="http://intranet.bancomext.gob.mx/wb3/work/models/Intramedia/Resource/2094/1/images/Generico_V_baj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0" t="17474" r="31497" b="36700"/>
          <a:stretch/>
        </p:blipFill>
        <p:spPr bwMode="auto">
          <a:xfrm>
            <a:off x="330322" y="3789040"/>
            <a:ext cx="2600264" cy="239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2182"/>
            <a:ext cx="1505557" cy="3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56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79512" y="188640"/>
            <a:ext cx="5715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err="1" smtClean="0">
                <a:solidFill>
                  <a:schemeClr val="accent1">
                    <a:lumMod val="50000"/>
                  </a:schemeClr>
                </a:solidFill>
              </a:rPr>
              <a:t>Activities</a:t>
            </a:r>
            <a:r>
              <a:rPr lang="es-MX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4000" dirty="0" err="1" smtClean="0">
                <a:solidFill>
                  <a:schemeClr val="accent1">
                    <a:lumMod val="50000"/>
                  </a:schemeClr>
                </a:solidFill>
              </a:rPr>
              <a:t>That</a:t>
            </a:r>
            <a:r>
              <a:rPr lang="es-MX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4000" dirty="0" err="1" smtClean="0">
                <a:solidFill>
                  <a:schemeClr val="accent1">
                    <a:lumMod val="50000"/>
                  </a:schemeClr>
                </a:solidFill>
              </a:rPr>
              <a:t>We</a:t>
            </a:r>
            <a:r>
              <a:rPr lang="es-MX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4000" dirty="0" err="1" smtClean="0">
                <a:solidFill>
                  <a:schemeClr val="accent1">
                    <a:lumMod val="50000"/>
                  </a:schemeClr>
                </a:solidFill>
              </a:rPr>
              <a:t>Support</a:t>
            </a:r>
            <a:endParaRPr lang="es-MX" sz="4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4" descr="http://cdn.media.kiwicollection.com/upload/whitelabels/visa_us/ayana-vlhc-welcome-image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44" y="1052736"/>
            <a:ext cx="3054696" cy="1605968"/>
          </a:xfrm>
          <a:prstGeom prst="rect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unionguanajuato.mx/sites/default/files/imagecache/v2_660x370/EXPORTACIONES%20660x370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2835938"/>
            <a:ext cx="3054695" cy="171197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25144"/>
            <a:ext cx="3054695" cy="171197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450832" y="1052736"/>
            <a:ext cx="4849882" cy="43276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prstClr val="white">
                  <a:lumMod val="95000"/>
                </a:prstClr>
              </a:buClr>
              <a:buSzPct val="70000"/>
              <a:buFont typeface="Courier New" panose="02070309020205020404" pitchFamily="49" charset="0"/>
              <a:buChar char="o"/>
            </a:pPr>
            <a:endParaRPr lang="en-US" sz="2200" dirty="0" smtClean="0">
              <a:solidFill>
                <a:prstClr val="white"/>
              </a:solidFill>
              <a:cs typeface="Helvetica" panose="020B0604020202020204" pitchFamily="34" charset="0"/>
            </a:endParaRPr>
          </a:p>
          <a:p>
            <a:pPr marL="342900" indent="-342900">
              <a:buClr>
                <a:prstClr val="white">
                  <a:lumMod val="95000"/>
                </a:prstClr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prstClr val="white"/>
                </a:solidFill>
                <a:cs typeface="Helvetica" panose="020B0604020202020204" pitchFamily="34" charset="0"/>
              </a:rPr>
              <a:t>Export finance</a:t>
            </a:r>
          </a:p>
          <a:p>
            <a:pPr marL="342900" indent="-342900">
              <a:buClr>
                <a:prstClr val="white">
                  <a:lumMod val="95000"/>
                </a:prstClr>
              </a:buClr>
              <a:buSzPct val="70000"/>
              <a:buFont typeface="Courier New" panose="02070309020205020404" pitchFamily="49" charset="0"/>
              <a:buChar char="o"/>
            </a:pPr>
            <a:endParaRPr lang="en-US" sz="2200" dirty="0">
              <a:solidFill>
                <a:prstClr val="white"/>
              </a:solidFill>
              <a:cs typeface="Helvetica" panose="020B0604020202020204" pitchFamily="34" charset="0"/>
            </a:endParaRPr>
          </a:p>
          <a:p>
            <a:pPr marL="342900" indent="-342900">
              <a:buClr>
                <a:prstClr val="white">
                  <a:lumMod val="95000"/>
                </a:prstClr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prstClr val="white"/>
                </a:solidFill>
                <a:cs typeface="Helvetica" panose="020B0604020202020204" pitchFamily="34" charset="0"/>
              </a:rPr>
              <a:t>Import </a:t>
            </a:r>
            <a:r>
              <a:rPr lang="en-US" sz="2200" dirty="0" smtClean="0">
                <a:solidFill>
                  <a:prstClr val="white"/>
                </a:solidFill>
                <a:cs typeface="Helvetica" panose="020B0604020202020204" pitchFamily="34" charset="0"/>
              </a:rPr>
              <a:t>finance</a:t>
            </a:r>
            <a:endParaRPr lang="en-US" sz="2200" dirty="0">
              <a:solidFill>
                <a:prstClr val="white"/>
              </a:solidFill>
              <a:cs typeface="Helvetica" panose="020B0604020202020204" pitchFamily="34" charset="0"/>
            </a:endParaRPr>
          </a:p>
          <a:p>
            <a:pPr>
              <a:buClr>
                <a:prstClr val="white">
                  <a:lumMod val="95000"/>
                </a:prstClr>
              </a:buClr>
              <a:buSzPct val="70000"/>
            </a:pPr>
            <a:endParaRPr lang="en-US" sz="2200" dirty="0">
              <a:solidFill>
                <a:prstClr val="white"/>
              </a:solidFill>
              <a:cs typeface="Helvetica" panose="020B0604020202020204" pitchFamily="34" charset="0"/>
            </a:endParaRPr>
          </a:p>
          <a:p>
            <a:pPr marL="342900" indent="-342900">
              <a:buClr>
                <a:prstClr val="white">
                  <a:lumMod val="95000"/>
                </a:prstClr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prstClr val="white"/>
                </a:solidFill>
                <a:cs typeface="Helvetica" panose="020B0604020202020204" pitchFamily="34" charset="0"/>
              </a:rPr>
              <a:t>Internationalization of Mexican </a:t>
            </a:r>
            <a:r>
              <a:rPr lang="en-US" sz="2200" dirty="0" smtClean="0">
                <a:solidFill>
                  <a:prstClr val="white"/>
                </a:solidFill>
                <a:cs typeface="Helvetica" panose="020B0604020202020204" pitchFamily="34" charset="0"/>
              </a:rPr>
              <a:t>businesses</a:t>
            </a:r>
            <a:endParaRPr lang="en-US" sz="2200" dirty="0">
              <a:solidFill>
                <a:prstClr val="white"/>
              </a:solidFill>
              <a:cs typeface="Helvetica" panose="020B0604020202020204" pitchFamily="34" charset="0"/>
            </a:endParaRPr>
          </a:p>
          <a:p>
            <a:pPr marL="342900" indent="-342900">
              <a:buClr>
                <a:prstClr val="white">
                  <a:lumMod val="95000"/>
                </a:prstClr>
              </a:buClr>
              <a:buSzPct val="70000"/>
              <a:buFont typeface="Courier New" panose="02070309020205020404" pitchFamily="49" charset="0"/>
              <a:buChar char="o"/>
            </a:pPr>
            <a:endParaRPr lang="en-US" sz="2200" dirty="0">
              <a:solidFill>
                <a:prstClr val="white"/>
              </a:solidFill>
              <a:cs typeface="Helvetica" panose="020B0604020202020204" pitchFamily="34" charset="0"/>
            </a:endParaRPr>
          </a:p>
          <a:p>
            <a:pPr marL="342900" indent="-342900">
              <a:buClr>
                <a:prstClr val="white">
                  <a:lumMod val="95000"/>
                </a:prstClr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prstClr val="white"/>
                </a:solidFill>
                <a:cs typeface="Helvetica" panose="020B0604020202020204" pitchFamily="34" charset="0"/>
              </a:rPr>
              <a:t>Support for foreign </a:t>
            </a:r>
            <a:r>
              <a:rPr lang="en-US" sz="2200" dirty="0" smtClean="0">
                <a:solidFill>
                  <a:prstClr val="white"/>
                </a:solidFill>
                <a:cs typeface="Helvetica" panose="020B0604020202020204" pitchFamily="34" charset="0"/>
              </a:rPr>
              <a:t>investment</a:t>
            </a:r>
            <a:endParaRPr lang="en-US" sz="2200" dirty="0">
              <a:solidFill>
                <a:prstClr val="white"/>
              </a:solidFill>
              <a:cs typeface="Helvetica" panose="020B0604020202020204" pitchFamily="34" charset="0"/>
            </a:endParaRPr>
          </a:p>
          <a:p>
            <a:pPr marL="342900" indent="-342900">
              <a:buClr>
                <a:prstClr val="white">
                  <a:lumMod val="95000"/>
                </a:prstClr>
              </a:buClr>
              <a:buSzPct val="70000"/>
              <a:buFont typeface="Courier New" panose="02070309020205020404" pitchFamily="49" charset="0"/>
              <a:buChar char="o"/>
            </a:pPr>
            <a:endParaRPr lang="en-US" sz="2200" dirty="0">
              <a:solidFill>
                <a:prstClr val="white"/>
              </a:solidFill>
              <a:cs typeface="Helvetica" panose="020B0604020202020204" pitchFamily="34" charset="0"/>
            </a:endParaRPr>
          </a:p>
          <a:p>
            <a:pPr marL="342900" indent="-342900" algn="just">
              <a:buClr>
                <a:prstClr val="white">
                  <a:lumMod val="95000"/>
                </a:prstClr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prstClr val="white"/>
                </a:solidFill>
                <a:cs typeface="Helvetica" panose="020B0604020202020204" pitchFamily="34" charset="0"/>
              </a:rPr>
              <a:t>Value chain integration, in order to increase the national content in Mexican </a:t>
            </a:r>
            <a:r>
              <a:rPr lang="en-US" sz="2200" dirty="0" smtClean="0">
                <a:solidFill>
                  <a:prstClr val="white"/>
                </a:solidFill>
                <a:cs typeface="Helvetica" panose="020B0604020202020204" pitchFamily="34" charset="0"/>
              </a:rPr>
              <a:t>exports</a:t>
            </a:r>
          </a:p>
          <a:p>
            <a:pPr marL="342900" indent="-342900" algn="just">
              <a:buClr>
                <a:prstClr val="white">
                  <a:lumMod val="95000"/>
                </a:prstClr>
              </a:buClr>
              <a:buSzPct val="70000"/>
              <a:buFont typeface="Courier New" panose="02070309020205020404" pitchFamily="49" charset="0"/>
              <a:buChar char="o"/>
            </a:pPr>
            <a:endParaRPr lang="en-US" sz="2200" dirty="0" smtClean="0">
              <a:solidFill>
                <a:prstClr val="white"/>
              </a:solidFill>
              <a:cs typeface="Helvetica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2182"/>
            <a:ext cx="1505557" cy="3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2 Rectángulo"/>
          <p:cNvSpPr/>
          <p:nvPr/>
        </p:nvSpPr>
        <p:spPr>
          <a:xfrm>
            <a:off x="450832" y="5536606"/>
            <a:ext cx="4849882" cy="900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prstClr val="white">
                  <a:lumMod val="95000"/>
                </a:prstClr>
              </a:buClr>
              <a:buSzPct val="70000"/>
            </a:pPr>
            <a:endParaRPr lang="en-US" sz="2400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>
              <a:buClr>
                <a:prstClr val="white">
                  <a:lumMod val="95000"/>
                </a:prstClr>
              </a:buClr>
              <a:buSzPct val="70000"/>
            </a:pPr>
            <a:r>
              <a:rPr lang="en-US" sz="2400" b="1" dirty="0" smtClean="0">
                <a:solidFill>
                  <a:prstClr val="white"/>
                </a:solidFill>
                <a:cs typeface="Arial" pitchFamily="34" charset="0"/>
              </a:rPr>
              <a:t>Our </a:t>
            </a:r>
            <a:r>
              <a:rPr lang="en-US" sz="2400" b="1" dirty="0">
                <a:solidFill>
                  <a:prstClr val="white"/>
                </a:solidFill>
                <a:cs typeface="Arial" pitchFamily="34" charset="0"/>
              </a:rPr>
              <a:t>goal is to </a:t>
            </a:r>
            <a:r>
              <a:rPr lang="en-US" sz="2400" b="1" dirty="0" smtClean="0">
                <a:solidFill>
                  <a:prstClr val="white"/>
                </a:solidFill>
                <a:cs typeface="Arial" pitchFamily="34" charset="0"/>
              </a:rPr>
              <a:t>contribute increasing </a:t>
            </a:r>
            <a:r>
              <a:rPr lang="en-US" sz="2400" b="1" dirty="0">
                <a:solidFill>
                  <a:prstClr val="white"/>
                </a:solidFill>
                <a:cs typeface="Arial" pitchFamily="34" charset="0"/>
              </a:rPr>
              <a:t>productivity in </a:t>
            </a:r>
            <a:r>
              <a:rPr lang="en-US" sz="2400" b="1" dirty="0" err="1">
                <a:solidFill>
                  <a:prstClr val="white"/>
                </a:solidFill>
                <a:cs typeface="Arial" pitchFamily="34" charset="0"/>
              </a:rPr>
              <a:t>mexican</a:t>
            </a:r>
            <a:r>
              <a:rPr lang="en-US" sz="2400" b="1" dirty="0">
                <a:solidFill>
                  <a:prstClr val="white"/>
                </a:solidFill>
                <a:cs typeface="Arial" pitchFamily="34" charset="0"/>
              </a:rPr>
              <a:t> companies</a:t>
            </a:r>
          </a:p>
          <a:p>
            <a:pPr marL="342900" indent="-342900" algn="just">
              <a:buClr>
                <a:prstClr val="white">
                  <a:lumMod val="95000"/>
                </a:prstClr>
              </a:buClr>
              <a:buSzPct val="70000"/>
              <a:buFont typeface="Courier New" panose="02070309020205020404" pitchFamily="49" charset="0"/>
              <a:buChar char="o"/>
            </a:pPr>
            <a:endParaRPr lang="en-US" sz="2200" dirty="0" smtClean="0">
              <a:solidFill>
                <a:prstClr val="white"/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75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51720" y="1052735"/>
            <a:ext cx="6840760" cy="30243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>
              <a:solidFill>
                <a:prstClr val="white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94340" y="3429000"/>
            <a:ext cx="6436717" cy="32403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u="sng" kern="0" dirty="0" smtClean="0">
              <a:solidFill>
                <a:prstClr val="white"/>
              </a:solidFill>
              <a:ea typeface="Tahoma" pitchFamily="34" charset="0"/>
              <a:cs typeface="Calibri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339752" y="1122600"/>
            <a:ext cx="61926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u="sng" dirty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First </a:t>
            </a:r>
            <a:r>
              <a:rPr lang="en-US" sz="2800" u="sng" dirty="0" smtClean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tier</a:t>
            </a:r>
            <a:endParaRPr lang="en-US" sz="2800" dirty="0">
              <a:solidFill>
                <a:prstClr val="white"/>
              </a:solidFill>
              <a:ea typeface="Tahoma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400" dirty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Direct </a:t>
            </a:r>
            <a:r>
              <a:rPr lang="en-US" sz="2400" dirty="0" smtClean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credit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en-US" sz="2400" dirty="0">
              <a:solidFill>
                <a:prstClr val="white"/>
              </a:solidFill>
              <a:ea typeface="Tahoma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400" dirty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Financial needs above USD 4</a:t>
            </a:r>
            <a:r>
              <a:rPr lang="en-US" sz="2400" dirty="0" smtClean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 million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en-US" sz="2400" dirty="0" smtClean="0">
              <a:solidFill>
                <a:prstClr val="white"/>
              </a:solidFill>
              <a:ea typeface="Tahoma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400" dirty="0" smtClean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Sectorial approach to businesses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79512" y="188640"/>
            <a:ext cx="3672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>
                <a:solidFill>
                  <a:schemeClr val="accent1">
                    <a:lumMod val="50000"/>
                  </a:schemeClr>
                </a:solidFill>
              </a:rPr>
              <a:t>Business  </a:t>
            </a:r>
            <a:r>
              <a:rPr lang="es-MX" sz="4000" dirty="0" err="1" smtClean="0">
                <a:solidFill>
                  <a:schemeClr val="accent1">
                    <a:lumMod val="50000"/>
                  </a:schemeClr>
                </a:solidFill>
              </a:rPr>
              <a:t>Model</a:t>
            </a:r>
            <a:r>
              <a:rPr lang="es-MX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1043608" y="3573016"/>
            <a:ext cx="710912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1428"/>
            <a:ext cx="1433658" cy="142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85" y="4653136"/>
            <a:ext cx="1479495" cy="146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316354" y="3583967"/>
            <a:ext cx="57678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u="sng" kern="0" dirty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Second tier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prstClr val="white"/>
              </a:solidFill>
              <a:ea typeface="Tahoma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sz="2400" kern="0" dirty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Credit through financial, banking and non-financial </a:t>
            </a:r>
            <a:r>
              <a:rPr lang="en-US" sz="2400" kern="0" dirty="0" smtClean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intermediaries</a:t>
            </a:r>
            <a:endParaRPr lang="en-US" sz="2400" kern="0" dirty="0">
              <a:solidFill>
                <a:prstClr val="white"/>
              </a:solidFill>
              <a:ea typeface="Tahoma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endParaRPr lang="en-US" sz="2400" kern="0" dirty="0">
              <a:solidFill>
                <a:prstClr val="white"/>
              </a:solidFill>
              <a:ea typeface="Tahoma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sz="2400" kern="0" dirty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Financial needs for up to USD </a:t>
            </a:r>
            <a:r>
              <a:rPr lang="en-US" sz="2400" kern="0" dirty="0" smtClean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4 million</a:t>
            </a:r>
            <a:endParaRPr lang="en-US" sz="2400" kern="0" dirty="0">
              <a:solidFill>
                <a:prstClr val="white"/>
              </a:solidFill>
              <a:ea typeface="Tahoma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endParaRPr lang="en-US" sz="2400" kern="0" dirty="0">
              <a:solidFill>
                <a:prstClr val="white"/>
              </a:solidFill>
              <a:ea typeface="Tahoma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sz="2400" kern="0" dirty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Credit guarantees for </a:t>
            </a:r>
            <a:r>
              <a:rPr lang="en-US" sz="2400" kern="0" dirty="0" smtClean="0">
                <a:solidFill>
                  <a:prstClr val="white"/>
                </a:solidFill>
                <a:ea typeface="Tahoma" pitchFamily="34" charset="0"/>
                <a:cs typeface="Calibri" pitchFamily="34" charset="0"/>
              </a:rPr>
              <a:t>SMEs</a:t>
            </a:r>
            <a:endParaRPr lang="en-US" sz="2400" kern="0" dirty="0">
              <a:solidFill>
                <a:prstClr val="white"/>
              </a:solidFill>
              <a:ea typeface="Tahoma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2182"/>
            <a:ext cx="1505557" cy="3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812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CuadroTexto"/>
          <p:cNvSpPr txBox="1"/>
          <p:nvPr/>
        </p:nvSpPr>
        <p:spPr>
          <a:xfrm>
            <a:off x="217196" y="138635"/>
            <a:ext cx="8401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40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Guarantee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Programs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s-MX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18 Rectángulo"/>
          <p:cNvSpPr/>
          <p:nvPr/>
        </p:nvSpPr>
        <p:spPr>
          <a:xfrm>
            <a:off x="386628" y="3404182"/>
            <a:ext cx="1873424" cy="147419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MX" sz="1200" b="1" kern="0">
              <a:solidFill>
                <a:prstClr val="white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13 CuadroTexto"/>
          <p:cNvSpPr txBox="1"/>
          <p:nvPr/>
        </p:nvSpPr>
        <p:spPr>
          <a:xfrm>
            <a:off x="524205" y="3883465"/>
            <a:ext cx="164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Key </a:t>
            </a:r>
            <a:r>
              <a:rPr lang="es-MX" sz="2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Sectors</a:t>
            </a:r>
            <a:endParaRPr lang="es-MX" sz="24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17 Rectángulo"/>
          <p:cNvSpPr/>
          <p:nvPr/>
        </p:nvSpPr>
        <p:spPr>
          <a:xfrm>
            <a:off x="407233" y="1545465"/>
            <a:ext cx="1852819" cy="15309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MX" sz="1600" b="1" kern="0" dirty="0">
              <a:solidFill>
                <a:prstClr val="white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10 CuadroTexto"/>
          <p:cNvSpPr txBox="1"/>
          <p:nvPr/>
        </p:nvSpPr>
        <p:spPr>
          <a:xfrm>
            <a:off x="2547576" y="1100160"/>
            <a:ext cx="5309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To encourage financing in commercial banks of:</a:t>
            </a:r>
            <a:endParaRPr lang="es-MX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11 CuadroTexto"/>
          <p:cNvSpPr txBox="1"/>
          <p:nvPr/>
        </p:nvSpPr>
        <p:spPr>
          <a:xfrm>
            <a:off x="2658682" y="1545466"/>
            <a:ext cx="5550499" cy="6340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lnSpc>
                <a:spcPct val="110000"/>
              </a:lnSpc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MX" sz="2000" dirty="0" err="1" smtClean="0">
                <a:solidFill>
                  <a:srgbClr val="FFFFFF"/>
                </a:solidFill>
              </a:rPr>
              <a:t>Operations</a:t>
            </a:r>
            <a:r>
              <a:rPr lang="es-MX" sz="2000" dirty="0" smtClean="0">
                <a:solidFill>
                  <a:srgbClr val="FFFFFF"/>
                </a:solidFill>
              </a:rPr>
              <a:t> </a:t>
            </a:r>
            <a:r>
              <a:rPr lang="es-MX" sz="2000" dirty="0">
                <a:solidFill>
                  <a:srgbClr val="FFFFFF"/>
                </a:solidFill>
              </a:rPr>
              <a:t>and </a:t>
            </a:r>
            <a:r>
              <a:rPr lang="es-MX" sz="2000" dirty="0" err="1">
                <a:solidFill>
                  <a:srgbClr val="FFFFFF"/>
                </a:solidFill>
              </a:rPr>
              <a:t>projects</a:t>
            </a:r>
            <a:r>
              <a:rPr lang="es-MX" sz="2000" dirty="0">
                <a:solidFill>
                  <a:srgbClr val="FFFFFF"/>
                </a:solidFill>
              </a:rPr>
              <a:t> </a:t>
            </a:r>
            <a:r>
              <a:rPr lang="es-MX" sz="2000" dirty="0" err="1">
                <a:solidFill>
                  <a:srgbClr val="FFFFFF"/>
                </a:solidFill>
              </a:rPr>
              <a:t>related</a:t>
            </a:r>
            <a:r>
              <a:rPr lang="es-MX" sz="2000" dirty="0">
                <a:solidFill>
                  <a:srgbClr val="FFFFFF"/>
                </a:solidFill>
              </a:rPr>
              <a:t> to </a:t>
            </a:r>
            <a:r>
              <a:rPr lang="es-MX" sz="2000" dirty="0" err="1" smtClean="0">
                <a:solidFill>
                  <a:srgbClr val="FFFFFF"/>
                </a:solidFill>
              </a:rPr>
              <a:t>foreign</a:t>
            </a:r>
            <a:r>
              <a:rPr lang="es-MX" sz="2000" dirty="0" smtClean="0">
                <a:solidFill>
                  <a:srgbClr val="FFFFFF"/>
                </a:solidFill>
              </a:rPr>
              <a:t> </a:t>
            </a:r>
            <a:r>
              <a:rPr lang="es-MX" sz="2000" dirty="0" err="1" smtClean="0">
                <a:solidFill>
                  <a:srgbClr val="FFFFFF"/>
                </a:solidFill>
              </a:rPr>
              <a:t>trade</a:t>
            </a:r>
            <a:endParaRPr lang="es-MX" sz="1600" dirty="0" smtClean="0">
              <a:solidFill>
                <a:srgbClr val="FFFFFF"/>
              </a:solidFill>
            </a:endParaRPr>
          </a:p>
          <a:p>
            <a:pPr algn="l"/>
            <a:endParaRPr lang="es-MX" dirty="0">
              <a:solidFill>
                <a:srgbClr val="FFFFFF"/>
              </a:solidFill>
            </a:endParaRPr>
          </a:p>
        </p:txBody>
      </p:sp>
      <p:sp>
        <p:nvSpPr>
          <p:cNvPr id="28" name="12 CuadroTexto"/>
          <p:cNvSpPr txBox="1"/>
          <p:nvPr/>
        </p:nvSpPr>
        <p:spPr>
          <a:xfrm>
            <a:off x="2658682" y="2306960"/>
            <a:ext cx="5550499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lnSpc>
                <a:spcPct val="110000"/>
              </a:lnSpc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2000" dirty="0" err="1">
                <a:solidFill>
                  <a:srgbClr val="FFFFFF"/>
                </a:solidFill>
              </a:rPr>
              <a:t>Companies</a:t>
            </a:r>
            <a:r>
              <a:rPr lang="es-MX" sz="2000" dirty="0">
                <a:solidFill>
                  <a:srgbClr val="FFFFFF"/>
                </a:solidFill>
              </a:rPr>
              <a:t> in </a:t>
            </a:r>
            <a:r>
              <a:rPr lang="es-MX" sz="2000" dirty="0" err="1">
                <a:solidFill>
                  <a:srgbClr val="FFFFFF"/>
                </a:solidFill>
              </a:rPr>
              <a:t>sectors</a:t>
            </a:r>
            <a:r>
              <a:rPr lang="es-MX" sz="2000" dirty="0">
                <a:solidFill>
                  <a:srgbClr val="FFFFFF"/>
                </a:solidFill>
              </a:rPr>
              <a:t> </a:t>
            </a:r>
            <a:r>
              <a:rPr lang="es-MX" sz="2000" dirty="0" err="1">
                <a:solidFill>
                  <a:srgbClr val="FFFFFF"/>
                </a:solidFill>
              </a:rPr>
              <a:t>or</a:t>
            </a:r>
            <a:r>
              <a:rPr lang="es-MX" sz="2000" dirty="0">
                <a:solidFill>
                  <a:srgbClr val="FFFFFF"/>
                </a:solidFill>
              </a:rPr>
              <a:t> </a:t>
            </a:r>
            <a:r>
              <a:rPr lang="es-MX" sz="2000" dirty="0" err="1">
                <a:solidFill>
                  <a:srgbClr val="FFFFFF"/>
                </a:solidFill>
              </a:rPr>
              <a:t>regions</a:t>
            </a:r>
            <a:r>
              <a:rPr lang="es-MX" sz="2000" dirty="0">
                <a:solidFill>
                  <a:srgbClr val="FFFFFF"/>
                </a:solidFill>
              </a:rPr>
              <a:t> </a:t>
            </a:r>
            <a:r>
              <a:rPr lang="es-MX" sz="2000" dirty="0" err="1">
                <a:solidFill>
                  <a:srgbClr val="FFFFFF"/>
                </a:solidFill>
              </a:rPr>
              <a:t>related</a:t>
            </a:r>
            <a:r>
              <a:rPr lang="es-MX" sz="2000" dirty="0">
                <a:solidFill>
                  <a:srgbClr val="FFFFFF"/>
                </a:solidFill>
              </a:rPr>
              <a:t> to </a:t>
            </a:r>
            <a:r>
              <a:rPr lang="es-MX" sz="2000" dirty="0" err="1" smtClean="0">
                <a:solidFill>
                  <a:srgbClr val="FFFFFF"/>
                </a:solidFill>
              </a:rPr>
              <a:t>foreign</a:t>
            </a:r>
            <a:r>
              <a:rPr lang="es-MX" sz="2000" dirty="0" smtClean="0">
                <a:solidFill>
                  <a:srgbClr val="FFFFFF"/>
                </a:solidFill>
              </a:rPr>
              <a:t> </a:t>
            </a:r>
            <a:r>
              <a:rPr lang="es-MX" sz="2000" dirty="0" err="1">
                <a:solidFill>
                  <a:srgbClr val="FFFFFF"/>
                </a:solidFill>
              </a:rPr>
              <a:t>income</a:t>
            </a:r>
            <a:r>
              <a:rPr lang="es-MX" sz="2000" dirty="0">
                <a:solidFill>
                  <a:srgbClr val="FFFFFF"/>
                </a:solidFill>
              </a:rPr>
              <a:t> </a:t>
            </a:r>
            <a:r>
              <a:rPr lang="es-MX" sz="2000" dirty="0" err="1" smtClean="0">
                <a:solidFill>
                  <a:srgbClr val="FFFFFF"/>
                </a:solidFill>
              </a:rPr>
              <a:t>generation</a:t>
            </a:r>
            <a:endParaRPr lang="es-MX" sz="2000" dirty="0">
              <a:solidFill>
                <a:srgbClr val="FFFFFF"/>
              </a:solidFill>
            </a:endParaRPr>
          </a:p>
        </p:txBody>
      </p:sp>
      <p:sp>
        <p:nvSpPr>
          <p:cNvPr id="29" name="14 CuadroTexto"/>
          <p:cNvSpPr txBox="1"/>
          <p:nvPr/>
        </p:nvSpPr>
        <p:spPr>
          <a:xfrm>
            <a:off x="655515" y="2076127"/>
            <a:ext cx="1401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Objective</a:t>
            </a:r>
            <a:endParaRPr lang="es-MX" sz="24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3548994" y="3607724"/>
            <a:ext cx="1371468" cy="3043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54425"/>
              </a:buClr>
              <a:buSzPct val="70000"/>
              <a:buFont typeface="Arial"/>
              <a:buNone/>
            </a:pP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Helvetica"/>
              </a:rPr>
              <a:t>TOURISM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6397528" y="3563227"/>
            <a:ext cx="1750592" cy="456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54425"/>
              </a:buClr>
              <a:buSzPct val="70000"/>
              <a:buFont typeface="Arial"/>
              <a:buNone/>
            </a:pP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Helvetica"/>
              </a:rPr>
              <a:t>ELECTRIC</a:t>
            </a:r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 </a:t>
            </a: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Helvetica"/>
              </a:rPr>
              <a:t>&amp;</a:t>
            </a:r>
            <a:r>
              <a:rPr lang="en-US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 </a:t>
            </a: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Helvetica"/>
              </a:rPr>
              <a:t>ELECTRONIC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3510510" y="4483526"/>
            <a:ext cx="1713399" cy="4094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54425"/>
              </a:buClr>
              <a:buSzPct val="70000"/>
              <a:buFont typeface="Arial"/>
              <a:buNone/>
            </a:pP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Helvetica"/>
              </a:rPr>
              <a:t>AUTOMOTIVE &amp;</a:t>
            </a:r>
            <a:r>
              <a:rPr lang="en-US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Helvetica"/>
              </a:rPr>
              <a:t> </a:t>
            </a: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Helvetica"/>
              </a:rPr>
              <a:t>AUTO PARTS</a:t>
            </a:r>
          </a:p>
        </p:txBody>
      </p:sp>
      <p:pic>
        <p:nvPicPr>
          <p:cNvPr id="40" name="Picture 41" descr="Iconos sectores-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23" y="3404183"/>
            <a:ext cx="599678" cy="599678"/>
          </a:xfrm>
          <a:prstGeom prst="rect">
            <a:avLst/>
          </a:prstGeom>
        </p:spPr>
      </p:pic>
      <p:pic>
        <p:nvPicPr>
          <p:cNvPr id="42" name="Picture 44" descr="Iconos sectores-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70" y="4271844"/>
            <a:ext cx="639285" cy="639285"/>
          </a:xfrm>
          <a:prstGeom prst="rect">
            <a:avLst/>
          </a:prstGeom>
        </p:spPr>
      </p:pic>
      <p:pic>
        <p:nvPicPr>
          <p:cNvPr id="44" name="Picture 46" descr="Iconos sectores-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70" y="3396717"/>
            <a:ext cx="647963" cy="647963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2182"/>
            <a:ext cx="1505557" cy="3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2" descr="Iconos sectores-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23" y="4212108"/>
            <a:ext cx="680915" cy="680915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6405076" y="4421788"/>
            <a:ext cx="1750592" cy="456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54425"/>
              </a:buClr>
              <a:buSzPct val="70000"/>
              <a:buFont typeface="Arial"/>
              <a:buNone/>
            </a:pPr>
            <a:r>
              <a:rPr lang="en-US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Helvetica"/>
              </a:rPr>
              <a:t>ENERGY EFFICIENCY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Helvetica"/>
            </a:endParaRPr>
          </a:p>
        </p:txBody>
      </p:sp>
      <p:sp>
        <p:nvSpPr>
          <p:cNvPr id="32" name="18 Rectángulo"/>
          <p:cNvSpPr/>
          <p:nvPr/>
        </p:nvSpPr>
        <p:spPr>
          <a:xfrm>
            <a:off x="386628" y="5340794"/>
            <a:ext cx="1873424" cy="106362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MX" sz="1200" b="1" kern="0">
              <a:solidFill>
                <a:prstClr val="white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5" name="13 CuadroTexto"/>
          <p:cNvSpPr txBox="1"/>
          <p:nvPr/>
        </p:nvSpPr>
        <p:spPr>
          <a:xfrm>
            <a:off x="524205" y="5465539"/>
            <a:ext cx="1597938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Guarantee</a:t>
            </a:r>
            <a:r>
              <a:rPr lang="es-MX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s-MX" sz="24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Types</a:t>
            </a:r>
            <a:endParaRPr lang="es-MX" sz="24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11 CuadroTexto"/>
          <p:cNvSpPr txBox="1"/>
          <p:nvPr/>
        </p:nvSpPr>
        <p:spPr>
          <a:xfrm>
            <a:off x="2658681" y="5340794"/>
            <a:ext cx="5550499" cy="430887"/>
          </a:xfrm>
          <a:prstGeom prst="rect">
            <a:avLst/>
          </a:prstGeom>
          <a:solidFill>
            <a:srgbClr val="008080"/>
          </a:solidFill>
          <a:ln w="12700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lnSpc>
                <a:spcPct val="110000"/>
              </a:lnSpc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FFFFFF"/>
                </a:solidFill>
              </a:rPr>
              <a:t>Case </a:t>
            </a:r>
            <a:r>
              <a:rPr lang="es-MX" sz="2000" dirty="0" err="1" smtClean="0">
                <a:solidFill>
                  <a:srgbClr val="FFFFFF"/>
                </a:solidFill>
              </a:rPr>
              <a:t>by</a:t>
            </a:r>
            <a:r>
              <a:rPr lang="es-MX" sz="2000" dirty="0" smtClean="0">
                <a:solidFill>
                  <a:srgbClr val="FFFFFF"/>
                </a:solidFill>
              </a:rPr>
              <a:t> Case</a:t>
            </a:r>
            <a:endParaRPr lang="es-MX" sz="1600" dirty="0" smtClean="0">
              <a:solidFill>
                <a:srgbClr val="FFFFFF"/>
              </a:solidFill>
            </a:endParaRPr>
          </a:p>
        </p:txBody>
      </p:sp>
      <p:sp>
        <p:nvSpPr>
          <p:cNvPr id="49" name="12 CuadroTexto"/>
          <p:cNvSpPr txBox="1"/>
          <p:nvPr/>
        </p:nvSpPr>
        <p:spPr>
          <a:xfrm>
            <a:off x="2658681" y="5973531"/>
            <a:ext cx="5550500" cy="430887"/>
          </a:xfrm>
          <a:prstGeom prst="rect">
            <a:avLst/>
          </a:prstGeom>
          <a:solidFill>
            <a:srgbClr val="008080"/>
          </a:solidFill>
          <a:ln w="12700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lnSpc>
                <a:spcPct val="110000"/>
              </a:lnSpc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2000" dirty="0" err="1" smtClean="0">
                <a:solidFill>
                  <a:srgbClr val="FFFFFF"/>
                </a:solidFill>
              </a:rPr>
              <a:t>Automatic</a:t>
            </a:r>
            <a:endParaRPr lang="es-MX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8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917" y="214438"/>
            <a:ext cx="6604504" cy="1776548"/>
          </a:xfrm>
        </p:spPr>
        <p:txBody>
          <a:bodyPr>
            <a:noAutofit/>
          </a:bodyPr>
          <a:lstStyle/>
          <a:p>
            <a:pPr algn="just"/>
            <a:r>
              <a:rPr lang="es-MX" sz="40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Financial</a:t>
            </a:r>
            <a:r>
              <a:rPr lang="es-MX" sz="40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40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pilot</a:t>
            </a:r>
            <a:r>
              <a:rPr lang="es-MX" sz="40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40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mechanism</a:t>
            </a:r>
            <a:r>
              <a:rPr lang="es-MX" sz="40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40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for</a:t>
            </a:r>
            <a:r>
              <a:rPr lang="es-MX" sz="40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solar </a:t>
            </a:r>
            <a:r>
              <a:rPr lang="es-MX" sz="40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water</a:t>
            </a:r>
            <a:r>
              <a:rPr lang="es-MX" sz="40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40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heating</a:t>
            </a:r>
            <a:r>
              <a:rPr lang="es-MX" sz="40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40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system</a:t>
            </a:r>
            <a:r>
              <a:rPr lang="es-MX" sz="40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in </a:t>
            </a:r>
            <a:r>
              <a:rPr lang="es-MX" sz="40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the</a:t>
            </a:r>
            <a:r>
              <a:rPr lang="es-MX" sz="40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40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Yucatan</a:t>
            </a:r>
            <a:r>
              <a:rPr lang="es-MX" sz="40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40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peninsula</a:t>
            </a:r>
            <a:endParaRPr lang="es-MX" sz="4000" dirty="0">
              <a:solidFill>
                <a:srgbClr val="3333CC">
                  <a:lumMod val="50000"/>
                </a:srgb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6" y="2696206"/>
            <a:ext cx="5124262" cy="29633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794" y="4205560"/>
            <a:ext cx="2083200" cy="876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66" y="3063483"/>
            <a:ext cx="3237137" cy="113211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2182"/>
            <a:ext cx="1505557" cy="3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69" y="5091518"/>
            <a:ext cx="1697037" cy="10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480" y="295382"/>
            <a:ext cx="1505557" cy="3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175" y="5694245"/>
            <a:ext cx="1903241" cy="80086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228600" y="1176353"/>
            <a:ext cx="8739437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National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Comision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Efficient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Use of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(CONUEE)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descentralized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dministrative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entity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Minister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SENER)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technical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operative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autonomy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purpose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promote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efficiency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become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technical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entity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sustainable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use of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field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main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sectorial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programs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which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CONUEE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focus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lang="es-MX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b="1" dirty="0" err="1" smtClean="0">
                <a:solidFill>
                  <a:schemeClr val="accent1">
                    <a:lumMod val="50000"/>
                  </a:schemeClr>
                </a:solidFill>
              </a:rPr>
              <a:t>SMEs</a:t>
            </a: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Introduction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practices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to reduce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consumption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</a:rPr>
              <a:t>Solar </a:t>
            </a:r>
            <a:r>
              <a:rPr lang="es-MX" b="1" dirty="0" err="1" smtClean="0">
                <a:solidFill>
                  <a:schemeClr val="accent1">
                    <a:lumMod val="50000"/>
                  </a:schemeClr>
                </a:solidFill>
              </a:rPr>
              <a:t>water</a:t>
            </a: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1">
                    <a:lumMod val="50000"/>
                  </a:schemeClr>
                </a:solidFill>
              </a:rPr>
              <a:t>heating</a:t>
            </a: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Promote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optimal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use of solar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fostering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good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practices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rational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use and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reduction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polluting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emissions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b="1" dirty="0" err="1" smtClean="0">
                <a:solidFill>
                  <a:schemeClr val="accent1">
                    <a:lumMod val="50000"/>
                  </a:schemeClr>
                </a:solidFill>
              </a:rPr>
              <a:t>Mobility</a:t>
            </a: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s-MX" b="1" dirty="0" err="1" smtClean="0">
                <a:solidFill>
                  <a:schemeClr val="accent1">
                    <a:lumMod val="50000"/>
                  </a:schemeClr>
                </a:solidFill>
              </a:rPr>
              <a:t>transport</a:t>
            </a: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Efficient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use of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transport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systems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trough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technical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assistance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optimize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management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vehicle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fleets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accent1">
                    <a:lumMod val="50000"/>
                  </a:schemeClr>
                </a:solidFill>
              </a:rPr>
              <a:t>operation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s-MX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95" y="5694245"/>
            <a:ext cx="2591600" cy="888919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28600" y="361001"/>
            <a:ext cx="6604504" cy="551485"/>
          </a:xfrm>
        </p:spPr>
        <p:txBody>
          <a:bodyPr>
            <a:noAutofit/>
          </a:bodyPr>
          <a:lstStyle/>
          <a:p>
            <a:pPr algn="just"/>
            <a:r>
              <a:rPr lang="es-MX" sz="40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CONUEE</a:t>
            </a:r>
            <a:endParaRPr lang="es-MX" sz="4000" dirty="0">
              <a:solidFill>
                <a:srgbClr val="3333CC">
                  <a:lumMod val="50000"/>
                </a:srgb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9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29" y="120184"/>
            <a:ext cx="8229600" cy="620157"/>
          </a:xfrm>
        </p:spPr>
        <p:txBody>
          <a:bodyPr>
            <a:normAutofit fontScale="90000"/>
          </a:bodyPr>
          <a:lstStyle/>
          <a:p>
            <a:pPr algn="l"/>
            <a:r>
              <a:rPr lang="es-MX" sz="40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Terms</a:t>
            </a:r>
            <a:endParaRPr lang="es-MX" sz="4000" dirty="0">
              <a:solidFill>
                <a:srgbClr val="3333CC">
                  <a:lumMod val="50000"/>
                </a:srgb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4" name="16 Grupo"/>
          <p:cNvGrpSpPr/>
          <p:nvPr/>
        </p:nvGrpSpPr>
        <p:grpSpPr>
          <a:xfrm>
            <a:off x="385387" y="2855740"/>
            <a:ext cx="2088232" cy="629075"/>
            <a:chOff x="6660232" y="2213021"/>
            <a:chExt cx="2376264" cy="629075"/>
          </a:xfrm>
          <a:solidFill>
            <a:schemeClr val="accent1">
              <a:lumMod val="75000"/>
            </a:schemeClr>
          </a:solidFill>
        </p:grpSpPr>
        <p:sp>
          <p:nvSpPr>
            <p:cNvPr id="5" name="17 Rectángulo redondeado"/>
            <p:cNvSpPr/>
            <p:nvPr/>
          </p:nvSpPr>
          <p:spPr>
            <a:xfrm>
              <a:off x="6660232" y="2213021"/>
              <a:ext cx="2376264" cy="629075"/>
            </a:xfrm>
            <a:prstGeom prst="roundRect">
              <a:avLst>
                <a:gd name="adj" fmla="val 10000"/>
              </a:avLst>
            </a:prstGeom>
            <a:grpFill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18 Rectángulo"/>
            <p:cNvSpPr/>
            <p:nvPr/>
          </p:nvSpPr>
          <p:spPr>
            <a:xfrm>
              <a:off x="6671239" y="2231446"/>
              <a:ext cx="2354251" cy="592225"/>
            </a:xfrm>
            <a:prstGeom prst="rect">
              <a:avLst/>
            </a:prstGeom>
            <a:grpFill/>
            <a:scene3d>
              <a:camera prst="orthographicFront"/>
              <a:lightRig rig="fla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en-US" sz="16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Functions </a:t>
              </a:r>
              <a:endParaRPr lang="en-US" sz="16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34 Grupo"/>
          <p:cNvGrpSpPr/>
          <p:nvPr/>
        </p:nvGrpSpPr>
        <p:grpSpPr>
          <a:xfrm>
            <a:off x="375714" y="1859889"/>
            <a:ext cx="2088232" cy="629075"/>
            <a:chOff x="6660232" y="2213021"/>
            <a:chExt cx="2376264" cy="629075"/>
          </a:xfrm>
          <a:solidFill>
            <a:schemeClr val="accent1">
              <a:lumMod val="75000"/>
            </a:schemeClr>
          </a:solidFill>
        </p:grpSpPr>
        <p:sp>
          <p:nvSpPr>
            <p:cNvPr id="8" name="35 Rectángulo redondeado"/>
            <p:cNvSpPr/>
            <p:nvPr/>
          </p:nvSpPr>
          <p:spPr>
            <a:xfrm>
              <a:off x="6660232" y="2213021"/>
              <a:ext cx="2376264" cy="629075"/>
            </a:xfrm>
            <a:prstGeom prst="roundRect">
              <a:avLst>
                <a:gd name="adj" fmla="val 10000"/>
              </a:avLst>
            </a:prstGeom>
            <a:grpFill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36 Rectángulo"/>
            <p:cNvSpPr/>
            <p:nvPr/>
          </p:nvSpPr>
          <p:spPr>
            <a:xfrm>
              <a:off x="6671239" y="2231446"/>
              <a:ext cx="2354251" cy="592225"/>
            </a:xfrm>
            <a:prstGeom prst="rect">
              <a:avLst/>
            </a:prstGeom>
            <a:grpFill/>
            <a:scene3d>
              <a:camera prst="orthographicFront"/>
              <a:lightRig rig="fla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en-US" sz="16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Scope </a:t>
              </a:r>
              <a:endParaRPr lang="en-US" sz="16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37 Grupo"/>
          <p:cNvGrpSpPr/>
          <p:nvPr/>
        </p:nvGrpSpPr>
        <p:grpSpPr>
          <a:xfrm>
            <a:off x="375714" y="918356"/>
            <a:ext cx="2088232" cy="629075"/>
            <a:chOff x="6660232" y="2213021"/>
            <a:chExt cx="2376264" cy="629075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1" name="38 Rectángulo redondeado"/>
            <p:cNvSpPr/>
            <p:nvPr/>
          </p:nvSpPr>
          <p:spPr>
            <a:xfrm>
              <a:off x="6660232" y="2213021"/>
              <a:ext cx="2376264" cy="629075"/>
            </a:xfrm>
            <a:prstGeom prst="roundRect">
              <a:avLst>
                <a:gd name="adj" fmla="val 10000"/>
              </a:avLst>
            </a:prstGeom>
            <a:grpFill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39 Rectángulo"/>
            <p:cNvSpPr/>
            <p:nvPr/>
          </p:nvSpPr>
          <p:spPr>
            <a:xfrm>
              <a:off x="6671239" y="2231446"/>
              <a:ext cx="2354251" cy="592225"/>
            </a:xfrm>
            <a:prstGeom prst="rect">
              <a:avLst/>
            </a:prstGeom>
            <a:grpFill/>
            <a:scene3d>
              <a:camera prst="orthographicFront"/>
              <a:lightRig rig="fla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en-US" sz="16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Purpose</a:t>
              </a:r>
              <a:endParaRPr lang="en-US" sz="16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37 Grupo"/>
          <p:cNvGrpSpPr/>
          <p:nvPr/>
        </p:nvGrpSpPr>
        <p:grpSpPr>
          <a:xfrm>
            <a:off x="395060" y="3797273"/>
            <a:ext cx="2088232" cy="629075"/>
            <a:chOff x="6660232" y="2213021"/>
            <a:chExt cx="2376264" cy="629075"/>
          </a:xfrm>
          <a:solidFill>
            <a:schemeClr val="accent1">
              <a:lumMod val="75000"/>
            </a:schemeClr>
          </a:solidFill>
        </p:grpSpPr>
        <p:sp>
          <p:nvSpPr>
            <p:cNvPr id="20" name="38 Rectángulo redondeado"/>
            <p:cNvSpPr/>
            <p:nvPr/>
          </p:nvSpPr>
          <p:spPr>
            <a:xfrm>
              <a:off x="6660232" y="2213021"/>
              <a:ext cx="2376264" cy="629075"/>
            </a:xfrm>
            <a:prstGeom prst="roundRect">
              <a:avLst>
                <a:gd name="adj" fmla="val 10000"/>
              </a:avLst>
            </a:prstGeom>
            <a:grpFill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39 Rectángulo"/>
            <p:cNvSpPr/>
            <p:nvPr/>
          </p:nvSpPr>
          <p:spPr>
            <a:xfrm>
              <a:off x="6660232" y="2231445"/>
              <a:ext cx="2354251" cy="592225"/>
            </a:xfrm>
            <a:prstGeom prst="rect">
              <a:avLst/>
            </a:prstGeom>
            <a:grpFill/>
            <a:scene3d>
              <a:camera prst="orthographicFront"/>
              <a:lightRig rig="fla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en-US" sz="16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Execution Period </a:t>
              </a:r>
              <a:endParaRPr lang="en-US" sz="16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CuadroTexto 22"/>
          <p:cNvSpPr txBox="1"/>
          <p:nvPr/>
        </p:nvSpPr>
        <p:spPr>
          <a:xfrm>
            <a:off x="2798528" y="1002060"/>
            <a:ext cx="6119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</a:rPr>
              <a:t>Foster </a:t>
            </a:r>
            <a:r>
              <a:rPr lang="es-MX" sz="2400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</a:rPr>
              <a:t> solar </a:t>
            </a:r>
            <a:r>
              <a:rPr lang="es-MX" sz="2400" dirty="0" err="1" smtClean="0">
                <a:solidFill>
                  <a:schemeClr val="accent1">
                    <a:lumMod val="50000"/>
                  </a:schemeClr>
                </a:solidFill>
              </a:rPr>
              <a:t>water</a:t>
            </a:r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400" dirty="0" err="1" smtClean="0">
                <a:solidFill>
                  <a:schemeClr val="accent1">
                    <a:lumMod val="50000"/>
                  </a:schemeClr>
                </a:solidFill>
              </a:rPr>
              <a:t>heating</a:t>
            </a:r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400" dirty="0" err="1" smtClean="0">
                <a:solidFill>
                  <a:schemeClr val="accent1">
                    <a:lumMod val="50000"/>
                  </a:schemeClr>
                </a:solidFill>
              </a:rPr>
              <a:t>system</a:t>
            </a:r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</a:rPr>
              <a:t> use </a:t>
            </a:r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798528" y="1835633"/>
            <a:ext cx="61191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dirty="0" smtClean="0">
                <a:solidFill>
                  <a:schemeClr val="accent1">
                    <a:lumMod val="50000"/>
                  </a:schemeClr>
                </a:solidFill>
              </a:rPr>
              <a:t>Small and </a:t>
            </a:r>
            <a:r>
              <a:rPr lang="es-MX" sz="2300" dirty="0" err="1" smtClean="0">
                <a:solidFill>
                  <a:schemeClr val="accent1">
                    <a:lumMod val="50000"/>
                  </a:schemeClr>
                </a:solidFill>
              </a:rPr>
              <a:t>medium</a:t>
            </a:r>
            <a:r>
              <a:rPr lang="es-MX" sz="23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300" dirty="0" err="1" smtClean="0">
                <a:solidFill>
                  <a:schemeClr val="accent1">
                    <a:lumMod val="50000"/>
                  </a:schemeClr>
                </a:solidFill>
              </a:rPr>
              <a:t>sized</a:t>
            </a:r>
            <a:r>
              <a:rPr lang="es-MX" sz="23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300" dirty="0" err="1" smtClean="0">
                <a:solidFill>
                  <a:schemeClr val="accent1">
                    <a:lumMod val="50000"/>
                  </a:schemeClr>
                </a:solidFill>
              </a:rPr>
              <a:t>hotels</a:t>
            </a:r>
            <a:r>
              <a:rPr lang="es-MX" sz="2300" dirty="0" smtClean="0">
                <a:solidFill>
                  <a:schemeClr val="accent1">
                    <a:lumMod val="50000"/>
                  </a:schemeClr>
                </a:solidFill>
              </a:rPr>
              <a:t>  in Yucatán </a:t>
            </a:r>
            <a:r>
              <a:rPr lang="es-MX" sz="2300" dirty="0" err="1" smtClean="0">
                <a:solidFill>
                  <a:schemeClr val="accent1">
                    <a:lumMod val="50000"/>
                  </a:schemeClr>
                </a:solidFill>
              </a:rPr>
              <a:t>Peninsula</a:t>
            </a:r>
            <a:r>
              <a:rPr lang="es-MX" sz="2300" dirty="0" smtClean="0">
                <a:solidFill>
                  <a:schemeClr val="accent1">
                    <a:lumMod val="50000"/>
                  </a:schemeClr>
                </a:solidFill>
              </a:rPr>
              <a:t> (Campeche, Yucatán and Quintana Roo)</a:t>
            </a:r>
            <a:endParaRPr lang="es-MX" sz="2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2798528" y="2816334"/>
            <a:ext cx="6020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CONUEE: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Technical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economical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certainty</a:t>
            </a:r>
            <a:endParaRPr lang="es-MX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UNDP:  Local office from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operative process </a:t>
            </a:r>
            <a:endParaRPr lang="es-MX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BANCOMEXT: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Credit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</a:rPr>
              <a:t>guarantee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s-MX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2897838" y="3880976"/>
            <a:ext cx="6129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es-MX" sz="2400" dirty="0" err="1" smtClean="0">
                <a:solidFill>
                  <a:schemeClr val="accent1">
                    <a:lumMod val="50000"/>
                  </a:schemeClr>
                </a:solidFill>
              </a:rPr>
              <a:t>years</a:t>
            </a:r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2182"/>
            <a:ext cx="1505557" cy="3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/>
          <a:stretch/>
        </p:blipFill>
        <p:spPr>
          <a:xfrm>
            <a:off x="4789283" y="4728786"/>
            <a:ext cx="3002663" cy="19948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1" y="4728786"/>
            <a:ext cx="2978778" cy="19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425511" y="740340"/>
            <a:ext cx="6744833" cy="4275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62132" y="4695477"/>
            <a:ext cx="6441540" cy="2070346"/>
          </a:xfrm>
          <a:solidFill>
            <a:schemeClr val="accent1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endParaRPr lang="es-MX" sz="2000" dirty="0" smtClean="0">
              <a:solidFill>
                <a:schemeClr val="bg1"/>
              </a:solidFill>
            </a:endParaRPr>
          </a:p>
          <a:p>
            <a:r>
              <a:rPr lang="es-MX" sz="2000" dirty="0" smtClean="0">
                <a:solidFill>
                  <a:schemeClr val="bg1"/>
                </a:solidFill>
              </a:rPr>
              <a:t>9,000 square metres of SWHS </a:t>
            </a:r>
            <a:r>
              <a:rPr lang="es-MX" sz="2000" dirty="0" err="1" smtClean="0">
                <a:solidFill>
                  <a:schemeClr val="bg1"/>
                </a:solidFill>
              </a:rPr>
              <a:t>installed</a:t>
            </a:r>
            <a:endParaRPr lang="es-MX" sz="2000" dirty="0" smtClean="0">
              <a:solidFill>
                <a:schemeClr val="bg1"/>
              </a:solidFill>
            </a:endParaRPr>
          </a:p>
          <a:p>
            <a:r>
              <a:rPr lang="es-MX" sz="2000" dirty="0" err="1" smtClean="0">
                <a:solidFill>
                  <a:schemeClr val="bg1"/>
                </a:solidFill>
              </a:rPr>
              <a:t>Equivalent</a:t>
            </a:r>
            <a:r>
              <a:rPr lang="es-MX" sz="2000" dirty="0" smtClean="0">
                <a:solidFill>
                  <a:schemeClr val="bg1"/>
                </a:solidFill>
              </a:rPr>
              <a:t> ~ 3,000 hotel </a:t>
            </a:r>
            <a:r>
              <a:rPr lang="es-MX" sz="2000" dirty="0" err="1" smtClean="0">
                <a:solidFill>
                  <a:schemeClr val="bg1"/>
                </a:solidFill>
              </a:rPr>
              <a:t>rooms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MX" sz="2000" dirty="0" err="1" smtClean="0">
                <a:solidFill>
                  <a:schemeClr val="bg1"/>
                </a:solidFill>
              </a:rPr>
              <a:t>Annual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energy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saving</a:t>
            </a:r>
            <a:r>
              <a:rPr lang="es-MX" sz="2000" dirty="0" smtClean="0">
                <a:solidFill>
                  <a:schemeClr val="bg1"/>
                </a:solidFill>
              </a:rPr>
              <a:t> ~ 8,100 </a:t>
            </a:r>
            <a:r>
              <a:rPr lang="es-MX" sz="2000" dirty="0" err="1" smtClean="0">
                <a:solidFill>
                  <a:schemeClr val="bg1"/>
                </a:solidFill>
              </a:rPr>
              <a:t>MWth</a:t>
            </a:r>
            <a:endParaRPr lang="es-MX" sz="2000" dirty="0" smtClean="0">
              <a:solidFill>
                <a:schemeClr val="bg1"/>
              </a:solidFill>
            </a:endParaRPr>
          </a:p>
          <a:p>
            <a:r>
              <a:rPr lang="es-MX" sz="2000" dirty="0" err="1" smtClean="0">
                <a:solidFill>
                  <a:schemeClr val="bg1"/>
                </a:solidFill>
              </a:rPr>
              <a:t>Annual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economical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saving</a:t>
            </a:r>
            <a:r>
              <a:rPr lang="es-MX" sz="2000" dirty="0" smtClean="0">
                <a:solidFill>
                  <a:schemeClr val="bg1"/>
                </a:solidFill>
              </a:rPr>
              <a:t> ~ USD 0.32 </a:t>
            </a:r>
            <a:r>
              <a:rPr lang="es-MX" sz="2000" dirty="0" err="1" smtClean="0">
                <a:solidFill>
                  <a:schemeClr val="bg1"/>
                </a:solidFill>
              </a:rPr>
              <a:t>million</a:t>
            </a:r>
            <a:r>
              <a:rPr lang="es-MX" sz="2000" dirty="0" smtClean="0">
                <a:solidFill>
                  <a:schemeClr val="bg1"/>
                </a:solidFill>
              </a:rPr>
              <a:t> per SWHS </a:t>
            </a:r>
          </a:p>
          <a:p>
            <a:r>
              <a:rPr lang="es-MX" sz="2000" dirty="0" err="1" smtClean="0">
                <a:solidFill>
                  <a:schemeClr val="bg1"/>
                </a:solidFill>
              </a:rPr>
              <a:t>Reduction</a:t>
            </a:r>
            <a:r>
              <a:rPr lang="es-MX" sz="2000" dirty="0" smtClean="0">
                <a:solidFill>
                  <a:schemeClr val="bg1"/>
                </a:solidFill>
              </a:rPr>
              <a:t> ~ 1,840 Ton of CO</a:t>
            </a:r>
            <a:r>
              <a:rPr lang="es-MX" sz="1600" dirty="0" smtClean="0">
                <a:solidFill>
                  <a:schemeClr val="bg1"/>
                </a:solidFill>
              </a:rPr>
              <a:t>2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annual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40329" y="120184"/>
            <a:ext cx="8229600" cy="62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0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General </a:t>
            </a:r>
            <a:r>
              <a:rPr lang="es-MX" sz="40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Conditions</a:t>
            </a:r>
            <a:r>
              <a:rPr lang="es-MX" sz="40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of </a:t>
            </a:r>
            <a:r>
              <a:rPr lang="es-MX" sz="4000" dirty="0" err="1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Financing</a:t>
            </a:r>
            <a:r>
              <a:rPr lang="es-MX" sz="40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lang="es-MX" sz="4000" dirty="0" smtClean="0">
              <a:solidFill>
                <a:srgbClr val="3333CC">
                  <a:lumMod val="50000"/>
                </a:srgb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66662" y="5580643"/>
            <a:ext cx="1996292" cy="62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0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Expected</a:t>
            </a:r>
            <a:r>
              <a:rPr lang="es-MX" sz="40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MX" sz="4000" dirty="0" err="1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Results</a:t>
            </a:r>
            <a:r>
              <a:rPr lang="es-MX" sz="4000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lang="es-MX" sz="4000" dirty="0">
              <a:solidFill>
                <a:srgbClr val="3333CC">
                  <a:lumMod val="50000"/>
                </a:srgb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43618" y="803712"/>
            <a:ext cx="65818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bg1"/>
                </a:solidFill>
              </a:rPr>
              <a:t>Operator</a:t>
            </a:r>
            <a:r>
              <a:rPr lang="es-MX" dirty="0">
                <a:solidFill>
                  <a:schemeClr val="bg1"/>
                </a:solidFill>
              </a:rPr>
              <a:t> Bank: </a:t>
            </a:r>
            <a:r>
              <a:rPr lang="es-MX" dirty="0" err="1" smtClean="0">
                <a:solidFill>
                  <a:schemeClr val="bg1"/>
                </a:solidFill>
              </a:rPr>
              <a:t>Mexican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 err="1" smtClean="0">
                <a:solidFill>
                  <a:schemeClr val="bg1"/>
                </a:solidFill>
              </a:rPr>
              <a:t>Commercial</a:t>
            </a:r>
            <a:r>
              <a:rPr lang="es-MX" dirty="0" smtClean="0">
                <a:solidFill>
                  <a:schemeClr val="bg1"/>
                </a:solidFill>
              </a:rPr>
              <a:t> 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bg1"/>
                </a:solidFill>
              </a:rPr>
              <a:t>Credits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amount</a:t>
            </a:r>
            <a:r>
              <a:rPr lang="es-MX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Financial needs for up to </a:t>
            </a:r>
            <a:r>
              <a:rPr lang="en-US" dirty="0" smtClean="0">
                <a:solidFill>
                  <a:schemeClr val="bg1"/>
                </a:solidFill>
              </a:rPr>
              <a:t>USD 0.80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bg1"/>
                </a:solidFill>
              </a:rPr>
              <a:t>Purpose</a:t>
            </a:r>
            <a:r>
              <a:rPr lang="es-MX" dirty="0">
                <a:solidFill>
                  <a:schemeClr val="bg1"/>
                </a:solidFill>
              </a:rPr>
              <a:t>: </a:t>
            </a:r>
            <a:r>
              <a:rPr lang="es-MX" dirty="0" err="1">
                <a:solidFill>
                  <a:schemeClr val="bg1"/>
                </a:solidFill>
              </a:rPr>
              <a:t>Purchase</a:t>
            </a:r>
            <a:r>
              <a:rPr lang="es-MX" dirty="0">
                <a:solidFill>
                  <a:schemeClr val="bg1"/>
                </a:solidFill>
              </a:rPr>
              <a:t> and </a:t>
            </a:r>
            <a:r>
              <a:rPr lang="es-MX" dirty="0" err="1">
                <a:solidFill>
                  <a:schemeClr val="bg1"/>
                </a:solidFill>
              </a:rPr>
              <a:t>instalation</a:t>
            </a:r>
            <a:r>
              <a:rPr lang="es-MX" dirty="0">
                <a:solidFill>
                  <a:schemeClr val="bg1"/>
                </a:solidFill>
              </a:rPr>
              <a:t> of solar </a:t>
            </a:r>
            <a:r>
              <a:rPr lang="es-MX" dirty="0" err="1" smtClean="0">
                <a:solidFill>
                  <a:schemeClr val="bg1"/>
                </a:solidFill>
              </a:rPr>
              <a:t>water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heating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 smtClean="0">
                <a:solidFill>
                  <a:schemeClr val="bg1"/>
                </a:solidFill>
              </a:rPr>
              <a:t>systems</a:t>
            </a:r>
            <a:endParaRPr lang="es-MX" dirty="0" smtClean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 smtClean="0">
                <a:solidFill>
                  <a:schemeClr val="bg1"/>
                </a:solidFill>
              </a:rPr>
              <a:t>Types</a:t>
            </a:r>
            <a:r>
              <a:rPr lang="es-MX" dirty="0" smtClean="0">
                <a:solidFill>
                  <a:schemeClr val="bg1"/>
                </a:solidFill>
              </a:rPr>
              <a:t> of </a:t>
            </a:r>
            <a:r>
              <a:rPr lang="es-MX" dirty="0" err="1" smtClean="0">
                <a:solidFill>
                  <a:schemeClr val="bg1"/>
                </a:solidFill>
              </a:rPr>
              <a:t>Financing</a:t>
            </a:r>
            <a:r>
              <a:rPr lang="es-MX" dirty="0" smtClean="0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MX" dirty="0" err="1" smtClean="0">
                <a:solidFill>
                  <a:schemeClr val="bg1"/>
                </a:solidFill>
              </a:rPr>
              <a:t>Currency</a:t>
            </a:r>
            <a:r>
              <a:rPr lang="es-MX" dirty="0">
                <a:solidFill>
                  <a:schemeClr val="bg1"/>
                </a:solidFill>
              </a:rPr>
              <a:t>: </a:t>
            </a:r>
            <a:r>
              <a:rPr lang="es-MX" dirty="0" err="1">
                <a:solidFill>
                  <a:schemeClr val="bg1"/>
                </a:solidFill>
              </a:rPr>
              <a:t>Mexican</a:t>
            </a:r>
            <a:r>
              <a:rPr lang="es-MX" dirty="0">
                <a:solidFill>
                  <a:schemeClr val="bg1"/>
                </a:solidFill>
              </a:rPr>
              <a:t> Pesos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MX" dirty="0" err="1">
                <a:solidFill>
                  <a:schemeClr val="bg1"/>
                </a:solidFill>
              </a:rPr>
              <a:t>Term</a:t>
            </a:r>
            <a:r>
              <a:rPr lang="es-MX" dirty="0">
                <a:solidFill>
                  <a:schemeClr val="bg1"/>
                </a:solidFill>
              </a:rPr>
              <a:t>: Up to 5 </a:t>
            </a:r>
            <a:r>
              <a:rPr lang="es-MX" dirty="0" err="1">
                <a:solidFill>
                  <a:schemeClr val="bg1"/>
                </a:solidFill>
              </a:rPr>
              <a:t>years</a:t>
            </a:r>
            <a:r>
              <a:rPr lang="es-MX" dirty="0">
                <a:solidFill>
                  <a:schemeClr val="bg1"/>
                </a:solidFill>
              </a:rPr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MX" dirty="0" err="1">
                <a:solidFill>
                  <a:schemeClr val="bg1"/>
                </a:solidFill>
              </a:rPr>
              <a:t>G</a:t>
            </a:r>
            <a:r>
              <a:rPr lang="es-MX" dirty="0" err="1" smtClean="0">
                <a:solidFill>
                  <a:schemeClr val="bg1"/>
                </a:solidFill>
              </a:rPr>
              <a:t>uarantee</a:t>
            </a:r>
            <a:r>
              <a:rPr lang="es-MX" dirty="0">
                <a:solidFill>
                  <a:schemeClr val="bg1"/>
                </a:solidFill>
              </a:rPr>
              <a:t>: </a:t>
            </a:r>
            <a:r>
              <a:rPr lang="es-MX" dirty="0" smtClean="0">
                <a:solidFill>
                  <a:schemeClr val="bg1"/>
                </a:solidFill>
              </a:rPr>
              <a:t>personal obligation.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s-MX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bg1"/>
                </a:solidFill>
              </a:rPr>
              <a:t>Interest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 smtClean="0">
                <a:solidFill>
                  <a:schemeClr val="bg1"/>
                </a:solidFill>
              </a:rPr>
              <a:t>Rate</a:t>
            </a:r>
            <a:r>
              <a:rPr lang="es-MX" dirty="0" smtClean="0">
                <a:solidFill>
                  <a:schemeClr val="bg1"/>
                </a:solidFill>
              </a:rPr>
              <a:t>: </a:t>
            </a:r>
            <a:r>
              <a:rPr lang="es-MX" dirty="0" err="1" smtClean="0">
                <a:solidFill>
                  <a:schemeClr val="bg1"/>
                </a:solidFill>
              </a:rPr>
              <a:t>Will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>
                <a:solidFill>
                  <a:schemeClr val="bg1"/>
                </a:solidFill>
              </a:rPr>
              <a:t>be </a:t>
            </a:r>
            <a:r>
              <a:rPr lang="es-MX" dirty="0" err="1">
                <a:solidFill>
                  <a:schemeClr val="bg1"/>
                </a:solidFill>
              </a:rPr>
              <a:t>analized</a:t>
            </a:r>
            <a:r>
              <a:rPr lang="es-MX" dirty="0">
                <a:solidFill>
                  <a:schemeClr val="bg1"/>
                </a:solidFill>
              </a:rPr>
              <a:t> case </a:t>
            </a:r>
            <a:r>
              <a:rPr lang="es-MX" dirty="0" err="1">
                <a:solidFill>
                  <a:schemeClr val="bg1"/>
                </a:solidFill>
              </a:rPr>
              <a:t>by</a:t>
            </a:r>
            <a:r>
              <a:rPr lang="es-MX" dirty="0">
                <a:solidFill>
                  <a:schemeClr val="bg1"/>
                </a:solidFill>
              </a:rPr>
              <a:t> case </a:t>
            </a:r>
          </a:p>
        </p:txBody>
      </p:sp>
      <p:cxnSp>
        <p:nvCxnSpPr>
          <p:cNvPr id="11" name="9 Conector recto"/>
          <p:cNvCxnSpPr/>
          <p:nvPr/>
        </p:nvCxnSpPr>
        <p:spPr>
          <a:xfrm>
            <a:off x="1532496" y="4840494"/>
            <a:ext cx="710912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2182"/>
            <a:ext cx="1505557" cy="3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6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16849</TotalTime>
  <Words>588</Words>
  <Application>Microsoft Macintosh PowerPoint</Application>
  <PresentationFormat>On-screen Show (4:3)</PresentationFormat>
  <Paragraphs>122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Calibri</vt:lpstr>
      <vt:lpstr>Courier New</vt:lpstr>
      <vt:lpstr>FrankRuehl</vt:lpstr>
      <vt:lpstr>Helvetica</vt:lpstr>
      <vt:lpstr>Oswald</vt:lpstr>
      <vt:lpstr>PT Sans</vt:lpstr>
      <vt:lpstr>Roboto Light</vt:lpstr>
      <vt:lpstr>Tahoma</vt:lpstr>
      <vt:lpstr>Trebuchet MS</vt:lpstr>
      <vt:lpstr>Verdana</vt:lpstr>
      <vt:lpstr>Wingdings</vt:lpstr>
      <vt:lpstr>Arial</vt:lpstr>
      <vt:lpstr>Tema de Office</vt:lpstr>
      <vt:lpstr>3_Tema de Office</vt:lpstr>
      <vt:lpstr>5_Tema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Financial pilot mechanism for solar water heating system in the Yucatan peninsula</vt:lpstr>
      <vt:lpstr>CONUEE</vt:lpstr>
      <vt:lpstr>Terms</vt:lpstr>
      <vt:lpstr>PowerPoint Presentation</vt:lpstr>
      <vt:lpstr>Benefits 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GABRIELA DEL CARMEN GUILLERMOPRIETO INIGO</dc:creator>
  <cp:lastModifiedBy>Lucila Serra</cp:lastModifiedBy>
  <cp:revision>281</cp:revision>
  <cp:lastPrinted>2015-06-04T01:34:50Z</cp:lastPrinted>
  <dcterms:created xsi:type="dcterms:W3CDTF">2015-05-25T18:31:24Z</dcterms:created>
  <dcterms:modified xsi:type="dcterms:W3CDTF">2016-11-11T01:25:46Z</dcterms:modified>
</cp:coreProperties>
</file>