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notesMasterIdLst>
    <p:notesMasterId r:id="rId15"/>
  </p:notesMasterIdLst>
  <p:sldIdLst>
    <p:sldId id="257" r:id="rId3"/>
    <p:sldId id="338" r:id="rId4"/>
    <p:sldId id="358" r:id="rId5"/>
    <p:sldId id="352" r:id="rId6"/>
    <p:sldId id="359" r:id="rId7"/>
    <p:sldId id="330" r:id="rId8"/>
    <p:sldId id="353" r:id="rId9"/>
    <p:sldId id="350" r:id="rId10"/>
    <p:sldId id="360" r:id="rId11"/>
    <p:sldId id="351" r:id="rId12"/>
    <p:sldId id="326" r:id="rId13"/>
    <p:sldId id="316" r:id="rId14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40681" autoAdjust="0"/>
  </p:normalViewPr>
  <p:slideViewPr>
    <p:cSldViewPr>
      <p:cViewPr varScale="1">
        <p:scale>
          <a:sx n="97" d="100"/>
          <a:sy n="97" d="100"/>
        </p:scale>
        <p:origin x="154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A9580E-0459-41AE-8EF2-121F8D4C70FB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03F85EF-7DB2-421C-ABEF-44C12D2C32A1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0097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434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CL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 Eco Hipotecario es solo el comienzo de nuestro desafío, </a:t>
            </a:r>
            <a:r>
              <a:rPr lang="es-C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 es apoyar los lineamientos del Gobierno en materia de energía y tener una cobertura completa en todos los productos de EE. </a:t>
            </a:r>
          </a:p>
          <a:p>
            <a:r>
              <a:rPr lang="es-C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Queremos también promover la EE en las empresas, y/o en  las personas, a través de diferentes tipos de productos de Crédito: Consumo, Hipotecario, Inmobiliarias, etc. apoyando a las entidades públicas como los Ministerios. </a:t>
            </a:r>
          </a:p>
          <a:p>
            <a:r>
              <a:rPr lang="es-C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Todo esto requiere el acompañamiento de Socios Estratégicos que nos quieran acompañar en este desafío y puedan ayudarnos a transmitir su </a:t>
            </a:r>
            <a:r>
              <a:rPr lang="es-CL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</a:t>
            </a:r>
            <a:r>
              <a:rPr lang="es-C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CL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</a:t>
            </a:r>
            <a:r>
              <a:rPr lang="es-C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nos apoyen financieramente con condiciones preferenciales.</a:t>
            </a:r>
          </a:p>
          <a:p>
            <a:pPr eaLnBrk="1" hangingPunct="1">
              <a:spcBef>
                <a:spcPct val="0"/>
              </a:spcBef>
            </a:pPr>
            <a:endParaRPr lang="es-CL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86D98C-FF8A-448C-96E8-5719219B5408}" type="slidenum">
              <a:rPr lang="es-C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s-CL" smtClean="0"/>
          </a:p>
        </p:txBody>
      </p:sp>
    </p:spTree>
    <p:extLst>
      <p:ext uri="{BB962C8B-B14F-4D97-AF65-F5344CB8AC3E}">
        <p14:creationId xmlns:p14="http://schemas.microsoft.com/office/powerpoint/2010/main" val="3891728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6549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0324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0175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endParaRPr lang="es-CL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86D98C-FF8A-448C-96E8-5719219B5408}" type="slidenum">
              <a:rPr lang="es-C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CL" smtClean="0"/>
          </a:p>
        </p:txBody>
      </p:sp>
    </p:spTree>
    <p:extLst>
      <p:ext uri="{BB962C8B-B14F-4D97-AF65-F5344CB8AC3E}">
        <p14:creationId xmlns:p14="http://schemas.microsoft.com/office/powerpoint/2010/main" val="3891728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346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1943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9481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042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F85EF-7DB2-421C-ABEF-44C12D2C32A1}" type="slidenum">
              <a:rPr lang="es-CL" smtClean="0"/>
              <a:pPr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461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template5 portad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80975"/>
            <a:ext cx="9144000" cy="706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744793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E3751185-5E32-4C87-AF3D-9518ADF8FA72}" type="datetimeFigureOut">
              <a:rPr lang="es-CL"/>
              <a:pPr>
                <a:defRPr/>
              </a:pPr>
              <a:t>03-11-16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1907492-09C8-425B-8A8E-554363B94AF2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emplate5 plantill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s-ES" sz="2400" kern="1200" smtClean="0">
                <a:solidFill>
                  <a:srgbClr val="59595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s-ES" sz="2400" kern="1200" smtClean="0">
                <a:solidFill>
                  <a:srgbClr val="595959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s-ES" sz="2400" kern="1200" smtClean="0">
                <a:solidFill>
                  <a:srgbClr val="595959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s-ES" sz="2400" kern="1200" smtClean="0">
                <a:solidFill>
                  <a:srgbClr val="595959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s-CL" sz="2400" kern="1200">
                <a:solidFill>
                  <a:srgbClr val="595959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1F7D3-8C22-40B5-B279-591302F54F47}" type="datetimeFigureOut">
              <a:rPr lang="es-CL"/>
              <a:pPr>
                <a:defRPr/>
              </a:pPr>
              <a:t>03-11-16</a:t>
            </a:fld>
            <a:endParaRPr lang="es-C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B869E-AD2D-428B-B66E-DC4905CDB214}" type="slidenum">
              <a:rPr lang="es-CL"/>
              <a:pPr>
                <a:defRPr/>
              </a:pPr>
              <a:t>‹#›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2" descr="template5 portada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0434"/>
            <a:ext cx="9144000" cy="706581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744793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70E38-5F20-4120-BFEE-67E0208CFC99}" type="datetime1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03-11-16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1AF9E-DF6C-400D-BD88-6E24C7848155}" type="slidenum">
              <a:rPr lang="es-C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C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64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4EE0A-4423-4347-8921-440D92523C8A}" type="datetimeFigureOut">
              <a:rPr lang="es-CL" smtClean="0"/>
              <a:pPr/>
              <a:t>03-11-16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CCA73-2B0E-432D-B1E5-32712E75B624}" type="slidenum">
              <a:rPr lang="es-CL" smtClean="0"/>
              <a:pPr/>
              <a:t>‹#›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0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3/11/16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ctrTitle"/>
          </p:nvPr>
        </p:nvSpPr>
        <p:spPr>
          <a:xfrm>
            <a:off x="785786" y="2714620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CL" dirty="0" smtClean="0">
                <a:latin typeface="Calibri" pitchFamily="34" charset="0"/>
              </a:rPr>
              <a:t>Banco Estado Comprometido  </a:t>
            </a:r>
            <a:br>
              <a:rPr lang="es-CL" dirty="0" smtClean="0">
                <a:latin typeface="Calibri" pitchFamily="34" charset="0"/>
              </a:rPr>
            </a:br>
            <a:r>
              <a:rPr lang="es-CL" dirty="0" smtClean="0">
                <a:latin typeface="Calibri" pitchFamily="34" charset="0"/>
              </a:rPr>
              <a:t>Eficiencia Energética </a:t>
            </a:r>
            <a:br>
              <a:rPr lang="es-CL" dirty="0" smtClean="0">
                <a:latin typeface="Calibri" pitchFamily="34" charset="0"/>
              </a:rPr>
            </a:br>
            <a:r>
              <a:rPr lang="es-CL" dirty="0" smtClean="0">
                <a:latin typeface="Calibri" pitchFamily="34" charset="0"/>
              </a:rPr>
              <a:t>Experiencia en Vivienda</a:t>
            </a:r>
            <a:br>
              <a:rPr lang="es-CL" dirty="0" smtClean="0">
                <a:latin typeface="Calibri" pitchFamily="34" charset="0"/>
              </a:rPr>
            </a:br>
            <a:r>
              <a:rPr lang="es-CL" sz="2700" dirty="0" smtClean="0">
                <a:latin typeface="Calibri" pitchFamily="34" charset="0"/>
              </a:rPr>
              <a:t>Noviembre 2016</a:t>
            </a:r>
            <a:r>
              <a:rPr dirty="0" smtClean="0">
                <a:latin typeface="Calibri" pitchFamily="34" charset="0"/>
              </a:rPr>
              <a:t/>
            </a:r>
            <a:br>
              <a:rPr dirty="0" smtClean="0">
                <a:latin typeface="Calibri" pitchFamily="34" charset="0"/>
              </a:rPr>
            </a:br>
            <a:endParaRPr dirty="0" smtClean="0">
              <a:latin typeface="Calibri" pitchFamily="34" charset="0"/>
            </a:endParaRPr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1371600" y="350043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4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María-Elena </a:t>
            </a:r>
            <a:r>
              <a:rPr kumimoji="0" lang="es-CL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Marcelli</a:t>
            </a:r>
            <a:endParaRPr kumimoji="0" lang="es-CL" sz="2400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mmarcell@bancoestado.cl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 redondeado"/>
          <p:cNvSpPr/>
          <p:nvPr/>
        </p:nvSpPr>
        <p:spPr>
          <a:xfrm>
            <a:off x="1785938" y="677863"/>
            <a:ext cx="542925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600" dirty="0"/>
              <a:t>                                 </a:t>
            </a:r>
            <a:r>
              <a:rPr lang="es-CL" sz="1600" b="1" dirty="0"/>
              <a:t>      METAS DEL GOBIERNO </a:t>
            </a:r>
            <a:br>
              <a:rPr lang="es-CL" sz="1600" b="1" dirty="0"/>
            </a:br>
            <a:r>
              <a:rPr lang="es-CL" sz="1600" b="1" dirty="0"/>
              <a:t>                         </a:t>
            </a:r>
            <a:r>
              <a:rPr lang="es-CL" sz="1600" dirty="0"/>
              <a:t>(Aprobación nueva ley de energía)</a:t>
            </a:r>
            <a:endParaRPr lang="es-CL" sz="16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100" dirty="0"/>
              <a:t>                        I.- ENERGIA RENOVABLE         (ER)    (20% Matriz  Energética 2025)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100" dirty="0"/>
              <a:t>                       II.- EFICIENCIA ENERGETICA    (EE)     (20% ahorro 2025)</a:t>
            </a:r>
          </a:p>
        </p:txBody>
      </p:sp>
      <p:sp>
        <p:nvSpPr>
          <p:cNvPr id="9" name="8 Elipse"/>
          <p:cNvSpPr/>
          <p:nvPr/>
        </p:nvSpPr>
        <p:spPr>
          <a:xfrm>
            <a:off x="2928926" y="2000240"/>
            <a:ext cx="2857500" cy="10715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200" b="1" dirty="0">
                <a:solidFill>
                  <a:srgbClr val="E46C0A"/>
                </a:solidFill>
              </a:rPr>
              <a:t>BANCOESTADO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2071670" y="3429000"/>
            <a:ext cx="7572375" cy="5000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162" name="161 Rectángulo redondeado"/>
          <p:cNvSpPr/>
          <p:nvPr/>
        </p:nvSpPr>
        <p:spPr>
          <a:xfrm>
            <a:off x="6124575" y="1714500"/>
            <a:ext cx="1928813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900" b="1" dirty="0">
                <a:solidFill>
                  <a:schemeClr val="tx2"/>
                </a:solidFill>
              </a:rPr>
              <a:t>Coordinación externa con: 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Ministerio Energía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Ministerio Vivienda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Ministerio Medio Ambiente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 err="1">
                <a:solidFill>
                  <a:schemeClr val="tx2"/>
                </a:solidFill>
              </a:rPr>
              <a:t>Corfo</a:t>
            </a:r>
            <a:r>
              <a:rPr lang="es-CL" sz="900" b="1" dirty="0">
                <a:solidFill>
                  <a:schemeClr val="tx2"/>
                </a:solidFill>
              </a:rPr>
              <a:t> 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Diferentes </a:t>
            </a:r>
            <a:r>
              <a:rPr lang="es-CL" sz="900" b="1" dirty="0" err="1">
                <a:solidFill>
                  <a:schemeClr val="tx2"/>
                </a:solidFill>
              </a:rPr>
              <a:t>Div</a:t>
            </a:r>
            <a:r>
              <a:rPr lang="es-CL" sz="900" b="1" dirty="0">
                <a:solidFill>
                  <a:schemeClr val="tx2"/>
                </a:solidFill>
              </a:rPr>
              <a:t>. </a:t>
            </a:r>
            <a:r>
              <a:rPr lang="es-CL" sz="900" b="1" dirty="0" err="1" smtClean="0">
                <a:solidFill>
                  <a:schemeClr val="tx2"/>
                </a:solidFill>
              </a:rPr>
              <a:t>BanoEstado</a:t>
            </a:r>
            <a:endParaRPr lang="es-CL" sz="900" b="1" dirty="0">
              <a:solidFill>
                <a:schemeClr val="tx2"/>
              </a:solidFill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Bancos u Organismos  internacionales  financiadores</a:t>
            </a:r>
          </a:p>
        </p:txBody>
      </p:sp>
      <p:sp>
        <p:nvSpPr>
          <p:cNvPr id="163" name="162 Rectángulo redondeado"/>
          <p:cNvSpPr/>
          <p:nvPr/>
        </p:nvSpPr>
        <p:spPr>
          <a:xfrm>
            <a:off x="795338" y="1714500"/>
            <a:ext cx="1928812" cy="142875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Desarrollar productos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Implementar soluciones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Promover educación a través de la red.</a:t>
            </a:r>
            <a:endParaRPr lang="es-CL" sz="1000" b="1" dirty="0">
              <a:solidFill>
                <a:schemeClr val="tx2"/>
              </a:solidFill>
            </a:endParaRPr>
          </a:p>
        </p:txBody>
      </p:sp>
      <p:grpSp>
        <p:nvGrpSpPr>
          <p:cNvPr id="2" name="46 Grupo"/>
          <p:cNvGrpSpPr>
            <a:grpSpLocks/>
          </p:cNvGrpSpPr>
          <p:nvPr/>
        </p:nvGrpSpPr>
        <p:grpSpPr bwMode="auto">
          <a:xfrm>
            <a:off x="1571604" y="3357562"/>
            <a:ext cx="5643561" cy="1857381"/>
            <a:chOff x="154049" y="3251203"/>
            <a:chExt cx="6087571" cy="1857403"/>
          </a:xfrm>
        </p:grpSpPr>
        <p:sp>
          <p:nvSpPr>
            <p:cNvPr id="23" name="22 Rectángulo redondeado"/>
            <p:cNvSpPr/>
            <p:nvPr/>
          </p:nvSpPr>
          <p:spPr>
            <a:xfrm>
              <a:off x="4238145" y="4179908"/>
              <a:ext cx="1488073" cy="928698"/>
            </a:xfrm>
            <a:prstGeom prst="roundRect">
              <a:avLst>
                <a:gd name="adj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 b="1" dirty="0">
                <a:solidFill>
                  <a:srgbClr val="0070C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 b="1" dirty="0">
                <a:solidFill>
                  <a:srgbClr val="0070C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CREDITOS  PYME 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900" dirty="0">
                  <a:solidFill>
                    <a:srgbClr val="0070C0"/>
                  </a:solidFill>
                </a:rPr>
                <a:t>Mejoras en Ef. Energética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900" dirty="0">
                  <a:solidFill>
                    <a:srgbClr val="0070C0"/>
                  </a:solidFill>
                </a:rPr>
                <a:t>-Paneles Fotovoltaicos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dirty="0">
                <a:solidFill>
                  <a:srgbClr val="0070C0"/>
                </a:solidFill>
              </a:endParaRPr>
            </a:p>
          </p:txBody>
        </p:sp>
        <p:sp>
          <p:nvSpPr>
            <p:cNvPr id="24" name="23 Rectángulo redondeado"/>
            <p:cNvSpPr/>
            <p:nvPr/>
          </p:nvSpPr>
          <p:spPr>
            <a:xfrm>
              <a:off x="2774035" y="4179907"/>
              <a:ext cx="1369918" cy="928698"/>
            </a:xfrm>
            <a:prstGeom prst="roundRect">
              <a:avLst>
                <a:gd name="adj" fmla="val 1133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  INMOBILIARIAS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000" dirty="0">
                <a:solidFill>
                  <a:srgbClr val="0070C0"/>
                </a:solidFill>
              </a:endParaRPr>
            </a:p>
          </p:txBody>
        </p:sp>
        <p:sp>
          <p:nvSpPr>
            <p:cNvPr id="25" name="24 Rectángulo redondeado"/>
            <p:cNvSpPr/>
            <p:nvPr/>
          </p:nvSpPr>
          <p:spPr>
            <a:xfrm>
              <a:off x="1386984" y="4179907"/>
              <a:ext cx="1286010" cy="92869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 HIPOTECARIO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400" b="1" dirty="0">
                <a:solidFill>
                  <a:srgbClr val="0070C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400" b="1" dirty="0">
                  <a:solidFill>
                    <a:srgbClr val="0070C0"/>
                  </a:solidFill>
                </a:rPr>
                <a:t>                          </a:t>
              </a:r>
            </a:p>
          </p:txBody>
        </p:sp>
        <p:sp>
          <p:nvSpPr>
            <p:cNvPr id="26" name="25 Rectángulo redondeado"/>
            <p:cNvSpPr/>
            <p:nvPr/>
          </p:nvSpPr>
          <p:spPr>
            <a:xfrm>
              <a:off x="154049" y="4179907"/>
              <a:ext cx="1078810" cy="90329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 dirty="0">
                <a:solidFill>
                  <a:srgbClr val="0070C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 CONSUMO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900" dirty="0">
                  <a:solidFill>
                    <a:srgbClr val="0070C0"/>
                  </a:solidFill>
                </a:rPr>
                <a:t>Mejoramiento Viviendas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 dirty="0">
                <a:solidFill>
                  <a:srgbClr val="0070C0"/>
                </a:solidFill>
              </a:endParaRPr>
            </a:p>
          </p:txBody>
        </p:sp>
        <p:cxnSp>
          <p:nvCxnSpPr>
            <p:cNvPr id="29" name="28 Conector recto"/>
            <p:cNvCxnSpPr/>
            <p:nvPr/>
          </p:nvCxnSpPr>
          <p:spPr>
            <a:xfrm>
              <a:off x="385224" y="4037029"/>
              <a:ext cx="5856396" cy="952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26 Rectángulo redondeado"/>
            <p:cNvSpPr/>
            <p:nvPr/>
          </p:nvSpPr>
          <p:spPr>
            <a:xfrm>
              <a:off x="1849334" y="3251203"/>
              <a:ext cx="2840868" cy="65247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2000" b="1" dirty="0">
                  <a:solidFill>
                    <a:schemeClr val="bg1"/>
                  </a:solidFill>
                </a:rPr>
                <a:t>EFICIENCIA ENERGETICA</a:t>
              </a:r>
            </a:p>
          </p:txBody>
        </p:sp>
      </p:grpSp>
      <p:sp>
        <p:nvSpPr>
          <p:cNvPr id="176" name="175 Rectángulo redondeado"/>
          <p:cNvSpPr/>
          <p:nvPr/>
        </p:nvSpPr>
        <p:spPr bwMode="auto">
          <a:xfrm>
            <a:off x="1357290" y="5500702"/>
            <a:ext cx="1125538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200" dirty="0"/>
              <a:t>BANCA PERSONAS</a:t>
            </a:r>
          </a:p>
        </p:txBody>
      </p:sp>
      <p:sp>
        <p:nvSpPr>
          <p:cNvPr id="184" name="183 Triángulo isósceles"/>
          <p:cNvSpPr/>
          <p:nvPr/>
        </p:nvSpPr>
        <p:spPr>
          <a:xfrm>
            <a:off x="2357422" y="5929330"/>
            <a:ext cx="4071938" cy="714380"/>
          </a:xfrm>
          <a:prstGeom prst="triangle">
            <a:avLst>
              <a:gd name="adj" fmla="val 50000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900" b="1" dirty="0" smtClean="0">
                <a:solidFill>
                  <a:srgbClr val="E46C0A"/>
                </a:solidFill>
              </a:rPr>
              <a:t>Socios Estratégicos e Instituciones Gubernamentales</a:t>
            </a:r>
            <a:br>
              <a:rPr lang="es-CL" sz="900" b="1" dirty="0" smtClean="0">
                <a:solidFill>
                  <a:srgbClr val="E46C0A"/>
                </a:solidFill>
              </a:rPr>
            </a:br>
            <a:r>
              <a:rPr lang="es-CL" sz="900" b="1" dirty="0" smtClean="0">
                <a:solidFill>
                  <a:srgbClr val="E46C0A"/>
                </a:solidFill>
              </a:rPr>
              <a:t>KFW</a:t>
            </a:r>
            <a:r>
              <a:rPr lang="es-CL" sz="900" b="1" dirty="0">
                <a:solidFill>
                  <a:srgbClr val="E46C0A"/>
                </a:solidFill>
              </a:rPr>
              <a:t>, </a:t>
            </a:r>
            <a:r>
              <a:rPr lang="es-CL" sz="900" b="1" dirty="0" err="1" smtClean="0">
                <a:solidFill>
                  <a:srgbClr val="E46C0A"/>
                </a:solidFill>
              </a:rPr>
              <a:t>CAF,otros</a:t>
            </a:r>
            <a:endParaRPr lang="es-CL" sz="900" b="1" dirty="0">
              <a:solidFill>
                <a:srgbClr val="E46C0A"/>
              </a:solidFill>
            </a:endParaRPr>
          </a:p>
        </p:txBody>
      </p:sp>
      <p:sp>
        <p:nvSpPr>
          <p:cNvPr id="185" name="184 Rectángulo redondeado"/>
          <p:cNvSpPr/>
          <p:nvPr/>
        </p:nvSpPr>
        <p:spPr>
          <a:xfrm>
            <a:off x="571472" y="6072206"/>
            <a:ext cx="1428750" cy="28575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200" b="1" dirty="0" err="1">
                <a:solidFill>
                  <a:schemeClr val="tx2"/>
                </a:solidFill>
              </a:rPr>
              <a:t>Know</a:t>
            </a:r>
            <a:r>
              <a:rPr lang="es-CL" sz="1200" b="1" dirty="0">
                <a:solidFill>
                  <a:schemeClr val="tx2"/>
                </a:solidFill>
              </a:rPr>
              <a:t> </a:t>
            </a:r>
            <a:r>
              <a:rPr lang="es-CL" sz="1200" b="1" dirty="0" err="1">
                <a:solidFill>
                  <a:schemeClr val="tx2"/>
                </a:solidFill>
              </a:rPr>
              <a:t>how</a:t>
            </a:r>
            <a:endParaRPr lang="es-CL" sz="1200" b="1" dirty="0"/>
          </a:p>
        </p:txBody>
      </p:sp>
      <p:sp>
        <p:nvSpPr>
          <p:cNvPr id="186" name="185 Rectángulo redondeado"/>
          <p:cNvSpPr/>
          <p:nvPr/>
        </p:nvSpPr>
        <p:spPr>
          <a:xfrm>
            <a:off x="6572264" y="6072206"/>
            <a:ext cx="1428750" cy="28575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200" dirty="0">
                <a:solidFill>
                  <a:schemeClr val="tx2"/>
                </a:solidFill>
              </a:rPr>
              <a:t>Financiamiento</a:t>
            </a:r>
            <a:endParaRPr lang="es-CL" sz="1200" dirty="0"/>
          </a:p>
        </p:txBody>
      </p:sp>
      <p:sp>
        <p:nvSpPr>
          <p:cNvPr id="189" name="188 Flecha arriba y abajo"/>
          <p:cNvSpPr/>
          <p:nvPr/>
        </p:nvSpPr>
        <p:spPr>
          <a:xfrm>
            <a:off x="4143375" y="1571625"/>
            <a:ext cx="285750" cy="428625"/>
          </a:xfrm>
          <a:prstGeom prst="upDownArrow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L"/>
          </a:p>
        </p:txBody>
      </p:sp>
      <p:sp>
        <p:nvSpPr>
          <p:cNvPr id="77" name="76 CuadroTexto"/>
          <p:cNvSpPr txBox="1"/>
          <p:nvPr/>
        </p:nvSpPr>
        <p:spPr>
          <a:xfrm>
            <a:off x="500034" y="6318419"/>
            <a:ext cx="1643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1000" b="1" dirty="0">
                <a:solidFill>
                  <a:schemeClr val="tx2"/>
                </a:solidFill>
                <a:latin typeface="+mn-lt"/>
              </a:rPr>
              <a:t> Educación al Banco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1000" b="1" dirty="0">
                <a:solidFill>
                  <a:schemeClr val="tx2"/>
                </a:solidFill>
                <a:latin typeface="+mn-lt"/>
              </a:rPr>
              <a:t>Adquirir </a:t>
            </a:r>
            <a:r>
              <a:rPr lang="es-CL" sz="1000" b="1" dirty="0" err="1">
                <a:solidFill>
                  <a:schemeClr val="tx2"/>
                </a:solidFill>
                <a:latin typeface="+mn-lt"/>
              </a:rPr>
              <a:t>Expertise</a:t>
            </a:r>
            <a:endParaRPr lang="es-CL" sz="10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6486525" y="6349851"/>
            <a:ext cx="16430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1000" b="1" dirty="0">
                <a:solidFill>
                  <a:schemeClr val="tx2"/>
                </a:solidFill>
                <a:latin typeface="+mn-lt"/>
              </a:rPr>
              <a:t> Créditos Bilaterales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1000" b="1" dirty="0">
                <a:solidFill>
                  <a:schemeClr val="tx2"/>
                </a:solidFill>
                <a:latin typeface="+mn-lt"/>
              </a:rPr>
              <a:t>Bonos </a:t>
            </a:r>
          </a:p>
        </p:txBody>
      </p:sp>
      <p:sp>
        <p:nvSpPr>
          <p:cNvPr id="52" name="51 Llamada ovalada"/>
          <p:cNvSpPr/>
          <p:nvPr/>
        </p:nvSpPr>
        <p:spPr>
          <a:xfrm>
            <a:off x="7953375" y="1071563"/>
            <a:ext cx="1143000" cy="857250"/>
          </a:xfrm>
          <a:prstGeom prst="wedgeEllipseCallout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900" b="1" dirty="0"/>
              <a:t>Ser EL banco referente en </a:t>
            </a:r>
            <a:r>
              <a:rPr lang="es-CL" sz="1100" b="1" dirty="0"/>
              <a:t>Eficiencia Energética</a:t>
            </a:r>
          </a:p>
        </p:txBody>
      </p:sp>
      <p:sp>
        <p:nvSpPr>
          <p:cNvPr id="74" name="73 Elipse"/>
          <p:cNvSpPr/>
          <p:nvPr/>
        </p:nvSpPr>
        <p:spPr>
          <a:xfrm>
            <a:off x="5553075" y="1590675"/>
            <a:ext cx="881063" cy="571500"/>
          </a:xfrm>
          <a:prstGeom prst="ellipse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1000" b="1" dirty="0"/>
              <a:t>Cl</a:t>
            </a:r>
            <a:r>
              <a:rPr lang="es-CL" sz="800" b="1" dirty="0"/>
              <a:t>ave</a:t>
            </a:r>
          </a:p>
        </p:txBody>
      </p:sp>
      <p:sp>
        <p:nvSpPr>
          <p:cNvPr id="76" name="75 Elipse"/>
          <p:cNvSpPr/>
          <p:nvPr/>
        </p:nvSpPr>
        <p:spPr>
          <a:xfrm>
            <a:off x="357158" y="1571612"/>
            <a:ext cx="938213" cy="571500"/>
          </a:xfrm>
          <a:prstGeom prst="ellipse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800" b="1" dirty="0"/>
              <a:t>Eficiencia Energética</a:t>
            </a:r>
          </a:p>
        </p:txBody>
      </p:sp>
      <p:sp>
        <p:nvSpPr>
          <p:cNvPr id="98" name="97 Rectángulo redondeado"/>
          <p:cNvSpPr/>
          <p:nvPr/>
        </p:nvSpPr>
        <p:spPr>
          <a:xfrm>
            <a:off x="3143240" y="3357562"/>
            <a:ext cx="2643188" cy="642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L"/>
          </a:p>
        </p:txBody>
      </p:sp>
      <p:sp>
        <p:nvSpPr>
          <p:cNvPr id="60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180975" lvl="0">
              <a:spcBef>
                <a:spcPct val="0"/>
              </a:spcBef>
            </a:pPr>
            <a:r>
              <a:rPr lang="es-CL" sz="2000" b="1" dirty="0" smtClean="0">
                <a:solidFill>
                  <a:schemeClr val="bg1">
                    <a:lumMod val="95000"/>
                  </a:schemeClr>
                </a:solidFill>
              </a:rPr>
              <a:t>BANCOESTADO / PRÓXIMOS PASOS</a:t>
            </a:r>
            <a:endParaRPr kumimoji="0" lang="es-CL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3" name="63 Grupo"/>
          <p:cNvGrpSpPr/>
          <p:nvPr/>
        </p:nvGrpSpPr>
        <p:grpSpPr>
          <a:xfrm>
            <a:off x="2000232" y="4286256"/>
            <a:ext cx="6121416" cy="1581159"/>
            <a:chOff x="2357440" y="4429127"/>
            <a:chExt cx="6121416" cy="1581159"/>
          </a:xfrm>
        </p:grpSpPr>
        <p:sp>
          <p:nvSpPr>
            <p:cNvPr id="151" name="150 Rectángulo redondeado"/>
            <p:cNvSpPr/>
            <p:nvPr/>
          </p:nvSpPr>
          <p:spPr bwMode="auto">
            <a:xfrm>
              <a:off x="7215224" y="4429127"/>
              <a:ext cx="1192213" cy="92868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  NET BILLING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000" dirty="0">
                  <a:solidFill>
                    <a:srgbClr val="0070C0"/>
                  </a:solidFill>
                </a:rPr>
                <a:t>Energía Fotovoltaica Hogares</a:t>
              </a:r>
            </a:p>
          </p:txBody>
        </p:sp>
        <p:sp>
          <p:nvSpPr>
            <p:cNvPr id="177" name="176 Rectángulo redondeado"/>
            <p:cNvSpPr/>
            <p:nvPr/>
          </p:nvSpPr>
          <p:spPr bwMode="auto">
            <a:xfrm>
              <a:off x="2928944" y="5643573"/>
              <a:ext cx="1258887" cy="3667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dirty="0"/>
                <a:t>BANCA HIPOTECARIA</a:t>
              </a:r>
            </a:p>
          </p:txBody>
        </p:sp>
        <p:sp>
          <p:nvSpPr>
            <p:cNvPr id="178" name="177 Rectángulo redondeado"/>
            <p:cNvSpPr/>
            <p:nvPr/>
          </p:nvSpPr>
          <p:spPr bwMode="auto">
            <a:xfrm>
              <a:off x="4286248" y="5643578"/>
              <a:ext cx="1325562" cy="3571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dirty="0"/>
                <a:t>BANCA INMOBILIARIA</a:t>
              </a:r>
            </a:p>
          </p:txBody>
        </p:sp>
        <p:sp>
          <p:nvSpPr>
            <p:cNvPr id="179" name="178 Rectángulo redondeado"/>
            <p:cNvSpPr/>
            <p:nvPr/>
          </p:nvSpPr>
          <p:spPr bwMode="auto">
            <a:xfrm>
              <a:off x="7286644" y="5643578"/>
              <a:ext cx="1192212" cy="3571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400" dirty="0"/>
                <a:t>B</a:t>
              </a:r>
              <a:r>
                <a:rPr lang="es-CL" sz="1200" dirty="0"/>
                <a:t>. PEQUEÑA Y MEDIANA</a:t>
              </a:r>
            </a:p>
          </p:txBody>
        </p:sp>
        <p:sp>
          <p:nvSpPr>
            <p:cNvPr id="36" name="35 Flecha abajo"/>
            <p:cNvSpPr/>
            <p:nvPr/>
          </p:nvSpPr>
          <p:spPr>
            <a:xfrm>
              <a:off x="2357440" y="5357821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  <p:sp>
          <p:nvSpPr>
            <p:cNvPr id="37" name="36 Flecha abajo"/>
            <p:cNvSpPr/>
            <p:nvPr/>
          </p:nvSpPr>
          <p:spPr>
            <a:xfrm>
              <a:off x="3643324" y="5357821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  <p:sp>
          <p:nvSpPr>
            <p:cNvPr id="39" name="38 Flecha abajo"/>
            <p:cNvSpPr/>
            <p:nvPr/>
          </p:nvSpPr>
          <p:spPr>
            <a:xfrm>
              <a:off x="6357968" y="5357821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  <p:sp>
          <p:nvSpPr>
            <p:cNvPr id="50" name="49 Rectángulo redondeado"/>
            <p:cNvSpPr/>
            <p:nvPr/>
          </p:nvSpPr>
          <p:spPr bwMode="auto">
            <a:xfrm>
              <a:off x="5715008" y="5643578"/>
              <a:ext cx="1500188" cy="35718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dirty="0"/>
                <a:t>B. PERSONAS PEQ Y MEDIANA</a:t>
              </a:r>
            </a:p>
          </p:txBody>
        </p:sp>
        <p:sp>
          <p:nvSpPr>
            <p:cNvPr id="55" name="54 Rectángulo"/>
            <p:cNvSpPr/>
            <p:nvPr/>
          </p:nvSpPr>
          <p:spPr>
            <a:xfrm>
              <a:off x="3071802" y="4857760"/>
              <a:ext cx="1007007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CL" sz="1000" dirty="0">
                  <a:solidFill>
                    <a:srgbClr val="0070C0"/>
                  </a:solidFill>
                  <a:latin typeface="+mn-lt"/>
                </a:rPr>
                <a:t>Eco </a:t>
              </a:r>
              <a:r>
                <a:rPr lang="es-CL" sz="1000" b="1" dirty="0">
                  <a:solidFill>
                    <a:srgbClr val="0070C0"/>
                  </a:solidFill>
                  <a:latin typeface="+mn-lt"/>
                </a:rPr>
                <a:t>hipotecario</a:t>
              </a:r>
              <a:endParaRPr lang="es-CL" sz="1000" b="1" dirty="0">
                <a:latin typeface="+mn-lt"/>
              </a:endParaRPr>
            </a:p>
          </p:txBody>
        </p:sp>
        <p:sp>
          <p:nvSpPr>
            <p:cNvPr id="2085" name="57 Rectángulo"/>
            <p:cNvSpPr>
              <a:spLocks noChangeArrowheads="1"/>
            </p:cNvSpPr>
            <p:nvPr/>
          </p:nvSpPr>
          <p:spPr bwMode="auto">
            <a:xfrm>
              <a:off x="3143240" y="5000636"/>
              <a:ext cx="928687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CL" sz="1000" dirty="0">
                  <a:solidFill>
                    <a:srgbClr val="0070C0"/>
                  </a:solidFill>
                </a:rPr>
                <a:t>Bridge Verde</a:t>
              </a:r>
              <a:endParaRPr lang="es-CL" sz="1000" dirty="0"/>
            </a:p>
          </p:txBody>
        </p:sp>
        <p:sp>
          <p:nvSpPr>
            <p:cNvPr id="57" name="56 Flecha abajo"/>
            <p:cNvSpPr/>
            <p:nvPr/>
          </p:nvSpPr>
          <p:spPr>
            <a:xfrm>
              <a:off x="7786710" y="5357826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  <p:sp>
          <p:nvSpPr>
            <p:cNvPr id="58" name="57 Flecha abajo"/>
            <p:cNvSpPr/>
            <p:nvPr/>
          </p:nvSpPr>
          <p:spPr>
            <a:xfrm>
              <a:off x="4929208" y="5357821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</p:grpSp>
      <p:sp>
        <p:nvSpPr>
          <p:cNvPr id="65" name="64 Flecha abajo"/>
          <p:cNvSpPr/>
          <p:nvPr/>
        </p:nvSpPr>
        <p:spPr>
          <a:xfrm>
            <a:off x="4286248" y="3071810"/>
            <a:ext cx="142875" cy="214312"/>
          </a:xfrm>
          <a:prstGeom prst="downArrow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80975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PROXIMOS PASOS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928662" y="1142984"/>
            <a:ext cx="728667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El compromiso de </a:t>
            </a:r>
            <a:r>
              <a:rPr lang="es-CL" sz="2000" b="1" dirty="0" err="1" smtClean="0"/>
              <a:t>BancoEstado</a:t>
            </a:r>
            <a:r>
              <a:rPr lang="es-CL" sz="2000" b="1" dirty="0" smtClean="0"/>
              <a:t> es seguir avanzando en el camino que ya iniciamos y desarrollar </a:t>
            </a:r>
            <a:r>
              <a:rPr lang="es-CL" sz="2000" b="1" dirty="0" smtClean="0">
                <a:solidFill>
                  <a:srgbClr val="E46C0A"/>
                </a:solidFill>
              </a:rPr>
              <a:t>toda la gama de Productos Sustentables </a:t>
            </a:r>
            <a:r>
              <a:rPr lang="es-CL" sz="2000" dirty="0" smtClean="0"/>
              <a:t>en Chile:</a:t>
            </a:r>
          </a:p>
          <a:p>
            <a:pPr marL="342900" indent="-342900">
              <a:buFont typeface="+mj-lt"/>
              <a:buAutoNum type="arabicPeriod"/>
            </a:pPr>
            <a:endParaRPr lang="es-CL" sz="19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es-CL" sz="2000" b="1" dirty="0" smtClean="0">
                <a:solidFill>
                  <a:srgbClr val="E46C0A"/>
                </a:solidFill>
              </a:rPr>
              <a:t>Profundizar en el </a:t>
            </a:r>
            <a:r>
              <a:rPr lang="es-CL" sz="2000" b="1" dirty="0" err="1" smtClean="0">
                <a:solidFill>
                  <a:srgbClr val="E46C0A"/>
                </a:solidFill>
              </a:rPr>
              <a:t>EcoHipotecario</a:t>
            </a:r>
            <a:r>
              <a:rPr lang="es-CL" sz="2000" b="1" dirty="0" smtClean="0">
                <a:solidFill>
                  <a:srgbClr val="E46C0A"/>
                </a:solidFill>
              </a:rPr>
              <a:t>,</a:t>
            </a:r>
            <a:r>
              <a:rPr lang="es-CL" sz="2000" dirty="0" smtClean="0"/>
              <a:t> buscando nuevos financiamientos para extender el programa y mantenerlo en el tiempo.</a:t>
            </a:r>
          </a:p>
          <a:p>
            <a:pPr marL="342900" lvl="0" indent="-342900">
              <a:buFont typeface="+mj-lt"/>
              <a:buAutoNum type="arabicPeriod"/>
            </a:pPr>
            <a:endParaRPr lang="es-CL" sz="20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es-CL" sz="2000" dirty="0" smtClean="0"/>
              <a:t>Expandir y desarrollar </a:t>
            </a:r>
            <a:r>
              <a:rPr lang="es-CL" sz="2000" b="1" dirty="0" smtClean="0">
                <a:solidFill>
                  <a:srgbClr val="E46C0A"/>
                </a:solidFill>
              </a:rPr>
              <a:t>nuevos productos en EE en diferentes segmentos </a:t>
            </a:r>
            <a:r>
              <a:rPr lang="es-CL" sz="2000" dirty="0" smtClean="0"/>
              <a:t>con socios estratégicos que puedan  acompañarnos en este desafío de promover un país más sustentable.</a:t>
            </a:r>
          </a:p>
          <a:p>
            <a:pPr marL="342900" lvl="0" indent="-342900">
              <a:buFont typeface="+mj-lt"/>
              <a:buAutoNum type="arabicPeriod"/>
            </a:pPr>
            <a:endParaRPr lang="es-CL" sz="2000" dirty="0" smtClean="0"/>
          </a:p>
          <a:p>
            <a:pPr marL="342900" lvl="0" indent="-342900">
              <a:buFont typeface="+mj-lt"/>
              <a:buAutoNum type="arabicPeriod"/>
            </a:pPr>
            <a:endParaRPr lang="es-CL" sz="2000" dirty="0" smtClean="0"/>
          </a:p>
          <a:p>
            <a:r>
              <a:rPr lang="es-CL" sz="2000" b="1" dirty="0" smtClean="0"/>
              <a:t>Los invito a contactarnos para que trabajemos en conjunto.</a:t>
            </a:r>
          </a:p>
          <a:p>
            <a:pPr marL="457200" indent="-457200">
              <a:buAutoNum type="arabicPeriod" startAt="4"/>
            </a:pPr>
            <a:endParaRPr lang="es-CL" sz="19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071538" y="5786454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rgbClr val="E46C0A"/>
                </a:solidFill>
              </a:rPr>
              <a:t>BANCO ESTADO</a:t>
            </a:r>
            <a:br>
              <a:rPr lang="es-CL" sz="2000" b="1" dirty="0" smtClean="0">
                <a:solidFill>
                  <a:srgbClr val="E46C0A"/>
                </a:solidFill>
              </a:rPr>
            </a:br>
            <a:r>
              <a:rPr lang="es-CL" sz="2000" b="1" dirty="0" smtClean="0">
                <a:solidFill>
                  <a:srgbClr val="E46C0A"/>
                </a:solidFill>
              </a:rPr>
              <a:t>COMPROMETIDOS CON EL DESARROLLO SUSTENTABLE DE CHILE</a:t>
            </a:r>
            <a:endParaRPr lang="es-CL" sz="2000" b="1" dirty="0">
              <a:solidFill>
                <a:srgbClr val="E46C0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ctrTitle"/>
          </p:nvPr>
        </p:nvSpPr>
        <p:spPr>
          <a:xfrm>
            <a:off x="685800" y="2744788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CL" dirty="0" smtClean="0">
                <a:latin typeface="Calibri" pitchFamily="34" charset="0"/>
              </a:rPr>
              <a:t>Banco </a:t>
            </a:r>
            <a:r>
              <a:rPr lang="es-CL" smtClean="0">
                <a:latin typeface="Calibri" pitchFamily="34" charset="0"/>
              </a:rPr>
              <a:t>Estado Comprometido </a:t>
            </a:r>
            <a:r>
              <a:rPr lang="es-CL" dirty="0" smtClean="0">
                <a:latin typeface="Calibri" pitchFamily="34" charset="0"/>
              </a:rPr>
              <a:t>con la </a:t>
            </a:r>
            <a:br>
              <a:rPr lang="es-CL" dirty="0" smtClean="0">
                <a:latin typeface="Calibri" pitchFamily="34" charset="0"/>
              </a:rPr>
            </a:br>
            <a:r>
              <a:rPr lang="es-CL" dirty="0" smtClean="0">
                <a:latin typeface="Calibri" pitchFamily="34" charset="0"/>
              </a:rPr>
              <a:t>Eficiencia Energética</a:t>
            </a:r>
            <a:br>
              <a:rPr lang="es-CL" dirty="0" smtClean="0">
                <a:latin typeface="Calibri" pitchFamily="34" charset="0"/>
              </a:rPr>
            </a:br>
            <a:r>
              <a:rPr lang="es-CL" sz="2700" b="1" dirty="0" smtClean="0">
                <a:latin typeface="Calibri" pitchFamily="34" charset="0"/>
              </a:rPr>
              <a:t>Noviembre 2016</a:t>
            </a:r>
            <a:r>
              <a:rPr lang="es-CL" dirty="0" smtClean="0">
                <a:latin typeface="Calibri" pitchFamily="34" charset="0"/>
              </a:rPr>
              <a:t/>
            </a:r>
            <a:br>
              <a:rPr lang="es-CL" dirty="0" smtClean="0">
                <a:latin typeface="Calibri" pitchFamily="34" charset="0"/>
              </a:rPr>
            </a:br>
            <a:r>
              <a:rPr lang="es-CL" dirty="0" smtClean="0">
                <a:latin typeface="Calibri" pitchFamily="34" charset="0"/>
              </a:rPr>
              <a:t/>
            </a:r>
            <a:br>
              <a:rPr lang="es-CL" dirty="0" smtClean="0">
                <a:latin typeface="Calibri" pitchFamily="34" charset="0"/>
              </a:rPr>
            </a:br>
            <a:r>
              <a:rPr lang="es-CL" dirty="0" smtClean="0">
                <a:latin typeface="Calibri" pitchFamily="34" charset="0"/>
              </a:rPr>
              <a:t>mmarcell@bancoestado.cl</a:t>
            </a:r>
            <a:endParaRPr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80975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BANCOESTADO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785794"/>
            <a:ext cx="145732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7043758" cy="5126055"/>
          </a:xfrm>
        </p:spPr>
        <p:txBody>
          <a:bodyPr>
            <a:normAutofit fontScale="92500"/>
          </a:bodyPr>
          <a:lstStyle/>
          <a:p>
            <a:pPr eaLnBrk="0" hangingPunct="0"/>
            <a:r>
              <a:rPr lang="es-CL" altLang="es-ES" sz="20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Único </a:t>
            </a:r>
            <a:r>
              <a:rPr lang="es-CL" altLang="es-ES" sz="20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Banco Estatal en Chile </a:t>
            </a:r>
            <a:r>
              <a:rPr lang="es-CL" altLang="es-ES" sz="20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y </a:t>
            </a:r>
            <a:r>
              <a:rPr lang="es-CL" altLang="es-ES" sz="20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funciona como Banco Comercial.</a:t>
            </a:r>
          </a:p>
          <a:p>
            <a:pPr eaLnBrk="0" hangingPunct="0"/>
            <a:endParaRPr lang="es-CL" altLang="es-ES" sz="20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/>
            <a:r>
              <a:rPr lang="es-CL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 regulado por la </a:t>
            </a:r>
            <a:r>
              <a:rPr lang="es-CL" sz="2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Superintendencia de Bancos e </a:t>
            </a:r>
            <a:r>
              <a:rPr lang="es-CL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Instituciones  </a:t>
            </a:r>
            <a:r>
              <a:rPr lang="es-CL" sz="2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Financieras y </a:t>
            </a:r>
            <a:r>
              <a:rPr lang="es-CL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Banco </a:t>
            </a:r>
            <a:r>
              <a:rPr lang="es-CL" sz="2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Central</a:t>
            </a:r>
            <a:r>
              <a:rPr lang="es-CL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Los mismos reguladores de bancos comerciales</a:t>
            </a:r>
            <a:endParaRPr lang="es-CL" sz="2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/>
            <a:endParaRPr lang="es-CL" altLang="es-ES" sz="20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/>
            <a:r>
              <a:rPr lang="es-CL" altLang="es-ES" sz="2000" b="1" dirty="0" err="1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BancoEstado</a:t>
            </a:r>
            <a:r>
              <a:rPr lang="es-CL" altLang="es-ES" sz="20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, es un banco </a:t>
            </a:r>
            <a:r>
              <a:rPr lang="es-CL" altLang="es-ES" sz="20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Relevante en Chile:</a:t>
            </a:r>
          </a:p>
          <a:p>
            <a:pPr lvl="1" eaLnBrk="0" hangingPunct="0"/>
            <a:r>
              <a:rPr lang="es-CL" altLang="es-ES" sz="20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</a:t>
            </a:r>
            <a:r>
              <a:rPr lang="es-CL" altLang="es-ES" sz="20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	- Primero </a:t>
            </a:r>
            <a:r>
              <a:rPr lang="es-CL" altLang="es-ES" sz="20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en Depósitos Totales USD 31,6 mil MM</a:t>
            </a:r>
            <a:endParaRPr lang="es-CL" altLang="es-ES" sz="2000" dirty="0" smtClean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lvl="2" eaLnBrk="0" hangingPunct="0"/>
            <a:r>
              <a:rPr lang="es-CL" altLang="es-ES" sz="20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	</a:t>
            </a:r>
            <a:r>
              <a:rPr lang="es-CL" altLang="es-ES" sz="20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- Primero </a:t>
            </a:r>
            <a:r>
              <a:rPr lang="es-CL" altLang="es-ES" sz="20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en </a:t>
            </a:r>
            <a:r>
              <a:rPr lang="es-CL" altLang="es-ES" sz="20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número de clientes Créditos Hipotecarios</a:t>
            </a:r>
            <a:endParaRPr lang="es-CL" altLang="es-ES" sz="2000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lvl="4" eaLnBrk="0" hangingPunct="0"/>
            <a:r>
              <a:rPr altLang="es-ES" sz="20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	- </a:t>
            </a:r>
            <a:r>
              <a:rPr altLang="es-ES" sz="2000" dirty="0" err="1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Tercer</a:t>
            </a:r>
            <a:r>
              <a:rPr altLang="es-ES" sz="20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</a:t>
            </a:r>
            <a:r>
              <a:rPr altLang="es-ES" sz="2000" dirty="0" err="1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Banco</a:t>
            </a:r>
            <a:r>
              <a:rPr altLang="es-ES" sz="20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en Chile en </a:t>
            </a:r>
            <a:r>
              <a:rPr altLang="es-ES" sz="2000" dirty="0" err="1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Colocaciones</a:t>
            </a:r>
            <a:r>
              <a:rPr altLang="es-ES" sz="20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(*) USD 30 mil MM</a:t>
            </a:r>
            <a:endParaRPr lang="es-CL" altLang="es-ES" sz="21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endParaRPr lang="es-CL" altLang="es-ES" sz="2100" b="1" dirty="0" smtClean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21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No </a:t>
            </a:r>
            <a:r>
              <a:rPr lang="es-CL" altLang="es-ES" sz="21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puede realizar préstamos directos </a:t>
            </a:r>
            <a:r>
              <a:rPr lang="es-CL" altLang="es-ES" sz="21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a empresas del Estado.</a:t>
            </a:r>
            <a:endParaRPr lang="es-CL" altLang="es-ES" sz="21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endParaRPr lang="es-CL" altLang="es-ES" sz="21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21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Reconocido como una de las entidades públicas más transparentes de Chile, de acuerdo al </a:t>
            </a:r>
            <a:r>
              <a:rPr lang="es-CL" altLang="es-ES" sz="2100" b="1" dirty="0" err="1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Corporate</a:t>
            </a:r>
            <a:r>
              <a:rPr lang="es-CL" altLang="es-ES" sz="21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</a:t>
            </a:r>
            <a:r>
              <a:rPr lang="es-CL" altLang="es-ES" sz="2100" b="1" dirty="0" err="1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Transparency</a:t>
            </a:r>
            <a:r>
              <a:rPr lang="es-CL" altLang="es-ES" sz="21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</a:t>
            </a:r>
            <a:r>
              <a:rPr lang="es-CL" altLang="es-ES" sz="2100" b="1" dirty="0" err="1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Index</a:t>
            </a:r>
            <a:r>
              <a:rPr lang="es-CL" altLang="es-ES" sz="21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(CTI</a:t>
            </a:r>
            <a:r>
              <a:rPr lang="es-CL" altLang="es-ES" sz="21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).</a:t>
            </a:r>
            <a:endParaRPr lang="es-CL" altLang="es-ES" sz="21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6143644"/>
            <a:ext cx="871540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0" hangingPunct="0"/>
            <a:r>
              <a:rPr lang="es-CL" altLang="es-ES" sz="1200" dirty="0" smtClean="0">
                <a:latin typeface="Calibri" pitchFamily="34" charset="0"/>
                <a:ea typeface="LF_Kai"/>
                <a:cs typeface="Calibri" pitchFamily="34" charset="0"/>
              </a:rPr>
              <a:t>(*) Cifras a Junio 2016/ Fuente SBIF  y </a:t>
            </a:r>
            <a:r>
              <a:rPr lang="es-CL" altLang="es-ES" sz="1200" dirty="0" err="1" smtClean="0">
                <a:latin typeface="Calibri" pitchFamily="34" charset="0"/>
                <a:ea typeface="LF_Kai"/>
                <a:cs typeface="Calibri" pitchFamily="34" charset="0"/>
              </a:rPr>
              <a:t>BancoEstado</a:t>
            </a:r>
            <a:endParaRPr lang="es-CL" altLang="es-ES" sz="1200" dirty="0" smtClean="0">
              <a:latin typeface="Calibri" pitchFamily="34" charset="0"/>
              <a:ea typeface="LF_Kai"/>
              <a:cs typeface="Calibri" pitchFamily="34" charset="0"/>
            </a:endParaRPr>
          </a:p>
          <a:p>
            <a:pPr lvl="1" eaLnBrk="0" hangingPunct="0"/>
            <a:r>
              <a:rPr lang="es-CL" altLang="es-ES" sz="1400" dirty="0" smtClean="0">
                <a:latin typeface="Calibri" pitchFamily="34" charset="0"/>
                <a:ea typeface="LF_Kai"/>
                <a:cs typeface="Calibri" pitchFamily="34" charset="0"/>
              </a:rPr>
              <a:t>Excluye el </a:t>
            </a:r>
            <a:r>
              <a:rPr lang="es-CL" altLang="es-ES" sz="1400" dirty="0" err="1" smtClean="0">
                <a:latin typeface="Calibri" pitchFamily="34" charset="0"/>
                <a:ea typeface="LF_Kai"/>
                <a:cs typeface="Calibri" pitchFamily="34" charset="0"/>
              </a:rPr>
              <a:t>Corpbanca</a:t>
            </a:r>
            <a:r>
              <a:rPr lang="es-CL" altLang="es-ES" sz="1400" dirty="0" smtClean="0">
                <a:latin typeface="Calibri" pitchFamily="34" charset="0"/>
                <a:ea typeface="LF_Kai"/>
                <a:cs typeface="Calibri" pitchFamily="34" charset="0"/>
              </a:rPr>
              <a:t> Colombia, Florida </a:t>
            </a:r>
            <a:r>
              <a:rPr lang="es-CL" altLang="es-ES" sz="1400" dirty="0" err="1" smtClean="0">
                <a:latin typeface="Calibri" pitchFamily="34" charset="0"/>
                <a:ea typeface="LF_Kai"/>
                <a:cs typeface="Calibri" pitchFamily="34" charset="0"/>
              </a:rPr>
              <a:t>National</a:t>
            </a:r>
            <a:r>
              <a:rPr lang="es-CL" altLang="es-ES" sz="1400" dirty="0" smtClean="0">
                <a:latin typeface="Calibri" pitchFamily="34" charset="0"/>
                <a:ea typeface="LF_Kai"/>
                <a:cs typeface="Calibri" pitchFamily="34" charset="0"/>
              </a:rPr>
              <a:t> Bank (BCI). La medición considera  sistema financiero local.</a:t>
            </a:r>
            <a:endParaRPr lang="es-CL" altLang="es-ES" sz="1400" dirty="0">
              <a:latin typeface="Calibri" pitchFamily="34" charset="0"/>
              <a:ea typeface="LF_Kai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80975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BANCOESTADO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785794"/>
            <a:ext cx="145732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7258072" cy="5126055"/>
          </a:xfrm>
        </p:spPr>
        <p:txBody>
          <a:bodyPr>
            <a:normAutofit fontScale="92500" lnSpcReduction="20000"/>
          </a:bodyPr>
          <a:lstStyle/>
          <a:p>
            <a:pPr eaLnBrk="0" hangingPunct="0">
              <a:lnSpc>
                <a:spcPct val="90000"/>
              </a:lnSpc>
            </a:pPr>
            <a:r>
              <a:rPr lang="es-CL" altLang="es-ES" sz="19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Banco con </a:t>
            </a:r>
            <a:r>
              <a:rPr lang="es-CL" altLang="es-ES" sz="19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el mejor </a:t>
            </a:r>
            <a:r>
              <a:rPr lang="es-CL" altLang="es-ES" sz="19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Rating de América </a:t>
            </a:r>
            <a:r>
              <a:rPr lang="es-CL" altLang="es-ES" sz="19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Latina.</a:t>
            </a:r>
            <a:endParaRPr lang="es-CL" altLang="es-ES" sz="19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lvl="1" eaLnBrk="0" hangingPunct="0">
              <a:lnSpc>
                <a:spcPct val="90000"/>
              </a:lnSpc>
            </a:pPr>
            <a:endParaRPr lang="es-CL" altLang="es-ES" sz="1900" b="1" dirty="0" smtClean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lvl="1" eaLnBrk="0" hangingPunct="0">
              <a:lnSpc>
                <a:spcPct val="90000"/>
              </a:lnSpc>
            </a:pPr>
            <a:endParaRPr lang="es-CL" altLang="es-ES" sz="19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lvl="1" eaLnBrk="0" hangingPunct="0">
              <a:lnSpc>
                <a:spcPct val="90000"/>
              </a:lnSpc>
            </a:pPr>
            <a:endParaRPr lang="es-CL" altLang="es-ES" sz="19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lnSpc>
                <a:spcPct val="90000"/>
              </a:lnSpc>
            </a:pPr>
            <a:endParaRPr lang="es-CL" altLang="es-ES" sz="1900" b="1" dirty="0" smtClean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lnSpc>
                <a:spcPct val="90000"/>
              </a:lnSpc>
            </a:pPr>
            <a:endParaRPr lang="es-CL" altLang="es-ES" sz="19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lnSpc>
                <a:spcPct val="90000"/>
              </a:lnSpc>
            </a:pPr>
            <a:endParaRPr lang="es-CL" altLang="es-ES" sz="1900" b="1" dirty="0" smtClean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s-CL" altLang="es-ES" sz="19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Es el Banco más seguro de Latino América, según Global Finance, por 4 años consecutivos</a:t>
            </a:r>
          </a:p>
          <a:p>
            <a:pPr eaLnBrk="0" hangingPunct="0">
              <a:lnSpc>
                <a:spcPct val="90000"/>
              </a:lnSpc>
            </a:pPr>
            <a:endParaRPr lang="es-CL" altLang="es-ES" sz="1900" b="1" dirty="0" smtClean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s-CL" altLang="es-ES" sz="1900" b="1" dirty="0" err="1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BancoEstado</a:t>
            </a:r>
            <a:r>
              <a:rPr lang="es-CL" altLang="es-ES" sz="19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apoya </a:t>
            </a:r>
            <a:r>
              <a:rPr lang="es-CL" altLang="es-ES" sz="1900" b="1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a políticas </a:t>
            </a:r>
            <a:r>
              <a:rPr lang="es-CL" altLang="es-ES" sz="19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Públicas:</a:t>
            </a:r>
            <a:endParaRPr lang="es-CL" altLang="es-ES" sz="1900" b="1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lvl="1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b="1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- 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Rol anti-cíclico, </a:t>
            </a:r>
            <a:r>
              <a:rPr lang="es-CL" altLang="es-ES" sz="19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cuando es necesario</a:t>
            </a:r>
          </a:p>
          <a:p>
            <a:pPr lvl="2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- Foco </a:t>
            </a:r>
            <a:r>
              <a:rPr lang="es-CL" altLang="es-ES" sz="19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en Inclusión y 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Bancarización</a:t>
            </a:r>
          </a:p>
          <a:p>
            <a:pPr lvl="2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         Tarjetas Débito        10,1 millones</a:t>
            </a:r>
            <a:endParaRPr lang="es-CL" altLang="es-ES" sz="1900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lvl="2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- </a:t>
            </a:r>
            <a:r>
              <a:rPr lang="es-CL" altLang="es-ES" sz="19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M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ayor cobertura geográfica del país:</a:t>
            </a:r>
          </a:p>
          <a:p>
            <a:pPr lvl="2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         Sucursales               385</a:t>
            </a:r>
          </a:p>
          <a:p>
            <a:pPr lvl="2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          </a:t>
            </a:r>
            <a:r>
              <a:rPr lang="es-CL" altLang="es-ES" sz="1900" dirty="0" err="1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ServiEstado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     107</a:t>
            </a:r>
          </a:p>
          <a:p>
            <a:pPr lvl="2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          </a:t>
            </a:r>
            <a:r>
              <a:rPr lang="es-CL" altLang="es-ES" sz="1900" dirty="0" err="1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Cajavecina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 18.307</a:t>
            </a:r>
          </a:p>
          <a:p>
            <a:pPr lvl="2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         ATM                      2.384</a:t>
            </a:r>
            <a:endParaRPr lang="es-CL" altLang="es-ES" sz="1900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  <a:p>
            <a:pPr lvl="2" eaLnBrk="0" hangingPunct="0">
              <a:lnSpc>
                <a:spcPct val="90000"/>
              </a:lnSpc>
              <a:buClr>
                <a:schemeClr val="tx1"/>
              </a:buClr>
              <a:tabLst>
                <a:tab pos="0" algn="l"/>
                <a:tab pos="227013" algn="l"/>
                <a:tab pos="400050" algn="l"/>
              </a:tabLst>
              <a:defRPr/>
            </a:pP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       - Promueve </a:t>
            </a:r>
            <a:r>
              <a:rPr lang="es-CL" altLang="es-ES" sz="1900" dirty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y desarrolla mercados donde no llegan los </a:t>
            </a:r>
            <a:r>
              <a:rPr lang="es-CL" altLang="es-ES" sz="1900" dirty="0" smtClean="0">
                <a:solidFill>
                  <a:schemeClr val="tx1"/>
                </a:solidFill>
                <a:latin typeface="Calibri" pitchFamily="34" charset="0"/>
                <a:ea typeface="LF_Kai"/>
                <a:cs typeface="Calibri" pitchFamily="34" charset="0"/>
              </a:rPr>
              <a:t>bancos privados</a:t>
            </a:r>
            <a:endParaRPr lang="es-CL" altLang="es-ES" sz="1900" dirty="0">
              <a:solidFill>
                <a:schemeClr val="tx1"/>
              </a:solidFill>
              <a:latin typeface="Calibri" pitchFamily="34" charset="0"/>
              <a:ea typeface="LF_Kai"/>
              <a:cs typeface="Calibri" pitchFamily="34" charset="0"/>
            </a:endParaRPr>
          </a:p>
        </p:txBody>
      </p:sp>
      <p:graphicFrame>
        <p:nvGraphicFramePr>
          <p:cNvPr id="6" name="Group 110"/>
          <p:cNvGraphicFramePr>
            <a:graphicFrameLocks noGrp="1"/>
          </p:cNvGraphicFramePr>
          <p:nvPr/>
        </p:nvGraphicFramePr>
        <p:xfrm>
          <a:off x="1214414" y="1285860"/>
          <a:ext cx="3500462" cy="1341048"/>
        </p:xfrm>
        <a:graphic>
          <a:graphicData uri="http://schemas.openxmlformats.org/drawingml/2006/table">
            <a:tbl>
              <a:tblPr/>
              <a:tblGrid>
                <a:gridCol w="1071570"/>
                <a:gridCol w="785818"/>
                <a:gridCol w="1643074"/>
              </a:tblGrid>
              <a:tr h="2321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Agencias</a:t>
                      </a:r>
                      <a:endParaRPr kumimoji="0" lang="en-US" altLang="es-ES" sz="16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Calibri" pitchFamily="34" charset="0"/>
                      </a:endParaRP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Rating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Outlook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1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S&amp;P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7475" marR="0" lvl="0" indent="-1174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   AA-</a:t>
                      </a:r>
                      <a:endParaRPr kumimoji="0" lang="en-US" alt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Calibri" pitchFamily="34" charset="0"/>
                      </a:endParaRP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ESTABLE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1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Moody’s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3363" marR="0" lvl="0" indent="-1158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AA3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ESTABLE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1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Fitch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3363" marR="0" lvl="0" indent="-1158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A+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31C7D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Calibri" pitchFamily="34" charset="0"/>
                        </a:rPr>
                        <a:t>ESTABLE</a:t>
                      </a:r>
                    </a:p>
                  </a:txBody>
                  <a:tcPr marT="45711" marB="45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 redondeado"/>
          <p:cNvSpPr/>
          <p:nvPr/>
        </p:nvSpPr>
        <p:spPr>
          <a:xfrm>
            <a:off x="1785938" y="677863"/>
            <a:ext cx="5429250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600" dirty="0"/>
              <a:t>                                 </a:t>
            </a:r>
            <a:r>
              <a:rPr lang="es-CL" sz="1600" b="1" dirty="0"/>
              <a:t>      METAS DEL GOBIERNO </a:t>
            </a:r>
            <a:br>
              <a:rPr lang="es-CL" sz="1600" b="1" dirty="0"/>
            </a:br>
            <a:r>
              <a:rPr lang="es-CL" sz="1600" b="1" dirty="0"/>
              <a:t>                         </a:t>
            </a:r>
            <a:r>
              <a:rPr lang="es-CL" sz="1600" dirty="0"/>
              <a:t>(Aprobación nueva ley de energía)</a:t>
            </a:r>
            <a:endParaRPr lang="es-CL" sz="16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100" dirty="0"/>
              <a:t>                        I.- ENERGIA RENOVABLE         (ER)    (20% Matriz  Energética 2025)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100" dirty="0"/>
              <a:t>                       II.- EFICIENCIA ENERGETICA    (EE)     (20% ahorro 2025)</a:t>
            </a:r>
          </a:p>
        </p:txBody>
      </p:sp>
      <p:sp>
        <p:nvSpPr>
          <p:cNvPr id="9" name="8 Elipse"/>
          <p:cNvSpPr/>
          <p:nvPr/>
        </p:nvSpPr>
        <p:spPr>
          <a:xfrm>
            <a:off x="2928926" y="2000240"/>
            <a:ext cx="2857500" cy="10715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200" b="1" dirty="0">
                <a:solidFill>
                  <a:srgbClr val="E46C0A"/>
                </a:solidFill>
              </a:rPr>
              <a:t>BANCOESTADO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2071670" y="3429000"/>
            <a:ext cx="7572375" cy="5000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162" name="161 Rectángulo redondeado"/>
          <p:cNvSpPr/>
          <p:nvPr/>
        </p:nvSpPr>
        <p:spPr>
          <a:xfrm>
            <a:off x="6124575" y="1714500"/>
            <a:ext cx="1928813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900" b="1" dirty="0">
                <a:solidFill>
                  <a:schemeClr val="tx2"/>
                </a:solidFill>
              </a:rPr>
              <a:t>Coordinación externa con: 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Ministerio Energía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Ministerio Vivienda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Ministerio Medio Ambiente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 err="1">
                <a:solidFill>
                  <a:schemeClr val="tx2"/>
                </a:solidFill>
              </a:rPr>
              <a:t>Corfo</a:t>
            </a:r>
            <a:r>
              <a:rPr lang="es-CL" sz="900" b="1" dirty="0">
                <a:solidFill>
                  <a:schemeClr val="tx2"/>
                </a:solidFill>
              </a:rPr>
              <a:t> 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Diferentes </a:t>
            </a:r>
            <a:r>
              <a:rPr lang="es-CL" sz="900" b="1" dirty="0" err="1">
                <a:solidFill>
                  <a:schemeClr val="tx2"/>
                </a:solidFill>
              </a:rPr>
              <a:t>Div</a:t>
            </a:r>
            <a:r>
              <a:rPr lang="es-CL" sz="900" b="1" dirty="0">
                <a:solidFill>
                  <a:schemeClr val="tx2"/>
                </a:solidFill>
              </a:rPr>
              <a:t>. </a:t>
            </a:r>
            <a:r>
              <a:rPr lang="es-CL" sz="900" b="1" dirty="0" err="1" smtClean="0">
                <a:solidFill>
                  <a:schemeClr val="tx2"/>
                </a:solidFill>
              </a:rPr>
              <a:t>BanoEstado</a:t>
            </a:r>
            <a:endParaRPr lang="es-CL" sz="900" b="1" dirty="0">
              <a:solidFill>
                <a:schemeClr val="tx2"/>
              </a:solidFill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Bancos u Organismos  internacionales  financiadores</a:t>
            </a:r>
          </a:p>
        </p:txBody>
      </p:sp>
      <p:sp>
        <p:nvSpPr>
          <p:cNvPr id="163" name="162 Rectángulo redondeado"/>
          <p:cNvSpPr/>
          <p:nvPr/>
        </p:nvSpPr>
        <p:spPr>
          <a:xfrm>
            <a:off x="795338" y="1714500"/>
            <a:ext cx="1928812" cy="142875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Desarrollar productos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Implementar soluciones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900" b="1" dirty="0">
                <a:solidFill>
                  <a:schemeClr val="tx2"/>
                </a:solidFill>
              </a:rPr>
              <a:t>Promover educación a través de la red.</a:t>
            </a:r>
            <a:endParaRPr lang="es-CL" sz="1000" b="1" dirty="0">
              <a:solidFill>
                <a:schemeClr val="tx2"/>
              </a:solidFill>
            </a:endParaRPr>
          </a:p>
        </p:txBody>
      </p:sp>
      <p:grpSp>
        <p:nvGrpSpPr>
          <p:cNvPr id="2" name="46 Grupo"/>
          <p:cNvGrpSpPr>
            <a:grpSpLocks/>
          </p:cNvGrpSpPr>
          <p:nvPr/>
        </p:nvGrpSpPr>
        <p:grpSpPr bwMode="auto">
          <a:xfrm>
            <a:off x="1571604" y="3357562"/>
            <a:ext cx="5643561" cy="1857381"/>
            <a:chOff x="154049" y="3251203"/>
            <a:chExt cx="6087571" cy="1857403"/>
          </a:xfrm>
        </p:grpSpPr>
        <p:sp>
          <p:nvSpPr>
            <p:cNvPr id="23" name="22 Rectángulo redondeado"/>
            <p:cNvSpPr/>
            <p:nvPr/>
          </p:nvSpPr>
          <p:spPr>
            <a:xfrm>
              <a:off x="4238145" y="4179908"/>
              <a:ext cx="1488073" cy="928698"/>
            </a:xfrm>
            <a:prstGeom prst="roundRect">
              <a:avLst>
                <a:gd name="adj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 b="1" dirty="0">
                <a:solidFill>
                  <a:srgbClr val="0070C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 b="1" dirty="0">
                <a:solidFill>
                  <a:srgbClr val="0070C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CREDITOS  PYME 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900" dirty="0">
                  <a:solidFill>
                    <a:srgbClr val="0070C0"/>
                  </a:solidFill>
                </a:rPr>
                <a:t>Mejoras en Ef. Energética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900" dirty="0">
                  <a:solidFill>
                    <a:srgbClr val="0070C0"/>
                  </a:solidFill>
                </a:rPr>
                <a:t>-Paneles Fotovoltaicos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dirty="0">
                <a:solidFill>
                  <a:srgbClr val="0070C0"/>
                </a:solidFill>
              </a:endParaRPr>
            </a:p>
          </p:txBody>
        </p:sp>
        <p:sp>
          <p:nvSpPr>
            <p:cNvPr id="24" name="23 Rectángulo redondeado"/>
            <p:cNvSpPr/>
            <p:nvPr/>
          </p:nvSpPr>
          <p:spPr>
            <a:xfrm>
              <a:off x="2774035" y="4179907"/>
              <a:ext cx="1369918" cy="928698"/>
            </a:xfrm>
            <a:prstGeom prst="roundRect">
              <a:avLst>
                <a:gd name="adj" fmla="val 1133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  INMOBILIARIAS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000" dirty="0">
                <a:solidFill>
                  <a:srgbClr val="0070C0"/>
                </a:solidFill>
              </a:endParaRPr>
            </a:p>
          </p:txBody>
        </p:sp>
        <p:sp>
          <p:nvSpPr>
            <p:cNvPr id="25" name="24 Rectángulo redondeado"/>
            <p:cNvSpPr/>
            <p:nvPr/>
          </p:nvSpPr>
          <p:spPr>
            <a:xfrm>
              <a:off x="1386984" y="4179907"/>
              <a:ext cx="1286010" cy="92869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 HIPOTECARIO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400" b="1" dirty="0">
                <a:solidFill>
                  <a:srgbClr val="0070C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400" b="1" dirty="0">
                  <a:solidFill>
                    <a:srgbClr val="0070C0"/>
                  </a:solidFill>
                </a:rPr>
                <a:t>                          </a:t>
              </a:r>
            </a:p>
          </p:txBody>
        </p:sp>
        <p:sp>
          <p:nvSpPr>
            <p:cNvPr id="26" name="25 Rectángulo redondeado"/>
            <p:cNvSpPr/>
            <p:nvPr/>
          </p:nvSpPr>
          <p:spPr>
            <a:xfrm>
              <a:off x="154049" y="4179907"/>
              <a:ext cx="1078810" cy="90329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 dirty="0">
                <a:solidFill>
                  <a:srgbClr val="0070C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 CONSUMO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900" dirty="0">
                  <a:solidFill>
                    <a:srgbClr val="0070C0"/>
                  </a:solidFill>
                </a:rPr>
                <a:t>Mejoramiento Viviendas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 dirty="0">
                <a:solidFill>
                  <a:srgbClr val="0070C0"/>
                </a:solidFill>
              </a:endParaRPr>
            </a:p>
          </p:txBody>
        </p:sp>
        <p:cxnSp>
          <p:nvCxnSpPr>
            <p:cNvPr id="29" name="28 Conector recto"/>
            <p:cNvCxnSpPr/>
            <p:nvPr/>
          </p:nvCxnSpPr>
          <p:spPr>
            <a:xfrm>
              <a:off x="385224" y="4037029"/>
              <a:ext cx="5856396" cy="952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26 Rectángulo redondeado"/>
            <p:cNvSpPr/>
            <p:nvPr/>
          </p:nvSpPr>
          <p:spPr>
            <a:xfrm>
              <a:off x="1849334" y="3251203"/>
              <a:ext cx="2840868" cy="65247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2000" b="1" dirty="0">
                  <a:solidFill>
                    <a:schemeClr val="bg1"/>
                  </a:solidFill>
                </a:rPr>
                <a:t>EFICIENCIA ENERGETICA</a:t>
              </a:r>
            </a:p>
          </p:txBody>
        </p:sp>
      </p:grpSp>
      <p:sp>
        <p:nvSpPr>
          <p:cNvPr id="176" name="175 Rectángulo redondeado"/>
          <p:cNvSpPr/>
          <p:nvPr/>
        </p:nvSpPr>
        <p:spPr bwMode="auto">
          <a:xfrm>
            <a:off x="1357290" y="5500702"/>
            <a:ext cx="1125538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200" dirty="0"/>
              <a:t>BANCA PERSONAS</a:t>
            </a:r>
          </a:p>
        </p:txBody>
      </p:sp>
      <p:sp>
        <p:nvSpPr>
          <p:cNvPr id="184" name="183 Triángulo isósceles"/>
          <p:cNvSpPr/>
          <p:nvPr/>
        </p:nvSpPr>
        <p:spPr>
          <a:xfrm>
            <a:off x="2357422" y="5929330"/>
            <a:ext cx="4071938" cy="714380"/>
          </a:xfrm>
          <a:prstGeom prst="triangle">
            <a:avLst>
              <a:gd name="adj" fmla="val 50000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900" b="1" dirty="0" smtClean="0">
                <a:solidFill>
                  <a:srgbClr val="E46C0A"/>
                </a:solidFill>
              </a:rPr>
              <a:t>Socios Estratégicos e Instituciones Gubernamentales</a:t>
            </a:r>
            <a:br>
              <a:rPr lang="es-CL" sz="900" b="1" dirty="0" smtClean="0">
                <a:solidFill>
                  <a:srgbClr val="E46C0A"/>
                </a:solidFill>
              </a:rPr>
            </a:br>
            <a:r>
              <a:rPr lang="es-CL" sz="900" b="1" dirty="0" smtClean="0">
                <a:solidFill>
                  <a:srgbClr val="E46C0A"/>
                </a:solidFill>
              </a:rPr>
              <a:t>KFW</a:t>
            </a:r>
            <a:r>
              <a:rPr lang="es-CL" sz="900" b="1" dirty="0">
                <a:solidFill>
                  <a:srgbClr val="E46C0A"/>
                </a:solidFill>
              </a:rPr>
              <a:t>, </a:t>
            </a:r>
            <a:r>
              <a:rPr lang="es-CL" sz="900" b="1" dirty="0" err="1" smtClean="0">
                <a:solidFill>
                  <a:srgbClr val="E46C0A"/>
                </a:solidFill>
              </a:rPr>
              <a:t>CAF,otros</a:t>
            </a:r>
            <a:endParaRPr lang="es-CL" sz="900" b="1" dirty="0">
              <a:solidFill>
                <a:srgbClr val="E46C0A"/>
              </a:solidFill>
            </a:endParaRPr>
          </a:p>
        </p:txBody>
      </p:sp>
      <p:sp>
        <p:nvSpPr>
          <p:cNvPr id="185" name="184 Rectángulo redondeado"/>
          <p:cNvSpPr/>
          <p:nvPr/>
        </p:nvSpPr>
        <p:spPr>
          <a:xfrm>
            <a:off x="571472" y="6072206"/>
            <a:ext cx="1428750" cy="28575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200" b="1" dirty="0" err="1">
                <a:solidFill>
                  <a:schemeClr val="tx2"/>
                </a:solidFill>
              </a:rPr>
              <a:t>Know</a:t>
            </a:r>
            <a:r>
              <a:rPr lang="es-CL" sz="1200" b="1" dirty="0">
                <a:solidFill>
                  <a:schemeClr val="tx2"/>
                </a:solidFill>
              </a:rPr>
              <a:t> </a:t>
            </a:r>
            <a:r>
              <a:rPr lang="es-CL" sz="1200" b="1" dirty="0" err="1">
                <a:solidFill>
                  <a:schemeClr val="tx2"/>
                </a:solidFill>
              </a:rPr>
              <a:t>how</a:t>
            </a:r>
            <a:endParaRPr lang="es-CL" sz="1200" b="1" dirty="0"/>
          </a:p>
        </p:txBody>
      </p:sp>
      <p:sp>
        <p:nvSpPr>
          <p:cNvPr id="186" name="185 Rectángulo redondeado"/>
          <p:cNvSpPr/>
          <p:nvPr/>
        </p:nvSpPr>
        <p:spPr>
          <a:xfrm>
            <a:off x="6572264" y="6072206"/>
            <a:ext cx="1428750" cy="28575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1200" dirty="0">
                <a:solidFill>
                  <a:schemeClr val="tx2"/>
                </a:solidFill>
              </a:rPr>
              <a:t>Financiamiento</a:t>
            </a:r>
            <a:endParaRPr lang="es-CL" sz="1200" dirty="0"/>
          </a:p>
        </p:txBody>
      </p:sp>
      <p:sp>
        <p:nvSpPr>
          <p:cNvPr id="189" name="188 Flecha arriba y abajo"/>
          <p:cNvSpPr/>
          <p:nvPr/>
        </p:nvSpPr>
        <p:spPr>
          <a:xfrm>
            <a:off x="4143375" y="1571625"/>
            <a:ext cx="285750" cy="428625"/>
          </a:xfrm>
          <a:prstGeom prst="upDownArrow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L"/>
          </a:p>
        </p:txBody>
      </p:sp>
      <p:sp>
        <p:nvSpPr>
          <p:cNvPr id="77" name="76 CuadroTexto"/>
          <p:cNvSpPr txBox="1"/>
          <p:nvPr/>
        </p:nvSpPr>
        <p:spPr>
          <a:xfrm>
            <a:off x="500034" y="6318419"/>
            <a:ext cx="1643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1000" b="1" dirty="0">
                <a:solidFill>
                  <a:schemeClr val="tx2"/>
                </a:solidFill>
                <a:latin typeface="+mn-lt"/>
              </a:rPr>
              <a:t> Educación al Banco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1000" b="1" dirty="0">
                <a:solidFill>
                  <a:schemeClr val="tx2"/>
                </a:solidFill>
                <a:latin typeface="+mn-lt"/>
              </a:rPr>
              <a:t>Adquirir </a:t>
            </a:r>
            <a:r>
              <a:rPr lang="es-CL" sz="1000" b="1" dirty="0" err="1">
                <a:solidFill>
                  <a:schemeClr val="tx2"/>
                </a:solidFill>
                <a:latin typeface="+mn-lt"/>
              </a:rPr>
              <a:t>Expertise</a:t>
            </a:r>
            <a:endParaRPr lang="es-CL" sz="10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6486525" y="6349851"/>
            <a:ext cx="16430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1000" b="1" dirty="0">
                <a:solidFill>
                  <a:schemeClr val="tx2"/>
                </a:solidFill>
                <a:latin typeface="+mn-lt"/>
              </a:rPr>
              <a:t> Créditos Bilaterales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L" sz="1000" b="1" dirty="0">
                <a:solidFill>
                  <a:schemeClr val="tx2"/>
                </a:solidFill>
                <a:latin typeface="+mn-lt"/>
              </a:rPr>
              <a:t>Bonos </a:t>
            </a:r>
          </a:p>
        </p:txBody>
      </p:sp>
      <p:sp>
        <p:nvSpPr>
          <p:cNvPr id="52" name="51 Llamada ovalada"/>
          <p:cNvSpPr/>
          <p:nvPr/>
        </p:nvSpPr>
        <p:spPr>
          <a:xfrm>
            <a:off x="7953375" y="1071563"/>
            <a:ext cx="1143000" cy="857250"/>
          </a:xfrm>
          <a:prstGeom prst="wedgeEllipseCallout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900" b="1" dirty="0"/>
              <a:t>Ser EL banco referente en </a:t>
            </a:r>
            <a:r>
              <a:rPr lang="es-CL" sz="1100" b="1" dirty="0"/>
              <a:t>Eficiencia Energética</a:t>
            </a:r>
          </a:p>
        </p:txBody>
      </p:sp>
      <p:sp>
        <p:nvSpPr>
          <p:cNvPr id="74" name="73 Elipse"/>
          <p:cNvSpPr/>
          <p:nvPr/>
        </p:nvSpPr>
        <p:spPr>
          <a:xfrm>
            <a:off x="5553075" y="1590675"/>
            <a:ext cx="881063" cy="571500"/>
          </a:xfrm>
          <a:prstGeom prst="ellipse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1000" b="1" dirty="0"/>
              <a:t>Cl</a:t>
            </a:r>
            <a:r>
              <a:rPr lang="es-CL" sz="800" b="1" dirty="0"/>
              <a:t>ave</a:t>
            </a:r>
          </a:p>
        </p:txBody>
      </p:sp>
      <p:sp>
        <p:nvSpPr>
          <p:cNvPr id="76" name="75 Elipse"/>
          <p:cNvSpPr/>
          <p:nvPr/>
        </p:nvSpPr>
        <p:spPr>
          <a:xfrm>
            <a:off x="357158" y="1571612"/>
            <a:ext cx="938213" cy="571500"/>
          </a:xfrm>
          <a:prstGeom prst="ellipse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800" b="1" dirty="0"/>
              <a:t>Eficiencia Energética</a:t>
            </a:r>
          </a:p>
        </p:txBody>
      </p:sp>
      <p:sp>
        <p:nvSpPr>
          <p:cNvPr id="98" name="97 Rectángulo redondeado"/>
          <p:cNvSpPr/>
          <p:nvPr/>
        </p:nvSpPr>
        <p:spPr>
          <a:xfrm>
            <a:off x="3143240" y="3357562"/>
            <a:ext cx="2643188" cy="642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L"/>
          </a:p>
        </p:txBody>
      </p:sp>
      <p:sp>
        <p:nvSpPr>
          <p:cNvPr id="60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180975" lvl="0">
              <a:spcBef>
                <a:spcPct val="0"/>
              </a:spcBef>
            </a:pPr>
            <a:r>
              <a:rPr lang="es-CL" sz="2000" b="1" dirty="0" smtClean="0">
                <a:solidFill>
                  <a:schemeClr val="bg1">
                    <a:lumMod val="95000"/>
                  </a:schemeClr>
                </a:solidFill>
              </a:rPr>
              <a:t>BANCOESTADO / NUESTRO GRAN DESAFIO EN EE</a:t>
            </a:r>
            <a:endParaRPr kumimoji="0" lang="es-CL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3" name="63 Grupo"/>
          <p:cNvGrpSpPr/>
          <p:nvPr/>
        </p:nvGrpSpPr>
        <p:grpSpPr>
          <a:xfrm>
            <a:off x="2000232" y="4286256"/>
            <a:ext cx="6121416" cy="1581159"/>
            <a:chOff x="2357440" y="4429127"/>
            <a:chExt cx="6121416" cy="1581159"/>
          </a:xfrm>
        </p:grpSpPr>
        <p:sp>
          <p:nvSpPr>
            <p:cNvPr id="151" name="150 Rectángulo redondeado"/>
            <p:cNvSpPr/>
            <p:nvPr/>
          </p:nvSpPr>
          <p:spPr bwMode="auto">
            <a:xfrm>
              <a:off x="7215224" y="4429127"/>
              <a:ext cx="1192213" cy="92868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b="1" dirty="0">
                  <a:solidFill>
                    <a:srgbClr val="0070C0"/>
                  </a:solidFill>
                </a:rPr>
                <a:t>CREDITO  NET BILLING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000" dirty="0">
                  <a:solidFill>
                    <a:srgbClr val="0070C0"/>
                  </a:solidFill>
                </a:rPr>
                <a:t>Energía Fotovoltaica Hogares</a:t>
              </a:r>
            </a:p>
          </p:txBody>
        </p:sp>
        <p:sp>
          <p:nvSpPr>
            <p:cNvPr id="177" name="176 Rectángulo redondeado"/>
            <p:cNvSpPr/>
            <p:nvPr/>
          </p:nvSpPr>
          <p:spPr bwMode="auto">
            <a:xfrm>
              <a:off x="2928944" y="5643573"/>
              <a:ext cx="1258887" cy="3667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dirty="0"/>
                <a:t>BANCA HIPOTECARIA</a:t>
              </a:r>
            </a:p>
          </p:txBody>
        </p:sp>
        <p:sp>
          <p:nvSpPr>
            <p:cNvPr id="178" name="177 Rectángulo redondeado"/>
            <p:cNvSpPr/>
            <p:nvPr/>
          </p:nvSpPr>
          <p:spPr bwMode="auto">
            <a:xfrm>
              <a:off x="4286248" y="5643578"/>
              <a:ext cx="1325562" cy="3571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dirty="0"/>
                <a:t>BANCA INMOBILIARIA</a:t>
              </a:r>
            </a:p>
          </p:txBody>
        </p:sp>
        <p:sp>
          <p:nvSpPr>
            <p:cNvPr id="179" name="178 Rectángulo redondeado"/>
            <p:cNvSpPr/>
            <p:nvPr/>
          </p:nvSpPr>
          <p:spPr bwMode="auto">
            <a:xfrm>
              <a:off x="7286644" y="5643578"/>
              <a:ext cx="1192212" cy="3571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400" dirty="0"/>
                <a:t>B</a:t>
              </a:r>
              <a:r>
                <a:rPr lang="es-CL" sz="1200" dirty="0"/>
                <a:t>. PEQUEÑA Y MEDIANA</a:t>
              </a:r>
            </a:p>
          </p:txBody>
        </p:sp>
        <p:sp>
          <p:nvSpPr>
            <p:cNvPr id="36" name="35 Flecha abajo"/>
            <p:cNvSpPr/>
            <p:nvPr/>
          </p:nvSpPr>
          <p:spPr>
            <a:xfrm>
              <a:off x="2357440" y="5357821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  <p:sp>
          <p:nvSpPr>
            <p:cNvPr id="37" name="36 Flecha abajo"/>
            <p:cNvSpPr/>
            <p:nvPr/>
          </p:nvSpPr>
          <p:spPr>
            <a:xfrm>
              <a:off x="3643324" y="5357821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  <p:sp>
          <p:nvSpPr>
            <p:cNvPr id="39" name="38 Flecha abajo"/>
            <p:cNvSpPr/>
            <p:nvPr/>
          </p:nvSpPr>
          <p:spPr>
            <a:xfrm>
              <a:off x="6357968" y="5357821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  <p:sp>
          <p:nvSpPr>
            <p:cNvPr id="50" name="49 Rectángulo redondeado"/>
            <p:cNvSpPr/>
            <p:nvPr/>
          </p:nvSpPr>
          <p:spPr bwMode="auto">
            <a:xfrm>
              <a:off x="5715008" y="5643578"/>
              <a:ext cx="1500188" cy="35718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CL" sz="1200" dirty="0"/>
                <a:t>B. PERSONAS PEQ Y MEDIANA</a:t>
              </a:r>
            </a:p>
          </p:txBody>
        </p:sp>
        <p:sp>
          <p:nvSpPr>
            <p:cNvPr id="55" name="54 Rectángulo"/>
            <p:cNvSpPr/>
            <p:nvPr/>
          </p:nvSpPr>
          <p:spPr>
            <a:xfrm>
              <a:off x="3071802" y="4857760"/>
              <a:ext cx="1007007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CL" sz="1000" dirty="0">
                  <a:solidFill>
                    <a:srgbClr val="0070C0"/>
                  </a:solidFill>
                  <a:latin typeface="+mn-lt"/>
                </a:rPr>
                <a:t>Eco </a:t>
              </a:r>
              <a:r>
                <a:rPr lang="es-CL" sz="1000" b="1" dirty="0">
                  <a:solidFill>
                    <a:srgbClr val="0070C0"/>
                  </a:solidFill>
                  <a:latin typeface="+mn-lt"/>
                </a:rPr>
                <a:t>hipotecario</a:t>
              </a:r>
              <a:endParaRPr lang="es-CL" sz="1000" b="1" dirty="0">
                <a:latin typeface="+mn-lt"/>
              </a:endParaRPr>
            </a:p>
          </p:txBody>
        </p:sp>
        <p:sp>
          <p:nvSpPr>
            <p:cNvPr id="2085" name="57 Rectángulo"/>
            <p:cNvSpPr>
              <a:spLocks noChangeArrowheads="1"/>
            </p:cNvSpPr>
            <p:nvPr/>
          </p:nvSpPr>
          <p:spPr bwMode="auto">
            <a:xfrm>
              <a:off x="3143240" y="5000636"/>
              <a:ext cx="928687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CL" sz="1000" dirty="0">
                  <a:solidFill>
                    <a:srgbClr val="0070C0"/>
                  </a:solidFill>
                </a:rPr>
                <a:t>Bridge Verde</a:t>
              </a:r>
              <a:endParaRPr lang="es-CL" sz="1000" dirty="0"/>
            </a:p>
          </p:txBody>
        </p:sp>
        <p:sp>
          <p:nvSpPr>
            <p:cNvPr id="57" name="56 Flecha abajo"/>
            <p:cNvSpPr/>
            <p:nvPr/>
          </p:nvSpPr>
          <p:spPr>
            <a:xfrm>
              <a:off x="7786710" y="5357826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  <p:sp>
          <p:nvSpPr>
            <p:cNvPr id="58" name="57 Flecha abajo"/>
            <p:cNvSpPr/>
            <p:nvPr/>
          </p:nvSpPr>
          <p:spPr>
            <a:xfrm>
              <a:off x="4929208" y="5357821"/>
              <a:ext cx="142875" cy="214312"/>
            </a:xfrm>
            <a:prstGeom prst="downArrow">
              <a:avLst/>
            </a:prstGeom>
            <a:solidFill>
              <a:srgbClr val="E46C0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L"/>
            </a:p>
          </p:txBody>
        </p:sp>
      </p:grpSp>
      <p:sp>
        <p:nvSpPr>
          <p:cNvPr id="65" name="64 Flecha abajo"/>
          <p:cNvSpPr/>
          <p:nvPr/>
        </p:nvSpPr>
        <p:spPr>
          <a:xfrm>
            <a:off x="4286248" y="3071810"/>
            <a:ext cx="142875" cy="214312"/>
          </a:xfrm>
          <a:prstGeom prst="downArrow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2357430"/>
            <a:ext cx="541258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80975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PRODUCTO FINAL: ECO-HIPOTECARIO</a:t>
            </a:r>
            <a:endParaRPr kumimoji="0" lang="es-CL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85786" y="5000637"/>
            <a:ext cx="7500990" cy="120032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rgbClr val="E46C0A"/>
                </a:solidFill>
              </a:rPr>
              <a:t>Financiamiento  de KFW a </a:t>
            </a:r>
            <a:r>
              <a:rPr lang="es-CL" b="1" dirty="0" err="1" smtClean="0">
                <a:solidFill>
                  <a:srgbClr val="E46C0A"/>
                </a:solidFill>
              </a:rPr>
              <a:t>BancoEstado</a:t>
            </a:r>
            <a:endParaRPr lang="es-CL" b="1" dirty="0" smtClean="0">
              <a:solidFill>
                <a:srgbClr val="E46C0A"/>
              </a:solidFill>
            </a:endParaRPr>
          </a:p>
          <a:p>
            <a:r>
              <a:rPr lang="es-CL" dirty="0" smtClean="0"/>
              <a:t>Monto: USD 150 MM a 15 años/ 2 de gracia </a:t>
            </a:r>
          </a:p>
          <a:p>
            <a:r>
              <a:rPr lang="es-CL" dirty="0" smtClean="0"/>
              <a:t>Tasa: Tasa Preferencial</a:t>
            </a:r>
          </a:p>
          <a:p>
            <a:r>
              <a:rPr lang="es-CL" dirty="0" smtClean="0"/>
              <a:t>Colocación de  los fondos</a:t>
            </a:r>
            <a:r>
              <a:rPr lang="es-CL" b="1" dirty="0" smtClean="0">
                <a:solidFill>
                  <a:srgbClr val="E46C0A"/>
                </a:solidFill>
              </a:rPr>
              <a:t>: 3 años</a:t>
            </a:r>
            <a:endParaRPr lang="es-CL" dirty="0"/>
          </a:p>
        </p:txBody>
      </p:sp>
      <p:sp>
        <p:nvSpPr>
          <p:cNvPr id="6" name="8 Elipse"/>
          <p:cNvSpPr/>
          <p:nvPr/>
        </p:nvSpPr>
        <p:spPr>
          <a:xfrm>
            <a:off x="8001024" y="942963"/>
            <a:ext cx="796925" cy="771525"/>
          </a:xfrm>
          <a:prstGeom prst="ellipse">
            <a:avLst/>
          </a:prstGeom>
          <a:solidFill>
            <a:srgbClr val="00B050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dirty="0" smtClean="0">
                <a:solidFill>
                  <a:srgbClr val="FFFFFF"/>
                </a:solidFill>
                <a:ea typeface="Times New Roman"/>
                <a:cs typeface="Times New Roman"/>
              </a:rPr>
              <a:t>EH</a:t>
            </a:r>
            <a:endParaRPr lang="es-CL" sz="1050" b="1" dirty="0">
              <a:latin typeface="Times New Roman"/>
              <a:ea typeface="Times New Roman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214414" y="3857628"/>
            <a:ext cx="6786610" cy="28575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9" name="8 CuadroTexto"/>
          <p:cNvSpPr txBox="1"/>
          <p:nvPr/>
        </p:nvSpPr>
        <p:spPr>
          <a:xfrm>
            <a:off x="723872" y="938194"/>
            <a:ext cx="7500990" cy="120032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rgbClr val="E46C0A"/>
                </a:solidFill>
              </a:rPr>
              <a:t>ECO-HIPOTECARIO</a:t>
            </a:r>
          </a:p>
          <a:p>
            <a:r>
              <a:rPr lang="es-CL" dirty="0" smtClean="0"/>
              <a:t>Crédito dirigido a personas, con condiciones crediticias preferentes a la compra de viviendas nuevas, con clasificación </a:t>
            </a:r>
            <a:r>
              <a:rPr lang="es-CL" b="1" dirty="0" smtClean="0">
                <a:solidFill>
                  <a:srgbClr val="E46C0A"/>
                </a:solidFill>
              </a:rPr>
              <a:t>eficiencia energética superior al estándar</a:t>
            </a:r>
            <a:r>
              <a:rPr lang="es-CL" dirty="0" smtClean="0"/>
              <a:t> de la legislación chilena.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80975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PRODUCTO FINAL: ECO-HIPOTECARIO</a:t>
            </a:r>
            <a:endParaRPr kumimoji="0" lang="es-CL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00034" y="1000108"/>
            <a:ext cx="750099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Características</a:t>
            </a:r>
            <a:endParaRPr lang="es-CL" dirty="0" smtClean="0"/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Viviendas con clasificación superior a la norma vigente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Compra de </a:t>
            </a:r>
            <a:r>
              <a:rPr lang="es-CL" b="1" dirty="0" smtClean="0">
                <a:solidFill>
                  <a:srgbClr val="E46C0A"/>
                </a:solidFill>
              </a:rPr>
              <a:t>viviendas nuevas de hasta US$ 150.000 dólares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Financia hasta el 90% de su valor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Financia hasta 20 años plazo</a:t>
            </a:r>
            <a:endParaRPr lang="es-CL" b="1" dirty="0" smtClean="0">
              <a:solidFill>
                <a:srgbClr val="E46C0A"/>
              </a:solidFill>
            </a:endParaRPr>
          </a:p>
          <a:p>
            <a:r>
              <a:rPr lang="es-CL" b="1" dirty="0" smtClean="0"/>
              <a:t> </a:t>
            </a:r>
          </a:p>
          <a:p>
            <a:r>
              <a:rPr lang="es-CL" b="1" dirty="0" smtClean="0"/>
              <a:t>Beneficios Personas</a:t>
            </a:r>
          </a:p>
          <a:p>
            <a:pPr>
              <a:buFont typeface="Wingdings" pitchFamily="2" charset="2"/>
              <a:buChar char="ü"/>
            </a:pPr>
            <a:r>
              <a:rPr lang="es-CL" b="1" dirty="0" smtClean="0">
                <a:solidFill>
                  <a:srgbClr val="E46C0A"/>
                </a:solidFill>
              </a:rPr>
              <a:t>Tasa preferencial </a:t>
            </a:r>
            <a:endParaRPr lang="es-CL" dirty="0" smtClean="0"/>
          </a:p>
          <a:p>
            <a:pPr>
              <a:buFont typeface="Wingdings" pitchFamily="2" charset="2"/>
              <a:buChar char="ü"/>
            </a:pPr>
            <a:r>
              <a:rPr lang="es-CL" b="1" dirty="0" smtClean="0">
                <a:solidFill>
                  <a:srgbClr val="E46C0A"/>
                </a:solidFill>
              </a:rPr>
              <a:t>Ahorro Energético, </a:t>
            </a:r>
            <a:r>
              <a:rPr lang="es-CL" dirty="0" smtClean="0"/>
              <a:t>puede permitir que el </a:t>
            </a:r>
            <a:r>
              <a:rPr lang="es-CL" b="1" dirty="0" smtClean="0">
                <a:solidFill>
                  <a:srgbClr val="E46C0A"/>
                </a:solidFill>
              </a:rPr>
              <a:t>Ingreso Disponible</a:t>
            </a:r>
            <a:r>
              <a:rPr lang="es-CL" dirty="0" smtClean="0"/>
              <a:t> de las familias </a:t>
            </a:r>
            <a:r>
              <a:rPr lang="es-CL" b="1" dirty="0" smtClean="0">
                <a:solidFill>
                  <a:srgbClr val="E46C0A"/>
                </a:solidFill>
              </a:rPr>
              <a:t>aumente</a:t>
            </a:r>
            <a:r>
              <a:rPr lang="es-CL" dirty="0" smtClean="0"/>
              <a:t>  (dependiendo del comportamiento del consumo familiar)</a:t>
            </a:r>
            <a:endParaRPr lang="es-CL" b="1" dirty="0" smtClean="0">
              <a:solidFill>
                <a:srgbClr val="E46C0A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 Acceso a viviendas de mejor calidad con un </a:t>
            </a:r>
            <a:r>
              <a:rPr lang="es-CL" b="1" dirty="0" smtClean="0">
                <a:solidFill>
                  <a:srgbClr val="E46C0A"/>
                </a:solidFill>
              </a:rPr>
              <a:t>dividendo más baratos</a:t>
            </a:r>
          </a:p>
          <a:p>
            <a:pPr>
              <a:buFont typeface="Wingdings" pitchFamily="2" charset="2"/>
              <a:buChar char="ü"/>
            </a:pPr>
            <a:endParaRPr lang="es-CL" b="1" dirty="0" smtClean="0">
              <a:solidFill>
                <a:srgbClr val="E46C0A"/>
              </a:solidFill>
            </a:endParaRPr>
          </a:p>
          <a:p>
            <a:r>
              <a:rPr lang="es-CL" b="1" dirty="0" smtClean="0"/>
              <a:t>Otros Beneficios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Incentivo a la compra de </a:t>
            </a:r>
            <a:r>
              <a:rPr lang="es-CL" b="1" dirty="0" smtClean="0">
                <a:solidFill>
                  <a:srgbClr val="E46C0A"/>
                </a:solidFill>
              </a:rPr>
              <a:t>viviendas eco-eficientes</a:t>
            </a:r>
          </a:p>
          <a:p>
            <a:pPr>
              <a:buFont typeface="Wingdings" pitchFamily="2" charset="2"/>
              <a:buChar char="ü"/>
            </a:pPr>
            <a:r>
              <a:rPr lang="es-CL" b="1" dirty="0" smtClean="0">
                <a:solidFill>
                  <a:srgbClr val="E46C0A"/>
                </a:solidFill>
              </a:rPr>
              <a:t>Acelera la velocidad de venta, </a:t>
            </a:r>
            <a:r>
              <a:rPr lang="es-CL" dirty="0" smtClean="0"/>
              <a:t>incentivo</a:t>
            </a:r>
            <a:r>
              <a:rPr lang="es-CL" b="1" dirty="0" smtClean="0">
                <a:solidFill>
                  <a:srgbClr val="E46C0A"/>
                </a:solidFill>
              </a:rPr>
              <a:t> </a:t>
            </a:r>
            <a:r>
              <a:rPr lang="es-CL" dirty="0" smtClean="0"/>
              <a:t>a su construcción (Inmobiliarias)</a:t>
            </a:r>
            <a:r>
              <a:rPr lang="es-CL" b="1" dirty="0" smtClean="0">
                <a:solidFill>
                  <a:srgbClr val="E46C0A"/>
                </a:solidFill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Incentivo a la utilización Clasificación Energética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 </a:t>
            </a:r>
            <a:r>
              <a:rPr lang="es-CL" b="1" dirty="0" smtClean="0">
                <a:solidFill>
                  <a:srgbClr val="E46C0A"/>
                </a:solidFill>
              </a:rPr>
              <a:t>Apoyo </a:t>
            </a:r>
            <a:r>
              <a:rPr lang="es-CL" dirty="0" smtClean="0"/>
              <a:t>a </a:t>
            </a:r>
            <a:r>
              <a:rPr lang="es-CL" b="1" dirty="0" smtClean="0">
                <a:solidFill>
                  <a:srgbClr val="E46C0A"/>
                </a:solidFill>
              </a:rPr>
              <a:t>políticas </a:t>
            </a:r>
            <a:r>
              <a:rPr lang="es-CL" dirty="0" smtClean="0"/>
              <a:t>públicas asociadas a </a:t>
            </a:r>
            <a:r>
              <a:rPr lang="es-CL" b="1" dirty="0" smtClean="0">
                <a:solidFill>
                  <a:srgbClr val="E46C0A"/>
                </a:solidFill>
              </a:rPr>
              <a:t>eficiencia energética </a:t>
            </a:r>
            <a:r>
              <a:rPr lang="es-CL" dirty="0" smtClean="0"/>
              <a:t>y </a:t>
            </a:r>
            <a:r>
              <a:rPr lang="es-CL" b="1" dirty="0" smtClean="0">
                <a:solidFill>
                  <a:srgbClr val="E46C0A"/>
                </a:solidFill>
              </a:rPr>
              <a:t>cuidado   medioambiental</a:t>
            </a:r>
            <a:endParaRPr lang="es-CL" b="1" dirty="0">
              <a:solidFill>
                <a:srgbClr val="E46C0A"/>
              </a:solidFill>
            </a:endParaRPr>
          </a:p>
        </p:txBody>
      </p:sp>
      <p:sp>
        <p:nvSpPr>
          <p:cNvPr id="6" name="8 Elipse"/>
          <p:cNvSpPr/>
          <p:nvPr/>
        </p:nvSpPr>
        <p:spPr>
          <a:xfrm>
            <a:off x="7989917" y="942963"/>
            <a:ext cx="796925" cy="771525"/>
          </a:xfrm>
          <a:prstGeom prst="ellipse">
            <a:avLst/>
          </a:prstGeom>
          <a:solidFill>
            <a:srgbClr val="00B050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dirty="0" smtClean="0">
                <a:solidFill>
                  <a:srgbClr val="FFFFFF"/>
                </a:solidFill>
                <a:ea typeface="Times New Roman"/>
                <a:cs typeface="Times New Roman"/>
              </a:rPr>
              <a:t>EH</a:t>
            </a:r>
            <a:endParaRPr lang="es-CL" sz="105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80975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PRODUCTO FINAL: ECO-HIPOTECARIO</a:t>
            </a:r>
            <a:endParaRPr kumimoji="0" lang="es-CL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27 Flecha izquierda y derecha"/>
          <p:cNvSpPr/>
          <p:nvPr/>
        </p:nvSpPr>
        <p:spPr>
          <a:xfrm>
            <a:off x="500034" y="4071942"/>
            <a:ext cx="8215370" cy="714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9" name="8 Elipse"/>
          <p:cNvSpPr/>
          <p:nvPr/>
        </p:nvSpPr>
        <p:spPr>
          <a:xfrm>
            <a:off x="7715272" y="1000108"/>
            <a:ext cx="796925" cy="771525"/>
          </a:xfrm>
          <a:prstGeom prst="ellipse">
            <a:avLst/>
          </a:prstGeom>
          <a:solidFill>
            <a:srgbClr val="00B050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dirty="0" smtClean="0">
                <a:solidFill>
                  <a:srgbClr val="FFFFFF"/>
                </a:solidFill>
                <a:ea typeface="Times New Roman"/>
                <a:cs typeface="Times New Roman"/>
              </a:rPr>
              <a:t>EH</a:t>
            </a:r>
            <a:endParaRPr lang="es-CL" sz="1050" b="1" dirty="0">
              <a:latin typeface="Times New Roman"/>
              <a:ea typeface="Times New Roman"/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500034" y="4429132"/>
            <a:ext cx="857256" cy="3571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err="1" smtClean="0">
                <a:solidFill>
                  <a:schemeClr val="accent2">
                    <a:lumMod val="75000"/>
                  </a:schemeClr>
                </a:solidFill>
              </a:rPr>
              <a:t>Dic</a:t>
            </a:r>
            <a:r>
              <a:rPr lang="es-CL" b="1" dirty="0" smtClean="0">
                <a:solidFill>
                  <a:schemeClr val="accent2">
                    <a:lumMod val="75000"/>
                  </a:schemeClr>
                </a:solidFill>
              </a:rPr>
              <a:t> 2012</a:t>
            </a:r>
            <a:endParaRPr lang="es-C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4214810" y="4429132"/>
            <a:ext cx="714380" cy="3571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err="1" smtClean="0">
                <a:solidFill>
                  <a:schemeClr val="accent2">
                    <a:lumMod val="75000"/>
                  </a:schemeClr>
                </a:solidFill>
              </a:rPr>
              <a:t>Jun</a:t>
            </a:r>
            <a:r>
              <a:rPr lang="es-CL" b="1" dirty="0" smtClean="0">
                <a:solidFill>
                  <a:schemeClr val="accent2">
                    <a:lumMod val="75000"/>
                  </a:schemeClr>
                </a:solidFill>
              </a:rPr>
              <a:t> 2016</a:t>
            </a:r>
            <a:endParaRPr lang="es-C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8072462" y="4429132"/>
            <a:ext cx="714380" cy="3571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err="1" smtClean="0">
                <a:solidFill>
                  <a:schemeClr val="accent2">
                    <a:lumMod val="75000"/>
                  </a:schemeClr>
                </a:solidFill>
              </a:rPr>
              <a:t>Jun</a:t>
            </a:r>
            <a:r>
              <a:rPr lang="es-CL" b="1" dirty="0" smtClean="0">
                <a:solidFill>
                  <a:schemeClr val="accent2">
                    <a:lumMod val="75000"/>
                  </a:schemeClr>
                </a:solidFill>
              </a:rPr>
              <a:t> 2019</a:t>
            </a:r>
            <a:endParaRPr lang="es-C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0" y="4929198"/>
            <a:ext cx="2000264" cy="12858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rgbClr val="00B050"/>
                </a:solidFill>
              </a:rPr>
              <a:t>Primeras conversaciones con KFW </a:t>
            </a:r>
            <a:endParaRPr lang="es-CL" b="1" dirty="0">
              <a:solidFill>
                <a:srgbClr val="00B050"/>
              </a:solidFill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3643306" y="2428868"/>
            <a:ext cx="2000264" cy="12858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rgbClr val="00B050"/>
                </a:solidFill>
              </a:rPr>
              <a:t>Firma Contrato de Crédito entre BE y KFW </a:t>
            </a:r>
            <a:endParaRPr lang="es-CL" b="1" dirty="0">
              <a:solidFill>
                <a:srgbClr val="00B050"/>
              </a:solidFill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7000892" y="4929198"/>
            <a:ext cx="2000264" cy="12858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rgbClr val="00B050"/>
                </a:solidFill>
              </a:rPr>
              <a:t>Término Colocación del Crédito</a:t>
            </a:r>
            <a:endParaRPr lang="es-CL" b="1" dirty="0">
              <a:solidFill>
                <a:srgbClr val="00B050"/>
              </a:solidFill>
            </a:endParaRPr>
          </a:p>
        </p:txBody>
      </p:sp>
      <p:sp>
        <p:nvSpPr>
          <p:cNvPr id="38" name="37 Conector"/>
          <p:cNvSpPr/>
          <p:nvPr/>
        </p:nvSpPr>
        <p:spPr>
          <a:xfrm flipV="1">
            <a:off x="857224" y="4071942"/>
            <a:ext cx="214314" cy="142876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1" name="40 Conector"/>
          <p:cNvSpPr/>
          <p:nvPr/>
        </p:nvSpPr>
        <p:spPr>
          <a:xfrm flipV="1">
            <a:off x="4429124" y="4000504"/>
            <a:ext cx="214314" cy="142876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6" name="45 Rectángulo redondeado"/>
          <p:cNvSpPr/>
          <p:nvPr/>
        </p:nvSpPr>
        <p:spPr>
          <a:xfrm>
            <a:off x="714348" y="2643182"/>
            <a:ext cx="3143272" cy="12858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1071538" y="1000108"/>
            <a:ext cx="2357454" cy="13849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s-CL" sz="1400" dirty="0" smtClean="0"/>
              <a:t>Entre el 2013 y el 2016:</a:t>
            </a:r>
          </a:p>
          <a:p>
            <a:pPr lvl="0">
              <a:buFont typeface="Arial" pitchFamily="34" charset="0"/>
              <a:buChar char="•"/>
            </a:pPr>
            <a:r>
              <a:rPr lang="es-CL" sz="1400" dirty="0" smtClean="0"/>
              <a:t> Muchas visitas de KFW a </a:t>
            </a:r>
            <a:r>
              <a:rPr lang="es-CL" sz="1400" dirty="0" err="1" smtClean="0"/>
              <a:t>BancoEstado</a:t>
            </a:r>
            <a:endParaRPr lang="es-CL" sz="1400" dirty="0" smtClean="0"/>
          </a:p>
          <a:p>
            <a:pPr lvl="0">
              <a:buFont typeface="Arial" pitchFamily="34" charset="0"/>
              <a:buChar char="•"/>
            </a:pPr>
            <a:r>
              <a:rPr lang="es-CL" sz="1400" dirty="0" smtClean="0"/>
              <a:t> Reuniones con: Ministerios,  Reguladores, Consultores, etc. 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1071538" y="2500306"/>
            <a:ext cx="235745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s-CL" sz="1400" dirty="0" smtClean="0"/>
              <a:t>El 2015 se realiza un proceso de </a:t>
            </a:r>
            <a:r>
              <a:rPr lang="es-CL" sz="1400" dirty="0" err="1" smtClean="0"/>
              <a:t>Due</a:t>
            </a:r>
            <a:r>
              <a:rPr lang="es-CL" sz="1400" dirty="0" smtClean="0"/>
              <a:t> </a:t>
            </a:r>
            <a:r>
              <a:rPr lang="es-CL" sz="1400" dirty="0" err="1" smtClean="0"/>
              <a:t>Dilligence</a:t>
            </a:r>
            <a:r>
              <a:rPr lang="es-CL" sz="1400" dirty="0" smtClean="0"/>
              <a:t> a BE.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4857752" y="3429000"/>
            <a:ext cx="271464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CL" sz="1400" dirty="0" smtClean="0"/>
              <a:t>En Julio 2016 inicio Marcha Blanca en todas las Sucursales</a:t>
            </a:r>
            <a:endParaRPr lang="es-CL" sz="1400" dirty="0"/>
          </a:p>
        </p:txBody>
      </p:sp>
      <p:sp>
        <p:nvSpPr>
          <p:cNvPr id="52" name="51 Rectángulo"/>
          <p:cNvSpPr/>
          <p:nvPr/>
        </p:nvSpPr>
        <p:spPr>
          <a:xfrm>
            <a:off x="5429256" y="4214818"/>
            <a:ext cx="271464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CL" sz="1400" dirty="0" smtClean="0"/>
              <a:t>El 30  Noviembre 2016 se lanzara campaña</a:t>
            </a:r>
            <a:endParaRPr lang="es-CL" sz="1400" dirty="0"/>
          </a:p>
        </p:txBody>
      </p:sp>
      <p:sp>
        <p:nvSpPr>
          <p:cNvPr id="18" name="17 Rectángulo"/>
          <p:cNvSpPr/>
          <p:nvPr/>
        </p:nvSpPr>
        <p:spPr>
          <a:xfrm>
            <a:off x="1071538" y="3143248"/>
            <a:ext cx="2357454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s-CL" sz="1400" dirty="0" smtClean="0"/>
              <a:t>Presentaciones a Comité Ejecutivo, aprobaciones internas, </a:t>
            </a:r>
            <a:r>
              <a:rPr lang="es-CL" sz="1400" dirty="0" err="1" smtClean="0"/>
              <a:t>etc</a:t>
            </a:r>
            <a:endParaRPr lang="es-C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80975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FACTORES CLAVES  </a:t>
            </a:r>
            <a:endParaRPr kumimoji="0" lang="es-CL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13 Grupo"/>
          <p:cNvGrpSpPr/>
          <p:nvPr/>
        </p:nvGrpSpPr>
        <p:grpSpPr>
          <a:xfrm>
            <a:off x="785786" y="2184542"/>
            <a:ext cx="7211010" cy="1030144"/>
            <a:chOff x="787899" y="1184581"/>
            <a:chExt cx="7211010" cy="1030144"/>
          </a:xfrm>
          <a:solidFill>
            <a:srgbClr val="92D050"/>
          </a:solidFill>
        </p:grpSpPr>
        <p:sp>
          <p:nvSpPr>
            <p:cNvPr id="17" name="16 Forma libre"/>
            <p:cNvSpPr/>
            <p:nvPr/>
          </p:nvSpPr>
          <p:spPr>
            <a:xfrm>
              <a:off x="787899" y="1184581"/>
              <a:ext cx="2575360" cy="1030144"/>
            </a:xfrm>
            <a:custGeom>
              <a:avLst/>
              <a:gdLst>
                <a:gd name="connsiteX0" fmla="*/ 0 w 2575360"/>
                <a:gd name="connsiteY0" fmla="*/ 0 h 1030144"/>
                <a:gd name="connsiteX1" fmla="*/ 2060288 w 2575360"/>
                <a:gd name="connsiteY1" fmla="*/ 0 h 1030144"/>
                <a:gd name="connsiteX2" fmla="*/ 2575360 w 2575360"/>
                <a:gd name="connsiteY2" fmla="*/ 515072 h 1030144"/>
                <a:gd name="connsiteX3" fmla="*/ 2060288 w 2575360"/>
                <a:gd name="connsiteY3" fmla="*/ 1030144 h 1030144"/>
                <a:gd name="connsiteX4" fmla="*/ 0 w 2575360"/>
                <a:gd name="connsiteY4" fmla="*/ 1030144 h 1030144"/>
                <a:gd name="connsiteX5" fmla="*/ 515072 w 2575360"/>
                <a:gd name="connsiteY5" fmla="*/ 515072 h 1030144"/>
                <a:gd name="connsiteX6" fmla="*/ 0 w 2575360"/>
                <a:gd name="connsiteY6" fmla="*/ 0 h 103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5360" h="1030144">
                  <a:moveTo>
                    <a:pt x="0" y="0"/>
                  </a:moveTo>
                  <a:lnTo>
                    <a:pt x="2060288" y="0"/>
                  </a:lnTo>
                  <a:lnTo>
                    <a:pt x="2575360" y="515072"/>
                  </a:lnTo>
                  <a:lnTo>
                    <a:pt x="2060288" y="1030144"/>
                  </a:lnTo>
                  <a:lnTo>
                    <a:pt x="0" y="1030144"/>
                  </a:lnTo>
                  <a:lnTo>
                    <a:pt x="515072" y="515072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5082" tIns="26670" rIns="541742" bIns="2667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000" b="1" kern="1200" dirty="0" smtClean="0"/>
                <a:t>Socio </a:t>
              </a:r>
              <a:r>
                <a:rPr lang="es-CL" sz="2000" b="1" dirty="0" smtClean="0"/>
                <a:t>Estratégico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000" b="1" kern="1200" dirty="0" smtClean="0"/>
                <a:t>(KFW)</a:t>
              </a:r>
              <a:endParaRPr lang="es-CL" sz="2000" b="1" kern="1200" dirty="0"/>
            </a:p>
          </p:txBody>
        </p:sp>
        <p:sp>
          <p:nvSpPr>
            <p:cNvPr id="19" name="18 Forma libre"/>
            <p:cNvSpPr/>
            <p:nvPr/>
          </p:nvSpPr>
          <p:spPr>
            <a:xfrm>
              <a:off x="5423549" y="1184581"/>
              <a:ext cx="2575360" cy="1030144"/>
            </a:xfrm>
            <a:custGeom>
              <a:avLst/>
              <a:gdLst>
                <a:gd name="connsiteX0" fmla="*/ 0 w 2575360"/>
                <a:gd name="connsiteY0" fmla="*/ 0 h 1030144"/>
                <a:gd name="connsiteX1" fmla="*/ 2060288 w 2575360"/>
                <a:gd name="connsiteY1" fmla="*/ 0 h 1030144"/>
                <a:gd name="connsiteX2" fmla="*/ 2575360 w 2575360"/>
                <a:gd name="connsiteY2" fmla="*/ 515072 h 1030144"/>
                <a:gd name="connsiteX3" fmla="*/ 2060288 w 2575360"/>
                <a:gd name="connsiteY3" fmla="*/ 1030144 h 1030144"/>
                <a:gd name="connsiteX4" fmla="*/ 0 w 2575360"/>
                <a:gd name="connsiteY4" fmla="*/ 1030144 h 1030144"/>
                <a:gd name="connsiteX5" fmla="*/ 515072 w 2575360"/>
                <a:gd name="connsiteY5" fmla="*/ 515072 h 1030144"/>
                <a:gd name="connsiteX6" fmla="*/ 0 w 2575360"/>
                <a:gd name="connsiteY6" fmla="*/ 0 h 103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5360" h="1030144">
                  <a:moveTo>
                    <a:pt x="0" y="0"/>
                  </a:moveTo>
                  <a:lnTo>
                    <a:pt x="2060288" y="0"/>
                  </a:lnTo>
                  <a:lnTo>
                    <a:pt x="2575360" y="515072"/>
                  </a:lnTo>
                  <a:lnTo>
                    <a:pt x="2060288" y="1030144"/>
                  </a:lnTo>
                  <a:lnTo>
                    <a:pt x="0" y="1030144"/>
                  </a:lnTo>
                  <a:lnTo>
                    <a:pt x="515072" y="515072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5082" tIns="26670" rIns="541742" bIns="2667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000" kern="1200" dirty="0" smtClean="0"/>
                <a:t>Trabajo en Conjunto</a:t>
              </a:r>
              <a:endParaRPr lang="es-CL" sz="2000" kern="1200" dirty="0"/>
            </a:p>
          </p:txBody>
        </p:sp>
      </p:grpSp>
      <p:sp>
        <p:nvSpPr>
          <p:cNvPr id="5" name="4 CuadroTexto"/>
          <p:cNvSpPr txBox="1"/>
          <p:nvPr/>
        </p:nvSpPr>
        <p:spPr>
          <a:xfrm>
            <a:off x="1071538" y="3844357"/>
            <a:ext cx="21431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CL" sz="1400" dirty="0" smtClean="0"/>
              <a:t>Relación de largo plazo</a:t>
            </a:r>
          </a:p>
          <a:p>
            <a:pPr>
              <a:buFont typeface="Wingdings" pitchFamily="2" charset="2"/>
              <a:buChar char="ü"/>
            </a:pPr>
            <a:r>
              <a:rPr lang="es-CL" sz="1400" dirty="0" smtClean="0"/>
              <a:t>Confianza mutua </a:t>
            </a:r>
          </a:p>
          <a:p>
            <a:pPr>
              <a:buFont typeface="Wingdings" pitchFamily="2" charset="2"/>
              <a:buChar char="ü"/>
            </a:pPr>
            <a:r>
              <a:rPr lang="es-CL" sz="1400" dirty="0" err="1" smtClean="0"/>
              <a:t>Know</a:t>
            </a:r>
            <a:r>
              <a:rPr lang="es-CL" sz="1400" dirty="0" smtClean="0"/>
              <a:t> </a:t>
            </a:r>
            <a:r>
              <a:rPr lang="es-CL" sz="1400" dirty="0" err="1" smtClean="0"/>
              <a:t>How</a:t>
            </a:r>
            <a:endParaRPr lang="es-CL" sz="1400" dirty="0" smtClean="0"/>
          </a:p>
          <a:p>
            <a:pPr>
              <a:buFont typeface="Wingdings" pitchFamily="2" charset="2"/>
              <a:buChar char="ü"/>
            </a:pPr>
            <a:r>
              <a:rPr lang="es-CL" sz="1400" dirty="0" smtClean="0"/>
              <a:t>Fondos Preferenciales</a:t>
            </a:r>
          </a:p>
          <a:p>
            <a:endParaRPr lang="es-CL" sz="1400" dirty="0"/>
          </a:p>
        </p:txBody>
      </p:sp>
      <p:sp>
        <p:nvSpPr>
          <p:cNvPr id="8" name="7 Elipse"/>
          <p:cNvSpPr/>
          <p:nvPr/>
        </p:nvSpPr>
        <p:spPr>
          <a:xfrm>
            <a:off x="1785918" y="3487167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2</a:t>
            </a:r>
            <a:endParaRPr lang="es-CL" dirty="0"/>
          </a:p>
        </p:txBody>
      </p:sp>
      <p:sp>
        <p:nvSpPr>
          <p:cNvPr id="9" name="8 Elipse"/>
          <p:cNvSpPr/>
          <p:nvPr/>
        </p:nvSpPr>
        <p:spPr>
          <a:xfrm>
            <a:off x="4071934" y="3487167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3</a:t>
            </a:r>
            <a:endParaRPr lang="es-CL" dirty="0"/>
          </a:p>
        </p:txBody>
      </p:sp>
      <p:sp>
        <p:nvSpPr>
          <p:cNvPr id="11" name="10 Elipse"/>
          <p:cNvSpPr/>
          <p:nvPr/>
        </p:nvSpPr>
        <p:spPr>
          <a:xfrm>
            <a:off x="6429388" y="3487167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4</a:t>
            </a:r>
            <a:endParaRPr lang="es-CL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143240" y="3844357"/>
            <a:ext cx="2500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CL" sz="1400" dirty="0" smtClean="0"/>
              <a:t>Se define  ámbito de EE donde trabajar -  Vivienda</a:t>
            </a:r>
          </a:p>
          <a:p>
            <a:pPr>
              <a:buFont typeface="Wingdings" pitchFamily="2" charset="2"/>
              <a:buChar char="ü"/>
            </a:pPr>
            <a:r>
              <a:rPr lang="es-CL" sz="1400" dirty="0" smtClean="0"/>
              <a:t>Análisis y  Desarrollo del Producto</a:t>
            </a:r>
          </a:p>
          <a:p>
            <a:endParaRPr lang="es-CL" sz="1400" dirty="0"/>
          </a:p>
        </p:txBody>
      </p:sp>
      <p:sp>
        <p:nvSpPr>
          <p:cNvPr id="23" name="22 Forma libre"/>
          <p:cNvSpPr/>
          <p:nvPr/>
        </p:nvSpPr>
        <p:spPr>
          <a:xfrm>
            <a:off x="5429256" y="2184542"/>
            <a:ext cx="2786082" cy="1030144"/>
          </a:xfrm>
          <a:custGeom>
            <a:avLst/>
            <a:gdLst>
              <a:gd name="connsiteX0" fmla="*/ 0 w 2575360"/>
              <a:gd name="connsiteY0" fmla="*/ 0 h 1030144"/>
              <a:gd name="connsiteX1" fmla="*/ 2060288 w 2575360"/>
              <a:gd name="connsiteY1" fmla="*/ 0 h 1030144"/>
              <a:gd name="connsiteX2" fmla="*/ 2575360 w 2575360"/>
              <a:gd name="connsiteY2" fmla="*/ 515072 h 1030144"/>
              <a:gd name="connsiteX3" fmla="*/ 2060288 w 2575360"/>
              <a:gd name="connsiteY3" fmla="*/ 1030144 h 1030144"/>
              <a:gd name="connsiteX4" fmla="*/ 0 w 2575360"/>
              <a:gd name="connsiteY4" fmla="*/ 1030144 h 1030144"/>
              <a:gd name="connsiteX5" fmla="*/ 515072 w 2575360"/>
              <a:gd name="connsiteY5" fmla="*/ 515072 h 1030144"/>
              <a:gd name="connsiteX6" fmla="*/ 0 w 2575360"/>
              <a:gd name="connsiteY6" fmla="*/ 0 h 1030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5360" h="1030144">
                <a:moveTo>
                  <a:pt x="0" y="0"/>
                </a:moveTo>
                <a:lnTo>
                  <a:pt x="2060288" y="0"/>
                </a:lnTo>
                <a:lnTo>
                  <a:pt x="2575360" y="515072"/>
                </a:lnTo>
                <a:lnTo>
                  <a:pt x="2060288" y="1030144"/>
                </a:lnTo>
                <a:lnTo>
                  <a:pt x="0" y="1030144"/>
                </a:lnTo>
                <a:lnTo>
                  <a:pt x="515072" y="515072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5082" tIns="26670" rIns="541742" bIns="2667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2000" b="1" kern="1200" dirty="0" smtClean="0"/>
              <a:t>Diseño Personalizado</a:t>
            </a:r>
            <a:endParaRPr lang="es-CL" sz="2000" b="1" kern="1200" dirty="0"/>
          </a:p>
        </p:txBody>
      </p:sp>
      <p:sp>
        <p:nvSpPr>
          <p:cNvPr id="24" name="23 Elipse"/>
          <p:cNvSpPr/>
          <p:nvPr/>
        </p:nvSpPr>
        <p:spPr>
          <a:xfrm>
            <a:off x="8001024" y="5201679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5</a:t>
            </a:r>
            <a:endParaRPr lang="es-CL" dirty="0"/>
          </a:p>
        </p:txBody>
      </p:sp>
      <p:grpSp>
        <p:nvGrpSpPr>
          <p:cNvPr id="4" name="27 Grupo"/>
          <p:cNvGrpSpPr/>
          <p:nvPr/>
        </p:nvGrpSpPr>
        <p:grpSpPr>
          <a:xfrm>
            <a:off x="3071802" y="2184542"/>
            <a:ext cx="2575360" cy="1030144"/>
            <a:chOff x="2319938" y="2056695"/>
            <a:chExt cx="2575360" cy="1030144"/>
          </a:xfrm>
        </p:grpSpPr>
        <p:sp>
          <p:nvSpPr>
            <p:cNvPr id="29" name="28 Cheurón"/>
            <p:cNvSpPr/>
            <p:nvPr/>
          </p:nvSpPr>
          <p:spPr>
            <a:xfrm>
              <a:off x="2319938" y="2056695"/>
              <a:ext cx="2575360" cy="1030144"/>
            </a:xfrm>
            <a:prstGeom prst="chevron">
              <a:avLst/>
            </a:prstGeom>
            <a:solidFill>
              <a:srgbClr val="E46C0A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heurón 4"/>
            <p:cNvSpPr/>
            <p:nvPr/>
          </p:nvSpPr>
          <p:spPr>
            <a:xfrm>
              <a:off x="2820004" y="2056695"/>
              <a:ext cx="1545216" cy="10301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26670" rIns="26670" bIns="2667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000" kern="1200" dirty="0"/>
            </a:p>
          </p:txBody>
        </p:sp>
      </p:grpSp>
      <p:sp>
        <p:nvSpPr>
          <p:cNvPr id="25" name="24 Elipse"/>
          <p:cNvSpPr/>
          <p:nvPr/>
        </p:nvSpPr>
        <p:spPr>
          <a:xfrm>
            <a:off x="357158" y="1000108"/>
            <a:ext cx="42862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1</a:t>
            </a:r>
            <a:endParaRPr lang="es-CL" dirty="0"/>
          </a:p>
        </p:txBody>
      </p:sp>
      <p:sp>
        <p:nvSpPr>
          <p:cNvPr id="27" name="26 Forma libre"/>
          <p:cNvSpPr/>
          <p:nvPr/>
        </p:nvSpPr>
        <p:spPr>
          <a:xfrm>
            <a:off x="3071802" y="2184542"/>
            <a:ext cx="2575360" cy="1030144"/>
          </a:xfrm>
          <a:custGeom>
            <a:avLst/>
            <a:gdLst>
              <a:gd name="connsiteX0" fmla="*/ 0 w 2575360"/>
              <a:gd name="connsiteY0" fmla="*/ 0 h 1030144"/>
              <a:gd name="connsiteX1" fmla="*/ 2060288 w 2575360"/>
              <a:gd name="connsiteY1" fmla="*/ 0 h 1030144"/>
              <a:gd name="connsiteX2" fmla="*/ 2575360 w 2575360"/>
              <a:gd name="connsiteY2" fmla="*/ 515072 h 1030144"/>
              <a:gd name="connsiteX3" fmla="*/ 2060288 w 2575360"/>
              <a:gd name="connsiteY3" fmla="*/ 1030144 h 1030144"/>
              <a:gd name="connsiteX4" fmla="*/ 0 w 2575360"/>
              <a:gd name="connsiteY4" fmla="*/ 1030144 h 1030144"/>
              <a:gd name="connsiteX5" fmla="*/ 515072 w 2575360"/>
              <a:gd name="connsiteY5" fmla="*/ 515072 h 1030144"/>
              <a:gd name="connsiteX6" fmla="*/ 0 w 2575360"/>
              <a:gd name="connsiteY6" fmla="*/ 0 h 1030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5360" h="1030144">
                <a:moveTo>
                  <a:pt x="0" y="0"/>
                </a:moveTo>
                <a:lnTo>
                  <a:pt x="2060288" y="0"/>
                </a:lnTo>
                <a:lnTo>
                  <a:pt x="2575360" y="515072"/>
                </a:lnTo>
                <a:lnTo>
                  <a:pt x="2060288" y="1030144"/>
                </a:lnTo>
                <a:lnTo>
                  <a:pt x="0" y="1030144"/>
                </a:lnTo>
                <a:lnTo>
                  <a:pt x="515072" y="515072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5082" tIns="26670" rIns="541742" bIns="2667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2000" b="1" kern="1200" dirty="0" smtClean="0"/>
              <a:t>Trabajo en Conjunto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2000" b="1" kern="1200" dirty="0" smtClean="0"/>
              <a:t>(KW y BE)</a:t>
            </a:r>
            <a:endParaRPr lang="es-CL" sz="2000" b="1" kern="1200" dirty="0"/>
          </a:p>
        </p:txBody>
      </p:sp>
      <p:sp>
        <p:nvSpPr>
          <p:cNvPr id="28" name="27 CuadroTexto"/>
          <p:cNvSpPr txBox="1"/>
          <p:nvPr/>
        </p:nvSpPr>
        <p:spPr>
          <a:xfrm>
            <a:off x="5572132" y="3844357"/>
            <a:ext cx="24288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CL" sz="1400" dirty="0" smtClean="0"/>
              <a:t>Sentido Comercial</a:t>
            </a:r>
          </a:p>
          <a:p>
            <a:pPr>
              <a:buFont typeface="Wingdings" pitchFamily="2" charset="2"/>
              <a:buChar char="ü"/>
            </a:pPr>
            <a:r>
              <a:rPr lang="es-CL" sz="1400" dirty="0" smtClean="0"/>
              <a:t>Ventajas Comparativas</a:t>
            </a:r>
          </a:p>
          <a:p>
            <a:pPr>
              <a:buFont typeface="Wingdings" pitchFamily="2" charset="2"/>
              <a:buChar char="ü"/>
            </a:pPr>
            <a:r>
              <a:rPr lang="es-CL" sz="1400" dirty="0" smtClean="0"/>
              <a:t>Facilidad implementación</a:t>
            </a:r>
          </a:p>
          <a:p>
            <a:pPr>
              <a:buFont typeface="Wingdings" pitchFamily="2" charset="2"/>
              <a:buChar char="ü"/>
            </a:pPr>
            <a:r>
              <a:rPr lang="es-CL" sz="1400" dirty="0" smtClean="0"/>
              <a:t>Validación áreas  BE  y KFW</a:t>
            </a:r>
          </a:p>
          <a:p>
            <a:pPr>
              <a:buFont typeface="Wingdings" pitchFamily="2" charset="2"/>
              <a:buChar char="ü"/>
            </a:pPr>
            <a:endParaRPr lang="es-CL" sz="1400" dirty="0" smtClean="0"/>
          </a:p>
          <a:p>
            <a:pPr>
              <a:buFont typeface="Wingdings" pitchFamily="2" charset="2"/>
              <a:buChar char="ü"/>
            </a:pPr>
            <a:endParaRPr lang="es-CL" sz="1400" dirty="0"/>
          </a:p>
        </p:txBody>
      </p:sp>
      <p:sp>
        <p:nvSpPr>
          <p:cNvPr id="31" name="30 Forma libre"/>
          <p:cNvSpPr/>
          <p:nvPr/>
        </p:nvSpPr>
        <p:spPr>
          <a:xfrm>
            <a:off x="642910" y="785794"/>
            <a:ext cx="7215238" cy="1030144"/>
          </a:xfrm>
          <a:custGeom>
            <a:avLst/>
            <a:gdLst>
              <a:gd name="connsiteX0" fmla="*/ 0 w 2575360"/>
              <a:gd name="connsiteY0" fmla="*/ 0 h 1030144"/>
              <a:gd name="connsiteX1" fmla="*/ 2060288 w 2575360"/>
              <a:gd name="connsiteY1" fmla="*/ 0 h 1030144"/>
              <a:gd name="connsiteX2" fmla="*/ 2575360 w 2575360"/>
              <a:gd name="connsiteY2" fmla="*/ 515072 h 1030144"/>
              <a:gd name="connsiteX3" fmla="*/ 2060288 w 2575360"/>
              <a:gd name="connsiteY3" fmla="*/ 1030144 h 1030144"/>
              <a:gd name="connsiteX4" fmla="*/ 0 w 2575360"/>
              <a:gd name="connsiteY4" fmla="*/ 1030144 h 1030144"/>
              <a:gd name="connsiteX5" fmla="*/ 515072 w 2575360"/>
              <a:gd name="connsiteY5" fmla="*/ 515072 h 1030144"/>
              <a:gd name="connsiteX6" fmla="*/ 0 w 2575360"/>
              <a:gd name="connsiteY6" fmla="*/ 0 h 1030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5360" h="1030144">
                <a:moveTo>
                  <a:pt x="0" y="0"/>
                </a:moveTo>
                <a:lnTo>
                  <a:pt x="2060288" y="0"/>
                </a:lnTo>
                <a:lnTo>
                  <a:pt x="2575360" y="515072"/>
                </a:lnTo>
                <a:lnTo>
                  <a:pt x="2060288" y="1030144"/>
                </a:lnTo>
                <a:lnTo>
                  <a:pt x="0" y="1030144"/>
                </a:lnTo>
                <a:lnTo>
                  <a:pt x="515072" y="515072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5082" tIns="26670" rIns="541742" bIns="26670" numCol="1" spcCol="1270" anchor="ctr" anchorCtr="0">
            <a:noAutofit/>
          </a:bodyPr>
          <a:lstStyle/>
          <a:p>
            <a:pPr algn="ctr"/>
            <a:r>
              <a:rPr lang="es-CL" sz="2000" dirty="0" smtClean="0"/>
              <a:t>       </a:t>
            </a:r>
            <a:r>
              <a:rPr lang="es-CL" sz="2000" b="1" dirty="0" smtClean="0"/>
              <a:t>Alineamiento en Implementar Producto EE</a:t>
            </a:r>
          </a:p>
        </p:txBody>
      </p:sp>
      <p:sp>
        <p:nvSpPr>
          <p:cNvPr id="33" name="32 Forma libre"/>
          <p:cNvSpPr/>
          <p:nvPr/>
        </p:nvSpPr>
        <p:spPr>
          <a:xfrm>
            <a:off x="571472" y="4786322"/>
            <a:ext cx="7215238" cy="1030144"/>
          </a:xfrm>
          <a:custGeom>
            <a:avLst/>
            <a:gdLst>
              <a:gd name="connsiteX0" fmla="*/ 0 w 2575360"/>
              <a:gd name="connsiteY0" fmla="*/ 0 h 1030144"/>
              <a:gd name="connsiteX1" fmla="*/ 2060288 w 2575360"/>
              <a:gd name="connsiteY1" fmla="*/ 0 h 1030144"/>
              <a:gd name="connsiteX2" fmla="*/ 2575360 w 2575360"/>
              <a:gd name="connsiteY2" fmla="*/ 515072 h 1030144"/>
              <a:gd name="connsiteX3" fmla="*/ 2060288 w 2575360"/>
              <a:gd name="connsiteY3" fmla="*/ 1030144 h 1030144"/>
              <a:gd name="connsiteX4" fmla="*/ 0 w 2575360"/>
              <a:gd name="connsiteY4" fmla="*/ 1030144 h 1030144"/>
              <a:gd name="connsiteX5" fmla="*/ 515072 w 2575360"/>
              <a:gd name="connsiteY5" fmla="*/ 515072 h 1030144"/>
              <a:gd name="connsiteX6" fmla="*/ 0 w 2575360"/>
              <a:gd name="connsiteY6" fmla="*/ 0 h 1030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5360" h="1030144">
                <a:moveTo>
                  <a:pt x="0" y="0"/>
                </a:moveTo>
                <a:lnTo>
                  <a:pt x="2060288" y="0"/>
                </a:lnTo>
                <a:lnTo>
                  <a:pt x="2575360" y="515072"/>
                </a:lnTo>
                <a:lnTo>
                  <a:pt x="2060288" y="1030144"/>
                </a:lnTo>
                <a:lnTo>
                  <a:pt x="0" y="1030144"/>
                </a:lnTo>
                <a:lnTo>
                  <a:pt x="515072" y="515072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5082" tIns="26670" rIns="541742" bIns="2667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2000" b="1" dirty="0" smtClean="0"/>
              <a:t>Perseverancia y Visión de Largo Plazo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Elipse"/>
          <p:cNvSpPr/>
          <p:nvPr/>
        </p:nvSpPr>
        <p:spPr>
          <a:xfrm>
            <a:off x="414338" y="2024063"/>
            <a:ext cx="796925" cy="771525"/>
          </a:xfrm>
          <a:prstGeom prst="ellipse">
            <a:avLst/>
          </a:prstGeom>
          <a:solidFill>
            <a:srgbClr val="00B050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dirty="0" smtClean="0">
                <a:solidFill>
                  <a:schemeClr val="bg1"/>
                </a:solidFill>
                <a:ea typeface="Times New Roman"/>
                <a:cs typeface="Times New Roman"/>
              </a:rPr>
              <a:t>EH</a:t>
            </a:r>
            <a:endParaRPr lang="es-CL" sz="1050" b="1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1206500" y="2093913"/>
            <a:ext cx="3527425" cy="63023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400" b="1" dirty="0" smtClean="0"/>
              <a:t>ECO-HIPOTECARIO</a:t>
            </a:r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/>
              <a:t>P</a:t>
            </a:r>
            <a:r>
              <a:rPr lang="es-CL" sz="1200" dirty="0" smtClean="0"/>
              <a:t>ara la compra de viviendas nuevas energéticamente eficientes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4654550" y="2220913"/>
            <a:ext cx="1835150" cy="377825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Subgerencia Hipotecaria</a:t>
            </a:r>
            <a:endParaRPr lang="es-CL" sz="700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1125" y="2160588"/>
            <a:ext cx="450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2 Subtítulo"/>
          <p:cNvSpPr txBox="1">
            <a:spLocks/>
          </p:cNvSpPr>
          <p:nvPr/>
        </p:nvSpPr>
        <p:spPr>
          <a:xfrm>
            <a:off x="7092950" y="2071688"/>
            <a:ext cx="1979613" cy="723900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/>
              <a:t>Sentido Comercial</a:t>
            </a:r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Implementación simple</a:t>
            </a:r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Certificación disponible</a:t>
            </a:r>
            <a:endParaRPr lang="es-CL" sz="1200" dirty="0"/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endParaRPr lang="es-CL" sz="1200" dirty="0"/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1206500" y="2962275"/>
            <a:ext cx="3527425" cy="630238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buClr>
                <a:srgbClr val="00B050"/>
              </a:buClr>
              <a:defRPr/>
            </a:pPr>
            <a:r>
              <a:rPr lang="es-CL" sz="1400" b="1" dirty="0">
                <a:solidFill>
                  <a:schemeClr val="tx1"/>
                </a:solidFill>
              </a:rPr>
              <a:t>INMOBILIARIO VERDE    </a:t>
            </a:r>
            <a:endParaRPr lang="es-CL" sz="1400" b="1" dirty="0" smtClean="0">
              <a:solidFill>
                <a:schemeClr val="tx1"/>
              </a:solidFill>
            </a:endParaRPr>
          </a:p>
          <a:p>
            <a:pPr algn="l" fontAlgn="auto">
              <a:spcAft>
                <a:spcPts val="0"/>
              </a:spcAft>
              <a:buClr>
                <a:srgbClr val="00B050"/>
              </a:buClr>
              <a:defRPr/>
            </a:pPr>
            <a:r>
              <a:rPr lang="es-CL" sz="1200" dirty="0">
                <a:solidFill>
                  <a:schemeClr val="tx1"/>
                </a:solidFill>
              </a:rPr>
              <a:t>P</a:t>
            </a:r>
            <a:r>
              <a:rPr lang="es-CL" sz="1200" dirty="0" smtClean="0">
                <a:solidFill>
                  <a:schemeClr val="tx1"/>
                </a:solidFill>
              </a:rPr>
              <a:t>ara la construcción de edificaciones de uso residencial energéticamente eficientes</a:t>
            </a:r>
          </a:p>
        </p:txBody>
      </p:sp>
      <p:sp>
        <p:nvSpPr>
          <p:cNvPr id="10" name="9 Elipse"/>
          <p:cNvSpPr/>
          <p:nvPr/>
        </p:nvSpPr>
        <p:spPr>
          <a:xfrm>
            <a:off x="414338" y="2890838"/>
            <a:ext cx="796925" cy="773112"/>
          </a:xfrm>
          <a:prstGeom prst="ellipse">
            <a:avLst/>
          </a:prstGeom>
          <a:solidFill>
            <a:srgbClr val="00B050">
              <a:alpha val="46000"/>
            </a:srgbClr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dirty="0">
                <a:solidFill>
                  <a:schemeClr val="bg1"/>
                </a:solidFill>
                <a:ea typeface="Times New Roman"/>
                <a:cs typeface="Times New Roman"/>
              </a:rPr>
              <a:t>IV</a:t>
            </a:r>
          </a:p>
        </p:txBody>
      </p:sp>
      <p:sp>
        <p:nvSpPr>
          <p:cNvPr id="11" name="2 Subtítulo"/>
          <p:cNvSpPr txBox="1">
            <a:spLocks/>
          </p:cNvSpPr>
          <p:nvPr/>
        </p:nvSpPr>
        <p:spPr>
          <a:xfrm>
            <a:off x="4654550" y="3125788"/>
            <a:ext cx="1835150" cy="303212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Gerencia Inmobiliaria</a:t>
            </a:r>
            <a:endParaRPr lang="es-CL" sz="700" dirty="0"/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6363" y="3073400"/>
            <a:ext cx="450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2 Subtítulo"/>
          <p:cNvSpPr txBox="1">
            <a:spLocks/>
          </p:cNvSpPr>
          <p:nvPr/>
        </p:nvSpPr>
        <p:spPr>
          <a:xfrm>
            <a:off x="7092950" y="2917825"/>
            <a:ext cx="1979613" cy="723900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/>
              <a:t>Sentido Comercial</a:t>
            </a:r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Implementación simple</a:t>
            </a:r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Certificación disponible</a:t>
            </a:r>
            <a:endParaRPr lang="es-CL" sz="1200" dirty="0"/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endParaRPr lang="es-CL" sz="1200" dirty="0"/>
          </a:p>
        </p:txBody>
      </p:sp>
      <p:sp>
        <p:nvSpPr>
          <p:cNvPr id="14" name="13 Elipse"/>
          <p:cNvSpPr/>
          <p:nvPr/>
        </p:nvSpPr>
        <p:spPr>
          <a:xfrm>
            <a:off x="414338" y="3752850"/>
            <a:ext cx="796925" cy="771525"/>
          </a:xfrm>
          <a:prstGeom prst="ellipse">
            <a:avLst/>
          </a:prstGeom>
          <a:solidFill>
            <a:srgbClr val="00B050">
              <a:alpha val="46000"/>
            </a:srgbClr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000" b="1" dirty="0">
                <a:solidFill>
                  <a:schemeClr val="bg1"/>
                </a:solidFill>
                <a:ea typeface="Times New Roman"/>
                <a:cs typeface="Times New Roman"/>
              </a:rPr>
              <a:t>CR</a:t>
            </a:r>
          </a:p>
        </p:txBody>
      </p:sp>
      <p:sp>
        <p:nvSpPr>
          <p:cNvPr id="15" name="2 Subtítulo"/>
          <p:cNvSpPr txBox="1">
            <a:spLocks/>
          </p:cNvSpPr>
          <p:nvPr/>
        </p:nvSpPr>
        <p:spPr>
          <a:xfrm>
            <a:off x="1206500" y="3824288"/>
            <a:ext cx="3527425" cy="630237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buClr>
                <a:srgbClr val="00B050"/>
              </a:buClr>
              <a:defRPr/>
            </a:pPr>
            <a:r>
              <a:rPr lang="es-CL" sz="1400" b="1" dirty="0" smtClean="0">
                <a:solidFill>
                  <a:schemeClr val="tx1"/>
                </a:solidFill>
              </a:rPr>
              <a:t>CONSUMO DE REACONDICIONAMIENTO </a:t>
            </a:r>
          </a:p>
          <a:p>
            <a:pPr algn="l" fontAlgn="auto">
              <a:spcAft>
                <a:spcPts val="0"/>
              </a:spcAft>
              <a:buClr>
                <a:srgbClr val="00B050"/>
              </a:buClr>
              <a:defRPr/>
            </a:pPr>
            <a:r>
              <a:rPr lang="es-CL" sz="1200" dirty="0">
                <a:solidFill>
                  <a:schemeClr val="tx1"/>
                </a:solidFill>
              </a:rPr>
              <a:t>P</a:t>
            </a:r>
            <a:r>
              <a:rPr lang="es-CL" sz="1200" dirty="0" smtClean="0">
                <a:solidFill>
                  <a:schemeClr val="tx1"/>
                </a:solidFill>
              </a:rPr>
              <a:t>ara </a:t>
            </a:r>
            <a:r>
              <a:rPr lang="es-CL" sz="1200" dirty="0">
                <a:solidFill>
                  <a:schemeClr val="tx1"/>
                </a:solidFill>
              </a:rPr>
              <a:t>reacondicionamiento térmico de viviendas existentes</a:t>
            </a:r>
          </a:p>
          <a:p>
            <a:pPr marL="800100" lvl="1" indent="-342900" algn="l" fontAlgn="auto">
              <a:spcAft>
                <a:spcPts val="0"/>
              </a:spcAft>
              <a:buClr>
                <a:srgbClr val="00B050"/>
              </a:buClr>
              <a:buFont typeface="Arial" pitchFamily="34" charset="0"/>
              <a:buChar char="•"/>
              <a:defRPr/>
            </a:pPr>
            <a:endParaRPr lang="es-CL" sz="1050" b="1" dirty="0">
              <a:solidFill>
                <a:schemeClr val="tx1"/>
              </a:solidFill>
            </a:endParaRPr>
          </a:p>
        </p:txBody>
      </p:sp>
      <p:sp>
        <p:nvSpPr>
          <p:cNvPr id="16" name="2 Subtítulo"/>
          <p:cNvSpPr txBox="1">
            <a:spLocks/>
          </p:cNvSpPr>
          <p:nvPr/>
        </p:nvSpPr>
        <p:spPr>
          <a:xfrm>
            <a:off x="4654550" y="3670300"/>
            <a:ext cx="1835150" cy="936625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Subgerencia Comercial Relacional</a:t>
            </a:r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Subgerencia Comercial Segmento Emergente</a:t>
            </a:r>
            <a:endParaRPr lang="es-CL" sz="700" dirty="0"/>
          </a:p>
        </p:txBody>
      </p:sp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7475" y="3729038"/>
            <a:ext cx="450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64300" y="4087813"/>
            <a:ext cx="4397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2 Subtítulo"/>
          <p:cNvSpPr txBox="1">
            <a:spLocks/>
          </p:cNvSpPr>
          <p:nvPr/>
        </p:nvSpPr>
        <p:spPr>
          <a:xfrm>
            <a:off x="7092950" y="3783013"/>
            <a:ext cx="1979613" cy="722312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/>
              <a:t>Sentido Comercial</a:t>
            </a:r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Implementación compleja</a:t>
            </a:r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Certificación</a:t>
            </a:r>
            <a:r>
              <a:rPr lang="es-CL" sz="1200" b="1" dirty="0" smtClean="0"/>
              <a:t> no </a:t>
            </a:r>
            <a:r>
              <a:rPr lang="es-CL" sz="1200" dirty="0" smtClean="0"/>
              <a:t>disponible</a:t>
            </a:r>
            <a:endParaRPr lang="es-CL" sz="1200" dirty="0"/>
          </a:p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endParaRPr lang="es-CL" sz="1200" dirty="0"/>
          </a:p>
        </p:txBody>
      </p:sp>
      <p:sp>
        <p:nvSpPr>
          <p:cNvPr id="20" name="8 Elipse"/>
          <p:cNvSpPr/>
          <p:nvPr/>
        </p:nvSpPr>
        <p:spPr>
          <a:xfrm>
            <a:off x="414338" y="4613275"/>
            <a:ext cx="796925" cy="771525"/>
          </a:xfrm>
          <a:prstGeom prst="ellipse">
            <a:avLst/>
          </a:prstGeom>
          <a:solidFill>
            <a:srgbClr val="00B050">
              <a:alpha val="46000"/>
            </a:srgbClr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2000" b="1" dirty="0">
                <a:solidFill>
                  <a:schemeClr val="bg1"/>
                </a:solidFill>
                <a:ea typeface="Times New Roman"/>
                <a:cs typeface="Times New Roman"/>
              </a:rPr>
              <a:t>HR</a:t>
            </a:r>
            <a:endParaRPr lang="es-CL" sz="1400" b="1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  <p:sp>
        <p:nvSpPr>
          <p:cNvPr id="21" name="2 Subtítulo"/>
          <p:cNvSpPr txBox="1">
            <a:spLocks/>
          </p:cNvSpPr>
          <p:nvPr/>
        </p:nvSpPr>
        <p:spPr bwMode="auto">
          <a:xfrm>
            <a:off x="1206500" y="4683125"/>
            <a:ext cx="352742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0B050"/>
              </a:buClr>
              <a:buFont typeface="Arial" pitchFamily="34" charset="0"/>
              <a:buNone/>
            </a:pPr>
            <a:r>
              <a:rPr lang="es-CL" altLang="es-CL" sz="1400" b="1" dirty="0">
                <a:latin typeface="Calibri" pitchFamily="34" charset="0"/>
              </a:rPr>
              <a:t>HIPOTECARIO DE REACONDICIONAMIENTO </a:t>
            </a:r>
          </a:p>
          <a:p>
            <a:pPr>
              <a:spcBef>
                <a:spcPct val="20000"/>
              </a:spcBef>
              <a:buClr>
                <a:srgbClr val="00B050"/>
              </a:buClr>
              <a:buFont typeface="Arial" pitchFamily="34" charset="0"/>
              <a:buNone/>
            </a:pPr>
            <a:r>
              <a:rPr lang="es-CL" altLang="es-CL" sz="1200" dirty="0">
                <a:latin typeface="Calibri" pitchFamily="34" charset="0"/>
              </a:rPr>
              <a:t>Para reacondicionamiento térmico de viviendas existentes</a:t>
            </a:r>
          </a:p>
        </p:txBody>
      </p:sp>
      <p:sp>
        <p:nvSpPr>
          <p:cNvPr id="22" name="2 Subtítulo"/>
          <p:cNvSpPr txBox="1">
            <a:spLocks/>
          </p:cNvSpPr>
          <p:nvPr/>
        </p:nvSpPr>
        <p:spPr>
          <a:xfrm>
            <a:off x="4654550" y="4837113"/>
            <a:ext cx="1835150" cy="323850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Subgerencia Hipotecaria</a:t>
            </a:r>
            <a:endParaRPr lang="es-CL" sz="700" dirty="0"/>
          </a:p>
        </p:txBody>
      </p:sp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57950" y="4733925"/>
            <a:ext cx="438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2 Subtítulo"/>
          <p:cNvSpPr txBox="1">
            <a:spLocks/>
          </p:cNvSpPr>
          <p:nvPr/>
        </p:nvSpPr>
        <p:spPr>
          <a:xfrm>
            <a:off x="7092950" y="4845050"/>
            <a:ext cx="1979613" cy="323850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rgbClr val="00B050"/>
              </a:buClr>
              <a:buFont typeface="Arial" panose="020B0604020202020204" pitchFamily="34" charset="0"/>
              <a:buNone/>
              <a:defRPr/>
            </a:pPr>
            <a:r>
              <a:rPr lang="es-CL" sz="1200" dirty="0" smtClean="0"/>
              <a:t>No hace sentido Comercial</a:t>
            </a:r>
            <a:endParaRPr lang="es-CL" sz="700" dirty="0"/>
          </a:p>
        </p:txBody>
      </p:sp>
      <p:sp>
        <p:nvSpPr>
          <p:cNvPr id="25" name="24 Rectángulo"/>
          <p:cNvSpPr/>
          <p:nvPr/>
        </p:nvSpPr>
        <p:spPr>
          <a:xfrm>
            <a:off x="1619250" y="1558925"/>
            <a:ext cx="23796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defRPr/>
            </a:pPr>
            <a:r>
              <a:rPr lang="es-CL" b="1" dirty="0">
                <a:latin typeface="+mn-lt"/>
              </a:rPr>
              <a:t>PRODUCTO EVALUADO</a:t>
            </a:r>
          </a:p>
        </p:txBody>
      </p:sp>
      <p:sp>
        <p:nvSpPr>
          <p:cNvPr id="26" name="25 Rectángulo"/>
          <p:cNvSpPr/>
          <p:nvPr/>
        </p:nvSpPr>
        <p:spPr>
          <a:xfrm>
            <a:off x="4703763" y="1558925"/>
            <a:ext cx="15970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defRPr/>
            </a:pPr>
            <a:r>
              <a:rPr lang="es-CL" b="1" dirty="0">
                <a:latin typeface="+mn-lt"/>
              </a:rPr>
              <a:t>CONTRAPARTE</a:t>
            </a:r>
          </a:p>
        </p:txBody>
      </p:sp>
      <p:sp>
        <p:nvSpPr>
          <p:cNvPr id="27" name="26 Rectángulo"/>
          <p:cNvSpPr/>
          <p:nvPr/>
        </p:nvSpPr>
        <p:spPr>
          <a:xfrm>
            <a:off x="7019925" y="1558925"/>
            <a:ext cx="1411288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defRPr/>
            </a:pPr>
            <a:r>
              <a:rPr lang="es-CL" b="1" dirty="0">
                <a:latin typeface="+mn-lt"/>
              </a:rPr>
              <a:t>RESULTADOS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-6350" y="28511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flipV="1">
            <a:off x="6443663" y="1512888"/>
            <a:ext cx="0" cy="3932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-6350" y="369728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-6350" y="45783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6350" y="195738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 flipV="1">
            <a:off x="4629150" y="1484313"/>
            <a:ext cx="0" cy="3960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-9525" y="5445125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1 Título"/>
          <p:cNvSpPr txBox="1">
            <a:spLocks/>
          </p:cNvSpPr>
          <p:nvPr/>
        </p:nvSpPr>
        <p:spPr>
          <a:xfrm>
            <a:off x="0" y="0"/>
            <a:ext cx="6643688" cy="571481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80975" lvl="0">
              <a:spcBef>
                <a:spcPct val="0"/>
              </a:spcBef>
              <a:defRPr/>
            </a:pPr>
            <a:r>
              <a:rPr lang="es-CL" sz="2000" b="1" dirty="0" smtClean="0">
                <a:solidFill>
                  <a:schemeClr val="bg1"/>
                </a:solidFill>
              </a:rPr>
              <a:t>ALTERNATIVAS FINALISTAS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9494</TotalTime>
  <Words>1043</Words>
  <Application>Microsoft Macintosh PowerPoint</Application>
  <PresentationFormat>On-screen Show (4:3)</PresentationFormat>
  <Paragraphs>266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Calibri</vt:lpstr>
      <vt:lpstr>LF_Kai</vt:lpstr>
      <vt:lpstr>ＭＳ Ｐゴシック</vt:lpstr>
      <vt:lpstr>Times New Roman</vt:lpstr>
      <vt:lpstr>Wingdings</vt:lpstr>
      <vt:lpstr>Arial</vt:lpstr>
      <vt:lpstr>Tema de Office</vt:lpstr>
      <vt:lpstr>1_Tema de Office</vt:lpstr>
      <vt:lpstr>Banco Estado Comprometido   Eficiencia Energética  Experiencia en Vivienda Noviembre 2016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Banco Estado Comprometido con la  Eficiencia Energética Noviembre 2016  mmarcell@bancoestado.cl</vt:lpstr>
    </vt:vector>
  </TitlesOfParts>
  <Company>Banco Estado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Iniciativas  Banca Personas</dc:title>
  <dc:creator>Gustavo Inostroza P.</dc:creator>
  <cp:lastModifiedBy>Lucila Serra</cp:lastModifiedBy>
  <cp:revision>932</cp:revision>
  <dcterms:created xsi:type="dcterms:W3CDTF">2016-05-17T15:31:59Z</dcterms:created>
  <dcterms:modified xsi:type="dcterms:W3CDTF">2016-11-03T17:56:13Z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1105054603</vt:i4>
  </property>
  <property fmtid="{D5CDD505-2E9C-101B-9397-08002B2CF9AE}" pid="3" name="_NewReviewCycle">
    <vt:lpwstr/>
  </property>
  <property fmtid="{D5CDD505-2E9C-101B-9397-08002B2CF9AE}" pid="4" name="_EmailSubject">
    <vt:lpwstr>Important Information for Speakers! --- Event: Innovative Financial Instruments to Support EE Financing, to be held in Lima, Peru, November 15 &amp; 16, 2016.</vt:lpwstr>
  </property>
  <property fmtid="{D5CDD505-2E9C-101B-9397-08002B2CF9AE}" pid="5" name="_AuthorEmail">
    <vt:lpwstr>mmarcell@bancoestado.cl</vt:lpwstr>
  </property>
  <property fmtid="{D5CDD505-2E9C-101B-9397-08002B2CF9AE}" pid="6" name="_AuthorEmailDisplayName">
    <vt:lpwstr>Marcelli Gimenez Maria Elena</vt:lpwstr>
  </property>
  <property fmtid="{D5CDD505-2E9C-101B-9397-08002B2CF9AE}" pid="7" name="_PreviousAdHocReviewCycleID">
    <vt:i4>-292249759</vt:i4>
  </property>
</Properties>
</file>