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6"/>
  </p:notesMasterIdLst>
  <p:sldIdLst>
    <p:sldId id="511" r:id="rId3"/>
    <p:sldId id="574" r:id="rId4"/>
    <p:sldId id="514" r:id="rId5"/>
    <p:sldId id="578" r:id="rId6"/>
    <p:sldId id="520" r:id="rId7"/>
    <p:sldId id="603" r:id="rId8"/>
    <p:sldId id="611" r:id="rId9"/>
    <p:sldId id="604" r:id="rId10"/>
    <p:sldId id="607" r:id="rId11"/>
    <p:sldId id="601" r:id="rId12"/>
    <p:sldId id="608" r:id="rId13"/>
    <p:sldId id="569" r:id="rId14"/>
    <p:sldId id="553" r:id="rId1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Janecko" initials="AJ" lastIdx="9" clrIdx="0"/>
  <p:cmAuthor id="1" name="Kerry E. O'Neill" initials="KEO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93A"/>
    <a:srgbClr val="F57913"/>
    <a:srgbClr val="5E5EFE"/>
    <a:srgbClr val="5050FE"/>
    <a:srgbClr val="575FFB"/>
    <a:srgbClr val="434CFB"/>
    <a:srgbClr val="837DF3"/>
    <a:srgbClr val="1E1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9" autoAdjust="0"/>
    <p:restoredTop sz="84943" autoAdjust="0"/>
  </p:normalViewPr>
  <p:slideViewPr>
    <p:cSldViewPr>
      <p:cViewPr varScale="1">
        <p:scale>
          <a:sx n="77" d="100"/>
          <a:sy n="77" d="100"/>
        </p:scale>
        <p:origin x="11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266D6C8E-8BE4-4056-B6D0-78E20AF022B7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F530E04-330C-4ADD-B21D-17898848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9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18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46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81C07-17F8-4FD0-B448-86693B7E8E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353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799">
              <a:defRPr/>
            </a:pP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317B2-57B6-4A0B-8856-CB8E0E303B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355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30E04-330C-4ADD-B21D-1789884826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329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799">
              <a:defRPr/>
            </a:pP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57161" indent="-2904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65106" indent="-2317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31783" indent="-2317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98461" indent="-2317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55614" indent="-231752" defTabSz="4571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12768" indent="-231752" defTabSz="4571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69922" indent="-231752" defTabSz="4571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7074" indent="-231752" defTabSz="4571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AD1B607-94A7-4FB2-9636-2512FC131333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2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9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72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14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17B2-57B6-4A0B-8856-CB8E0E303B2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3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14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17B2-57B6-4A0B-8856-CB8E0E303B2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6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GB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30213"/>
            <a:ext cx="18653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0"/>
          <p:cNvSpPr>
            <a:spLocks/>
          </p:cNvSpPr>
          <p:nvPr userDrawn="1"/>
        </p:nvSpPr>
        <p:spPr bwMode="auto">
          <a:xfrm>
            <a:off x="7766050" y="0"/>
            <a:ext cx="1377950" cy="2273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21600" y="4990"/>
                </a:moveTo>
                <a:lnTo>
                  <a:pt x="11049" y="9793"/>
                </a:lnTo>
                <a:lnTo>
                  <a:pt x="13073" y="0"/>
                </a:lnTo>
                <a:lnTo>
                  <a:pt x="4544" y="0"/>
                </a:lnTo>
                <a:lnTo>
                  <a:pt x="0" y="21600"/>
                </a:lnTo>
                <a:lnTo>
                  <a:pt x="21600" y="11390"/>
                </a:lnTo>
                <a:cubicBezTo>
                  <a:pt x="21600" y="11390"/>
                  <a:pt x="21600" y="4990"/>
                  <a:pt x="21600" y="4990"/>
                </a:cubicBezTo>
                <a:close/>
                <a:moveTo>
                  <a:pt x="21600" y="499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711767" y="2422202"/>
            <a:ext cx="6003764" cy="4462938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2224087"/>
              <a:gd name="connsiteY0" fmla="*/ 2124398 h 3038798"/>
              <a:gd name="connsiteX1" fmla="*/ 2224087 w 2224087"/>
              <a:gd name="connsiteY1" fmla="*/ 0 h 3038798"/>
              <a:gd name="connsiteX2" fmla="*/ 914400 w 2224087"/>
              <a:gd name="connsiteY2" fmla="*/ 3038798 h 3038798"/>
              <a:gd name="connsiteX3" fmla="*/ 0 w 2224087"/>
              <a:gd name="connsiteY3" fmla="*/ 3038798 h 3038798"/>
              <a:gd name="connsiteX4" fmla="*/ 0 w 2224087"/>
              <a:gd name="connsiteY4" fmla="*/ 2124398 h 3038798"/>
              <a:gd name="connsiteX0" fmla="*/ 257953 w 2482040"/>
              <a:gd name="connsiteY0" fmla="*/ 2124398 h 4435798"/>
              <a:gd name="connsiteX1" fmla="*/ 2482040 w 2482040"/>
              <a:gd name="connsiteY1" fmla="*/ 0 h 4435798"/>
              <a:gd name="connsiteX2" fmla="*/ 1805672 w 2482040"/>
              <a:gd name="connsiteY2" fmla="*/ 4435798 h 4435798"/>
              <a:gd name="connsiteX3" fmla="*/ 257953 w 2482040"/>
              <a:gd name="connsiteY3" fmla="*/ 3038798 h 4435798"/>
              <a:gd name="connsiteX4" fmla="*/ 257953 w 2482040"/>
              <a:gd name="connsiteY4" fmla="*/ 2124398 h 4435798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0 w 2237068"/>
              <a:gd name="connsiteY0" fmla="*/ 2124398 h 4789864"/>
              <a:gd name="connsiteX1" fmla="*/ 2224087 w 2237068"/>
              <a:gd name="connsiteY1" fmla="*/ 0 h 4789864"/>
              <a:gd name="connsiteX2" fmla="*/ 1547719 w 2237068"/>
              <a:gd name="connsiteY2" fmla="*/ 4435798 h 4789864"/>
              <a:gd name="connsiteX3" fmla="*/ 0 w 2237068"/>
              <a:gd name="connsiteY3" fmla="*/ 2124398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28186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2818664 h 4789864"/>
              <a:gd name="connsiteX0" fmla="*/ 0 w 3643065"/>
              <a:gd name="connsiteY0" fmla="*/ 30980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6003764"/>
              <a:gd name="connsiteY0" fmla="*/ 4440238 h 4789864"/>
              <a:gd name="connsiteX1" fmla="*/ 5990783 w 6003764"/>
              <a:gd name="connsiteY1" fmla="*/ 0 h 4789864"/>
              <a:gd name="connsiteX2" fmla="*/ 5314415 w 6003764"/>
              <a:gd name="connsiteY2" fmla="*/ 4435798 h 4789864"/>
              <a:gd name="connsiteX3" fmla="*/ 2733 w 6003764"/>
              <a:gd name="connsiteY3" fmla="*/ 4440238 h 4789864"/>
              <a:gd name="connsiteX0" fmla="*/ 2733 w 6003764"/>
              <a:gd name="connsiteY0" fmla="*/ 4440238 h 4462938"/>
              <a:gd name="connsiteX1" fmla="*/ 5990783 w 6003764"/>
              <a:gd name="connsiteY1" fmla="*/ 0 h 4462938"/>
              <a:gd name="connsiteX2" fmla="*/ 5314415 w 6003764"/>
              <a:gd name="connsiteY2" fmla="*/ 4435798 h 4462938"/>
              <a:gd name="connsiteX3" fmla="*/ 2733 w 6003764"/>
              <a:gd name="connsiteY3" fmla="*/ 4440238 h 446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3764" h="4462938">
                <a:moveTo>
                  <a:pt x="2733" y="4440238"/>
                </a:moveTo>
                <a:cubicBezTo>
                  <a:pt x="13861" y="4462938"/>
                  <a:pt x="6003764" y="33132"/>
                  <a:pt x="5990783" y="0"/>
                </a:cubicBezTo>
                <a:cubicBezTo>
                  <a:pt x="5765327" y="1478599"/>
                  <a:pt x="5294338" y="4438866"/>
                  <a:pt x="5314415" y="4435798"/>
                </a:cubicBezTo>
                <a:cubicBezTo>
                  <a:pt x="5299994" y="4441736"/>
                  <a:pt x="0" y="4434663"/>
                  <a:pt x="2733" y="444023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b">
            <a:noAutofit/>
          </a:bodyPr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789" y="2002853"/>
            <a:ext cx="5976825" cy="112183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789" y="3254698"/>
            <a:ext cx="4852584" cy="86738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32A9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08000" y="5961191"/>
            <a:ext cx="2232025" cy="427347"/>
          </a:xfrm>
        </p:spPr>
        <p:txBody>
          <a:bodyPr/>
          <a:lstStyle>
            <a:lvl1pPr marL="0" algn="l" defTabSz="457200" rtl="0" eaLnBrk="1" latinLnBrk="0" hangingPunct="1"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22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433" y="1479551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433" y="2119313"/>
            <a:ext cx="4040188" cy="40068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6258" y="1479551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6258" y="2119313"/>
            <a:ext cx="4041775" cy="40068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AB9E-946E-489E-BD50-160EE6B91091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4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F394D-8D0A-43B0-9D51-C2F1D14884DC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8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9F83-A0AD-44B2-8277-8FDB3A51AEB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1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44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49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Clr>
                <a:srgbClr val="66CC33"/>
              </a:buClr>
              <a:buFont typeface="Arial" pitchFamily="34" charset="0"/>
              <a:buChar char="▪"/>
              <a:defRPr/>
            </a:lvl1pPr>
            <a:lvl2pPr>
              <a:buClr>
                <a:srgbClr val="66CC33"/>
              </a:buClr>
              <a:defRPr>
                <a:solidFill>
                  <a:schemeClr val="tx1"/>
                </a:solidFill>
              </a:defRPr>
            </a:lvl2pPr>
            <a:lvl4pPr>
              <a:buClr>
                <a:srgbClr val="66CC33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A4E9724-46C2-4DBD-9A7E-526720DC8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521615"/>
            <a:ext cx="5334000" cy="336386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33600" y="-1037192"/>
            <a:ext cx="8153400" cy="0"/>
          </a:xfrm>
          <a:prstGeom prst="line">
            <a:avLst/>
          </a:prstGeom>
          <a:ln w="12700">
            <a:solidFill>
              <a:srgbClr val="089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35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GB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30213"/>
            <a:ext cx="18653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0"/>
          <p:cNvSpPr>
            <a:spLocks/>
          </p:cNvSpPr>
          <p:nvPr userDrawn="1"/>
        </p:nvSpPr>
        <p:spPr bwMode="auto">
          <a:xfrm>
            <a:off x="7766050" y="0"/>
            <a:ext cx="1377950" cy="2273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21600" y="4990"/>
                </a:moveTo>
                <a:lnTo>
                  <a:pt x="11049" y="9793"/>
                </a:lnTo>
                <a:lnTo>
                  <a:pt x="13073" y="0"/>
                </a:lnTo>
                <a:lnTo>
                  <a:pt x="4544" y="0"/>
                </a:lnTo>
                <a:lnTo>
                  <a:pt x="0" y="21600"/>
                </a:lnTo>
                <a:lnTo>
                  <a:pt x="21600" y="11390"/>
                </a:lnTo>
                <a:cubicBezTo>
                  <a:pt x="21600" y="11390"/>
                  <a:pt x="21600" y="4990"/>
                  <a:pt x="21600" y="4990"/>
                </a:cubicBezTo>
                <a:close/>
                <a:moveTo>
                  <a:pt x="21600" y="499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711767" y="2422202"/>
            <a:ext cx="6003764" cy="4462938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2224087"/>
              <a:gd name="connsiteY0" fmla="*/ 2124398 h 3038798"/>
              <a:gd name="connsiteX1" fmla="*/ 2224087 w 2224087"/>
              <a:gd name="connsiteY1" fmla="*/ 0 h 3038798"/>
              <a:gd name="connsiteX2" fmla="*/ 914400 w 2224087"/>
              <a:gd name="connsiteY2" fmla="*/ 3038798 h 3038798"/>
              <a:gd name="connsiteX3" fmla="*/ 0 w 2224087"/>
              <a:gd name="connsiteY3" fmla="*/ 3038798 h 3038798"/>
              <a:gd name="connsiteX4" fmla="*/ 0 w 2224087"/>
              <a:gd name="connsiteY4" fmla="*/ 2124398 h 3038798"/>
              <a:gd name="connsiteX0" fmla="*/ 257953 w 2482040"/>
              <a:gd name="connsiteY0" fmla="*/ 2124398 h 4435798"/>
              <a:gd name="connsiteX1" fmla="*/ 2482040 w 2482040"/>
              <a:gd name="connsiteY1" fmla="*/ 0 h 4435798"/>
              <a:gd name="connsiteX2" fmla="*/ 1805672 w 2482040"/>
              <a:gd name="connsiteY2" fmla="*/ 4435798 h 4435798"/>
              <a:gd name="connsiteX3" fmla="*/ 257953 w 2482040"/>
              <a:gd name="connsiteY3" fmla="*/ 3038798 h 4435798"/>
              <a:gd name="connsiteX4" fmla="*/ 257953 w 2482040"/>
              <a:gd name="connsiteY4" fmla="*/ 2124398 h 4435798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0 w 2237068"/>
              <a:gd name="connsiteY0" fmla="*/ 2124398 h 4789864"/>
              <a:gd name="connsiteX1" fmla="*/ 2224087 w 2237068"/>
              <a:gd name="connsiteY1" fmla="*/ 0 h 4789864"/>
              <a:gd name="connsiteX2" fmla="*/ 1547719 w 2237068"/>
              <a:gd name="connsiteY2" fmla="*/ 4435798 h 4789864"/>
              <a:gd name="connsiteX3" fmla="*/ 0 w 2237068"/>
              <a:gd name="connsiteY3" fmla="*/ 2124398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28186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2818664 h 4789864"/>
              <a:gd name="connsiteX0" fmla="*/ 0 w 3643065"/>
              <a:gd name="connsiteY0" fmla="*/ 30980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6003764"/>
              <a:gd name="connsiteY0" fmla="*/ 4440238 h 4789864"/>
              <a:gd name="connsiteX1" fmla="*/ 5990783 w 6003764"/>
              <a:gd name="connsiteY1" fmla="*/ 0 h 4789864"/>
              <a:gd name="connsiteX2" fmla="*/ 5314415 w 6003764"/>
              <a:gd name="connsiteY2" fmla="*/ 4435798 h 4789864"/>
              <a:gd name="connsiteX3" fmla="*/ 2733 w 6003764"/>
              <a:gd name="connsiteY3" fmla="*/ 4440238 h 4789864"/>
              <a:gd name="connsiteX0" fmla="*/ 2733 w 6003764"/>
              <a:gd name="connsiteY0" fmla="*/ 4440238 h 4462938"/>
              <a:gd name="connsiteX1" fmla="*/ 5990783 w 6003764"/>
              <a:gd name="connsiteY1" fmla="*/ 0 h 4462938"/>
              <a:gd name="connsiteX2" fmla="*/ 5314415 w 6003764"/>
              <a:gd name="connsiteY2" fmla="*/ 4435798 h 4462938"/>
              <a:gd name="connsiteX3" fmla="*/ 2733 w 6003764"/>
              <a:gd name="connsiteY3" fmla="*/ 4440238 h 446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3764" h="4462938">
                <a:moveTo>
                  <a:pt x="2733" y="4440238"/>
                </a:moveTo>
                <a:cubicBezTo>
                  <a:pt x="13861" y="4462938"/>
                  <a:pt x="6003764" y="33132"/>
                  <a:pt x="5990783" y="0"/>
                </a:cubicBezTo>
                <a:cubicBezTo>
                  <a:pt x="5765327" y="1478599"/>
                  <a:pt x="5294338" y="4438866"/>
                  <a:pt x="5314415" y="4435798"/>
                </a:cubicBezTo>
                <a:cubicBezTo>
                  <a:pt x="5299994" y="4441736"/>
                  <a:pt x="0" y="4434663"/>
                  <a:pt x="2733" y="444023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b">
            <a:noAutofit/>
          </a:bodyPr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789" y="2002853"/>
            <a:ext cx="5976825" cy="112183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789" y="3254698"/>
            <a:ext cx="4852584" cy="86738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32A9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08000" y="5961191"/>
            <a:ext cx="2232025" cy="427347"/>
          </a:xfrm>
        </p:spPr>
        <p:txBody>
          <a:bodyPr/>
          <a:lstStyle>
            <a:lvl1pPr marL="0" algn="l" defTabSz="457200" rtl="0" eaLnBrk="1" latinLnBrk="0" hangingPunct="1"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9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86100" y="2438400"/>
            <a:ext cx="6057900" cy="4419600"/>
          </a:xfrm>
          <a:custGeom>
            <a:avLst/>
            <a:gdLst>
              <a:gd name="connsiteX0" fmla="*/ 0 w 6057900"/>
              <a:gd name="connsiteY0" fmla="*/ 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  <a:gd name="connsiteX4" fmla="*/ 0 w 6057900"/>
              <a:gd name="connsiteY4" fmla="*/ 0 h 4419600"/>
              <a:gd name="connsiteX0" fmla="*/ 0 w 6057900"/>
              <a:gd name="connsiteY0" fmla="*/ 441960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4419600">
                <a:moveTo>
                  <a:pt x="0" y="4419600"/>
                </a:moveTo>
                <a:lnTo>
                  <a:pt x="6057900" y="0"/>
                </a:lnTo>
                <a:lnTo>
                  <a:pt x="60579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Image Area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5603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761ECFB-8099-42F8-A73D-0953C93A2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1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603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E0B7D56-BAB4-4FB8-B7D7-CFC511B1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59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41974" y="4303062"/>
            <a:ext cx="3502025" cy="2554937"/>
          </a:xfrm>
          <a:custGeom>
            <a:avLst/>
            <a:gdLst>
              <a:gd name="connsiteX0" fmla="*/ 0 w 6057900"/>
              <a:gd name="connsiteY0" fmla="*/ 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  <a:gd name="connsiteX4" fmla="*/ 0 w 6057900"/>
              <a:gd name="connsiteY4" fmla="*/ 0 h 4419600"/>
              <a:gd name="connsiteX0" fmla="*/ 0 w 6057900"/>
              <a:gd name="connsiteY0" fmla="*/ 441960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4419600">
                <a:moveTo>
                  <a:pt x="0" y="4419600"/>
                </a:moveTo>
                <a:lnTo>
                  <a:pt x="6057900" y="0"/>
                </a:lnTo>
                <a:lnTo>
                  <a:pt x="60579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b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5603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D6215F9-22C3-4BDD-AE9C-9C84FD8AF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/>
          </p:cNvSpPr>
          <p:nvPr userDrawn="1"/>
        </p:nvSpPr>
        <p:spPr bwMode="auto">
          <a:xfrm>
            <a:off x="241300" y="4200525"/>
            <a:ext cx="6973888" cy="26622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" name="AutoShape 2"/>
          <p:cNvSpPr>
            <a:spLocks/>
          </p:cNvSpPr>
          <p:nvPr userDrawn="1"/>
        </p:nvSpPr>
        <p:spPr bwMode="auto">
          <a:xfrm>
            <a:off x="7312025" y="215900"/>
            <a:ext cx="1831975" cy="38909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067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/>
          </p:cNvSpPr>
          <p:nvPr userDrawn="1"/>
        </p:nvSpPr>
        <p:spPr bwMode="auto">
          <a:xfrm>
            <a:off x="241300" y="4200525"/>
            <a:ext cx="6973888" cy="26622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0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AutoShape 2"/>
          <p:cNvSpPr>
            <a:spLocks/>
          </p:cNvSpPr>
          <p:nvPr userDrawn="1"/>
        </p:nvSpPr>
        <p:spPr bwMode="auto">
          <a:xfrm>
            <a:off x="7312025" y="215900"/>
            <a:ext cx="1831975" cy="38909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18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86100" y="2438400"/>
            <a:ext cx="6057900" cy="4419600"/>
          </a:xfrm>
          <a:custGeom>
            <a:avLst/>
            <a:gdLst>
              <a:gd name="connsiteX0" fmla="*/ 0 w 6057900"/>
              <a:gd name="connsiteY0" fmla="*/ 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  <a:gd name="connsiteX4" fmla="*/ 0 w 6057900"/>
              <a:gd name="connsiteY4" fmla="*/ 0 h 4419600"/>
              <a:gd name="connsiteX0" fmla="*/ 0 w 6057900"/>
              <a:gd name="connsiteY0" fmla="*/ 441960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4419600">
                <a:moveTo>
                  <a:pt x="0" y="4419600"/>
                </a:moveTo>
                <a:lnTo>
                  <a:pt x="6057900" y="0"/>
                </a:lnTo>
                <a:lnTo>
                  <a:pt x="60579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Image Area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CCFB0-A9E6-4B71-A70A-4EA6FA097A8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/>
          </p:cNvSpPr>
          <p:nvPr userDrawn="1"/>
        </p:nvSpPr>
        <p:spPr bwMode="auto">
          <a:xfrm>
            <a:off x="241300" y="4200525"/>
            <a:ext cx="6973888" cy="26622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0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AutoShape 2"/>
          <p:cNvSpPr>
            <a:spLocks/>
          </p:cNvSpPr>
          <p:nvPr userDrawn="1"/>
        </p:nvSpPr>
        <p:spPr bwMode="auto">
          <a:xfrm>
            <a:off x="7312025" y="215900"/>
            <a:ext cx="1831975" cy="38909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58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4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450" y="1480344"/>
            <a:ext cx="4038600" cy="46458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450" y="1480344"/>
            <a:ext cx="4038600" cy="46458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603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BCFC664-1CB3-4D82-B0D9-64FD72160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1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433" y="1479551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433" y="2119313"/>
            <a:ext cx="4040188" cy="40068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6258" y="1479551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6258" y="2119313"/>
            <a:ext cx="4041775" cy="40068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603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6AF6B56-57AB-4680-AC30-AC3F85C1C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4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603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499C64D-10A5-40F7-987F-0A19280E0F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603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4BB9FA9-8B96-40BF-A963-512792393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5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31A15-4120-4A8C-A2C7-9AF163C0724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41974" y="4303062"/>
            <a:ext cx="3502025" cy="2554937"/>
          </a:xfrm>
          <a:custGeom>
            <a:avLst/>
            <a:gdLst>
              <a:gd name="connsiteX0" fmla="*/ 0 w 6057900"/>
              <a:gd name="connsiteY0" fmla="*/ 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  <a:gd name="connsiteX4" fmla="*/ 0 w 6057900"/>
              <a:gd name="connsiteY4" fmla="*/ 0 h 4419600"/>
              <a:gd name="connsiteX0" fmla="*/ 0 w 6057900"/>
              <a:gd name="connsiteY0" fmla="*/ 441960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4419600">
                <a:moveTo>
                  <a:pt x="0" y="4419600"/>
                </a:moveTo>
                <a:lnTo>
                  <a:pt x="6057900" y="0"/>
                </a:lnTo>
                <a:lnTo>
                  <a:pt x="60579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b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980E-459C-4CBD-8083-AAE132782DC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/>
          </p:cNvSpPr>
          <p:nvPr userDrawn="1"/>
        </p:nvSpPr>
        <p:spPr bwMode="auto">
          <a:xfrm>
            <a:off x="241300" y="4200525"/>
            <a:ext cx="6973888" cy="26622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AutoShape 2"/>
          <p:cNvSpPr>
            <a:spLocks/>
          </p:cNvSpPr>
          <p:nvPr userDrawn="1"/>
        </p:nvSpPr>
        <p:spPr bwMode="auto">
          <a:xfrm>
            <a:off x="7312025" y="215900"/>
            <a:ext cx="1831975" cy="38909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0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/>
          </p:cNvSpPr>
          <p:nvPr userDrawn="1"/>
        </p:nvSpPr>
        <p:spPr bwMode="auto">
          <a:xfrm>
            <a:off x="241300" y="4200525"/>
            <a:ext cx="6973888" cy="2662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AutoShape 2"/>
          <p:cNvSpPr>
            <a:spLocks/>
          </p:cNvSpPr>
          <p:nvPr userDrawn="1"/>
        </p:nvSpPr>
        <p:spPr bwMode="auto">
          <a:xfrm>
            <a:off x="7312025" y="215900"/>
            <a:ext cx="1831975" cy="38909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0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32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/>
          </p:cNvSpPr>
          <p:nvPr userDrawn="1"/>
        </p:nvSpPr>
        <p:spPr bwMode="auto">
          <a:xfrm>
            <a:off x="241300" y="4200525"/>
            <a:ext cx="6973888" cy="2662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AutoShape 2"/>
          <p:cNvSpPr>
            <a:spLocks/>
          </p:cNvSpPr>
          <p:nvPr userDrawn="1"/>
        </p:nvSpPr>
        <p:spPr bwMode="auto">
          <a:xfrm>
            <a:off x="7312025" y="215900"/>
            <a:ext cx="1831975" cy="38909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0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936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450" y="1480344"/>
            <a:ext cx="4038600" cy="46458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450" y="1480344"/>
            <a:ext cx="4038600" cy="46458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B61D7-CEB7-47A4-BD21-1042329C52D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60388" y="336550"/>
            <a:ext cx="581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0388" y="1476375"/>
            <a:ext cx="82296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388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2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9BFD10D-D674-4AC3-BCAA-5CC042494C56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1029" name="Picture 7" descr="CGB Logo horizontal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381000"/>
            <a:ext cx="2117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35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defRPr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227013" indent="-225425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4556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 charset="0"/>
        <a:buChar char="–"/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627063" indent="-166688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796925" indent="-169863" algn="l" defTabSz="457200" rtl="0" eaLnBrk="0" fontAlgn="base" hangingPunct="0">
        <a:spcBef>
          <a:spcPct val="0"/>
        </a:spcBef>
        <a:spcAft>
          <a:spcPts val="600"/>
        </a:spcAft>
        <a:buFont typeface="Lucida Grande" charset="0"/>
        <a:buChar char="–"/>
        <a:defRPr sz="1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60388" y="336550"/>
            <a:ext cx="581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0388" y="1476375"/>
            <a:ext cx="82296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29" name="Picture 7" descr="CGB Logo horizonta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381000"/>
            <a:ext cx="2117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53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accent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227013" indent="-225425" algn="l" defTabSz="457200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556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27063" indent="-166688" algn="l" defTabSz="457200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796925" indent="-169863" algn="l" defTabSz="457200" rtl="0" eaLnBrk="0" fontAlgn="base" hangingPunct="0">
        <a:spcBef>
          <a:spcPct val="0"/>
        </a:spcBef>
        <a:spcAft>
          <a:spcPts val="600"/>
        </a:spcAft>
        <a:buFont typeface="Lucida Grande" charset="0"/>
        <a:buChar char="–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8.png"/><Relationship Id="rId3" Type="http://schemas.openxmlformats.org/officeDocument/2006/relationships/hyperlink" Target="http://www.google.com/url?sa=i&amp;rct=j&amp;q=&amp;esrc=s&amp;frm=1&amp;source=images&amp;cd=&amp;cad=rja&amp;docid=OWjyq_KjGQ4hbM&amp;tbnid=TCp2RkxW8ReGLM:&amp;ved=0CAUQjRw&amp;url=http://www.umkc.edu/onecard/one-card-usbank.asp&amp;ei=a_NwUsmZJpTykQeprIHgDA&amp;bvm=bv.55617003,d.cWc&amp;psig=AFQjCNG7E-C2KXv3SbvApPZi_tO4bki6bQ&amp;ust=1383220443892402" TargetMode="External"/><Relationship Id="rId7" Type="http://schemas.openxmlformats.org/officeDocument/2006/relationships/hyperlink" Target="http://www.google.com/url?sa=i&amp;source=images&amp;cd=&amp;cad=rja&amp;docid=x9zwEKs2Kf20BM&amp;tbnid=PKaqKKNA_23LoM:&amp;ved=0CAgQjRwwAA&amp;url=http://www.chorusofwesterly.org/site/PageServer?pagename%3Dconcerts_season_fall&amp;ei=vPNwUoziE4misASc5oGgCg&amp;psig=AFQjCNEMNRAc-LXJAJM0tKk6Iq1WWmrdww&amp;ust=1383220540371969" TargetMode="Externa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11" Type="http://schemas.openxmlformats.org/officeDocument/2006/relationships/hyperlink" Target="http://www.google.com/url?sa=i&amp;rct=j&amp;q=&amp;esrc=s&amp;frm=1&amp;source=images&amp;cd=&amp;cad=rja&amp;docid=0jri_fo60mkZlM&amp;tbnid=msnTJk3NepN_sM:&amp;ved=0CAUQjRw&amp;url=http://newbritainchamber.wordpress.com/2012/04/18/new-britain-welcomes-liberty-bank/&amp;ei=IvRwUuDSHcj0kQfP54CQAw&amp;psig=AFQjCNHKYov2jewj3frufayppygBxvnAJA&amp;ust=1383220633787515" TargetMode="External"/><Relationship Id="rId5" Type="http://schemas.openxmlformats.org/officeDocument/2006/relationships/hyperlink" Target="http://www.google.com/url?sa=i&amp;source=images&amp;cd=&amp;cad=rja&amp;docid=GqUhOcE8deqOSM&amp;tbnid=1uUkO_fQCLAMvM:&amp;ved=0CAgQjRwwAA&amp;url=http://www.mves.org/about/financials/our-supporters/&amp;ei=lvNwUsflOfPgsAS25oHQAg&amp;psig=AFQjCNHtN0E2_AziqpLwak8Ly2YDA6NvnA&amp;ust=1383220502985907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hyperlink" Target="http://www.google.com/url?sa=i&amp;rct=j&amp;q=&amp;esrc=s&amp;frm=1&amp;source=images&amp;cd=&amp;cad=rja&amp;docid=4IsQoFW8VfbxYM&amp;tbnid=E1JO5LTs_t0WhM:&amp;ved=0CAUQjRw&amp;url=http://www.libertyindy.com/2011/08/04/first-niagara-is-coming-to-town-so-long-hsbc/&amp;ei=-PNwUteWNY-pkAfCmYA4&amp;psig=AFQjCNG2DyiDKiiLyucidd3lG4kfZ_gKWA&amp;ust=138322059774938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ert.hunter@ctgreenbank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ctdol.state.ct.us/lmi/privatesectoremployment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151261731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8" t="20856" r="153"/>
          <a:stretch/>
        </p:blipFill>
        <p:spPr>
          <a:xfrm>
            <a:off x="1711325" y="2422525"/>
            <a:ext cx="6003925" cy="4462463"/>
          </a:xfr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18789" y="1828800"/>
            <a:ext cx="4852584" cy="1121835"/>
          </a:xfrm>
        </p:spPr>
        <p:txBody>
          <a:bodyPr/>
          <a:lstStyle/>
          <a:p>
            <a:r>
              <a:rPr lang="en-US" b="1" dirty="0"/>
              <a:t>Connecticut Green Bank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94989" y="3095011"/>
            <a:ext cx="5653411" cy="867389"/>
          </a:xfr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Mobilizing Private Investment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Warehousing &amp; Securitization</a:t>
            </a:r>
            <a:r>
              <a:rPr lang="en-US" sz="240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6279" y="3733800"/>
            <a:ext cx="3276600" cy="427347"/>
          </a:xfrm>
        </p:spPr>
        <p:txBody>
          <a:bodyPr/>
          <a:lstStyle/>
          <a:p>
            <a:endParaRPr lang="en-US" sz="1800" b="1" dirty="0">
              <a:solidFill>
                <a:srgbClr val="32A93A"/>
              </a:solidFill>
              <a:ea typeface="ＭＳ Ｐゴシック" pitchFamily="34" charset="-128"/>
            </a:endParaRPr>
          </a:p>
          <a:p>
            <a:endParaRPr lang="en-US" sz="1800" b="1" dirty="0">
              <a:solidFill>
                <a:srgbClr val="32A93A"/>
              </a:solidFill>
              <a:ea typeface="ＭＳ Ｐゴシック" pitchFamily="34" charset="-128"/>
            </a:endParaRPr>
          </a:p>
          <a:p>
            <a:pPr algn="ctr"/>
            <a:r>
              <a:rPr lang="en-US" sz="1800" b="1" dirty="0">
                <a:solidFill>
                  <a:srgbClr val="32A93A"/>
                </a:solidFill>
                <a:ea typeface="ＭＳ Ｐゴシック" pitchFamily="34" charset="-128"/>
              </a:rPr>
              <a:t>National Development Banks &amp; Green Banks</a:t>
            </a:r>
          </a:p>
          <a:p>
            <a:pPr algn="ctr"/>
            <a:r>
              <a:rPr lang="en-US" sz="1800" b="1" dirty="0">
                <a:solidFill>
                  <a:srgbClr val="32A93A"/>
                </a:solidFill>
                <a:ea typeface="ＭＳ Ｐゴシック" pitchFamily="34" charset="-128"/>
              </a:rPr>
              <a:t>Key Institutions for Mobilizing Finance</a:t>
            </a:r>
            <a:endParaRPr lang="en-US" sz="1400" b="1" dirty="0">
              <a:solidFill>
                <a:srgbClr val="32A93A"/>
              </a:solidFill>
              <a:ea typeface="ＭＳ Ｐゴシック" pitchFamily="34" charset="-128"/>
            </a:endParaRPr>
          </a:p>
          <a:p>
            <a:pPr>
              <a:spcAft>
                <a:spcPts val="0"/>
              </a:spcAft>
            </a:pPr>
            <a:endParaRPr lang="en-US" sz="1400" b="1" dirty="0">
              <a:solidFill>
                <a:srgbClr val="32A93A"/>
              </a:solidFill>
              <a:ea typeface="ＭＳ Ｐゴシック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32A93A"/>
                </a:solidFill>
                <a:ea typeface="ＭＳ Ｐゴシック" pitchFamily="34" charset="-128"/>
              </a:rPr>
              <a:t>26-27 June 2017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699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887" r="11726" b="23161"/>
          <a:stretch/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Solar Lease 2</a:t>
            </a:r>
            <a:br>
              <a:rPr lang="en-US" dirty="0"/>
            </a:br>
            <a:r>
              <a:rPr lang="en-US" sz="2400" dirty="0"/>
              <a:t>Aggregation into a Solar Fund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0450" y="1476090"/>
            <a:ext cx="8288582" cy="4880259"/>
          </a:xfrm>
        </p:spPr>
        <p:txBody>
          <a:bodyPr/>
          <a:lstStyle/>
          <a:p>
            <a:r>
              <a:rPr lang="en-US" dirty="0"/>
              <a:t>CT Solar Lease 1 – nation’s first residential PV financing program to combine ratepayer funds with private capital to leverage federal incentives</a:t>
            </a:r>
          </a:p>
          <a:p>
            <a:endParaRPr lang="en-US" dirty="0"/>
          </a:p>
          <a:p>
            <a:r>
              <a:rPr lang="en-US" dirty="0"/>
              <a:t>CT Solar Lease 2 (“SL2”)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Residential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Commercial:</a:t>
            </a:r>
          </a:p>
          <a:p>
            <a:pPr marL="512763" lvl="1" indent="-285750">
              <a:buFont typeface="Courier New" panose="02070309020205020404" pitchFamily="49" charset="0"/>
              <a:buChar char="o"/>
            </a:pPr>
            <a:r>
              <a:rPr lang="en-US" dirty="0"/>
              <a:t>Municipalities &amp; Public Schools</a:t>
            </a:r>
          </a:p>
          <a:p>
            <a:pPr marL="512763" lvl="1" indent="-285750">
              <a:buFont typeface="Courier New" panose="02070309020205020404" pitchFamily="49" charset="0"/>
              <a:buChar char="o"/>
            </a:pPr>
            <a:r>
              <a:rPr lang="en-US" dirty="0"/>
              <a:t>Non-profit organizations*</a:t>
            </a:r>
          </a:p>
          <a:p>
            <a:pPr marL="741363" lvl="2" indent="-285750">
              <a:buFont typeface="Courier New" panose="02070309020205020404" pitchFamily="49" charset="0"/>
              <a:buChar char="o"/>
            </a:pPr>
            <a:r>
              <a:rPr lang="en-US" dirty="0"/>
              <a:t>Community Centers / YM-YWCAs</a:t>
            </a:r>
          </a:p>
          <a:p>
            <a:pPr marL="741363" lvl="2" indent="-285750">
              <a:buFont typeface="Courier New" panose="02070309020205020404" pitchFamily="49" charset="0"/>
              <a:buChar char="o"/>
            </a:pPr>
            <a:r>
              <a:rPr lang="en-US" dirty="0"/>
              <a:t>Private / Charter Schools</a:t>
            </a:r>
          </a:p>
          <a:p>
            <a:pPr marL="741363" lvl="2" indent="-285750">
              <a:buFont typeface="Courier New" panose="02070309020205020404" pitchFamily="49" charset="0"/>
              <a:buChar char="o"/>
            </a:pPr>
            <a:r>
              <a:rPr lang="en-US" dirty="0"/>
              <a:t>Houses of Worship</a:t>
            </a:r>
          </a:p>
          <a:p>
            <a:pPr marL="512763" lvl="1" indent="-285750">
              <a:buFont typeface="Courier New" panose="02070309020205020404" pitchFamily="49" charset="0"/>
              <a:buChar char="o"/>
            </a:pPr>
            <a:r>
              <a:rPr lang="en-US" dirty="0"/>
              <a:t>“Mid-market” commercial entities*</a:t>
            </a:r>
          </a:p>
          <a:p>
            <a:pPr marL="741363" lvl="2" indent="-285750">
              <a:buFont typeface="Courier New" panose="02070309020205020404" pitchFamily="49" charset="0"/>
              <a:buChar char="o"/>
            </a:pPr>
            <a:r>
              <a:rPr lang="en-US" dirty="0"/>
              <a:t>CRE: Office buildings, shopping centers / retail</a:t>
            </a:r>
          </a:p>
          <a:p>
            <a:pPr marL="741363" lvl="2" indent="-285750">
              <a:buFont typeface="Courier New" panose="02070309020205020404" pitchFamily="49" charset="0"/>
              <a:buChar char="o"/>
            </a:pPr>
            <a:r>
              <a:rPr lang="en-US" dirty="0"/>
              <a:t>Heavy to light industrial</a:t>
            </a:r>
          </a:p>
          <a:p>
            <a:pPr marL="741363" lvl="2" indent="-285750">
              <a:buFont typeface="Courier New" panose="02070309020205020404" pitchFamily="49" charset="0"/>
              <a:buChar char="o"/>
            </a:pPr>
            <a:r>
              <a:rPr lang="en-US" dirty="0" err="1"/>
              <a:t>Etc</a:t>
            </a:r>
            <a:r>
              <a:rPr lang="en-US" dirty="0"/>
              <a:t>!!</a:t>
            </a:r>
          </a:p>
          <a:p>
            <a:pPr marL="512763" lvl="1" indent="-285750">
              <a:buFont typeface="Courier New" panose="02070309020205020404" pitchFamily="49" charset="0"/>
              <a:buChar char="o"/>
            </a:pPr>
            <a:endParaRPr lang="en-US" sz="1400" dirty="0"/>
          </a:p>
          <a:p>
            <a:pPr lvl="1" indent="0">
              <a:buNone/>
            </a:pPr>
            <a:endParaRPr lang="en-US" sz="1400" dirty="0"/>
          </a:p>
          <a:p>
            <a:pPr lvl="1" indent="0">
              <a:buNone/>
            </a:pPr>
            <a:r>
              <a:rPr lang="en-US" sz="1400" dirty="0"/>
              <a:t>*Combined with Commercial Property Assessed Clean Energy (“C-PACE”)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F78A-E13B-774D-ADB8-E6F6A9A5D20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570" y="2292439"/>
            <a:ext cx="1774630" cy="2593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288320"/>
            <a:ext cx="1792953" cy="25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4E9724-46C2-4DBD-9A7E-526720DC8474}" type="slidenum">
              <a:rPr lang="en-US" smtClean="0">
                <a:solidFill>
                  <a:schemeClr val="bg1"/>
                </a:solidFill>
              </a:rPr>
              <a:pPr algn="r"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457200" y="198439"/>
            <a:ext cx="8229600" cy="944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300" b="1" dirty="0">
                <a:solidFill>
                  <a:srgbClr val="32A93A"/>
                </a:solidFill>
              </a:rPr>
              <a:t>CT Solar Lease </a:t>
            </a:r>
          </a:p>
          <a:p>
            <a:r>
              <a:rPr lang="en-US" sz="2900" dirty="0">
                <a:solidFill>
                  <a:srgbClr val="32A93A"/>
                </a:solidFill>
              </a:rPr>
              <a:t>$75 Million Solar Fund</a:t>
            </a:r>
          </a:p>
        </p:txBody>
      </p:sp>
      <p:sp>
        <p:nvSpPr>
          <p:cNvPr id="6" name="AutoShape 2" descr="data:image/jpeg;base64,/9j/4AAQSkZJRgABAQAAAQABAAD/2wCEAAkGBxATEhMUEBQVFRIUGBYWGRcWFxodIBIXGBcYFhgfHRkaHSkgGBwlHBQVITEhJSkrMC4uHB81ODMtNygtLisBCgoKDg0OGxAQGywkHyQvLCwsLC8sLiwvLCwsLCwsLCwsLywtLCwsLCwsLCwsLCwsLCwsLCwsLCwsLCwsLCwsLP/AABEIAHABwgMBEQACEQEDEQH/xAAcAAEAAgMBAQEAAAAAAAAAAAAABgcEBQgBAwL/xABNEAABAwIBBgUQBwcDBAMAAAABAAIDBBEFBgcSITFBE1FhcbMiMjQ1QlJUc3SBkZOhsbLSCBQXM3KSohUjYoKDwfAWJNElwsPhQ1Nj/8QAGwEBAAIDAQEAAAAAAAAAAAAAAAMEAQIFBgf/xAA6EQACAQICBgYJAwUAAwAAAAAAAQIDEQQxBRIhMkFxE1FhobHBBhQzNFKBkdHhFYLwIiNCU5IWovH/2gAMAwEAAhEDEQA/AIwuafTggCAIAgCAIAgCAIAgCAIAgCAIAgCAsnMx11XzQ++VWcPxPNeke7S/d5GL9IL7mj8ZJ8AXZ0fvS5HkK2RSq6hXCAuP6Pmyu54PdIubpD/H5k9HiXAuaThAEAQBAEAQBAEAQBAEAQBAEAQBAEAQBAEAQBAcrZbdsa7yibpHLv0PZR5Ipz3maVSmp47YUB1nk52JTeJi6Nq89U33zLqyNitDIQBAEAQBAEBzOuafTggCAIAgCAIAgCAIAgCAIAgCAIAgCAsnMx11XzQ++VWcPxPNeke7S/d5GL9IL7mj8ZJ8AXZ0fvS5HkK2RSq6hXCAuP6Pmyu54PdIubpD/H5k9HiXAuaThAEAQBAEAQBAEAQBAEAQBAEAQBAEAQBAEAQBAcrZbdsa7yibpHLv0PZR5Ipz3maVSmp47YUB1nk52JTeJi6Nq89U33zLqyNitDIQBAEAQBAEBzOuafTjNp8IqntDo4JnsOxzY3kHdqIFisqMnkiGeJowerKcU+ptI+n7BrfBaj1MnyrOpLqNfXMP/sj/ANL7j9g1vgtR6mT5U1JdQ9cw/wDsj/0vuYM0LmOLXtLXN1FrgQQeUHWFq1YnjKMlrRd11n4QyZdNhVTI3Sigle3WNJkbnC426wLLKjJ5IiniKMHqzmk+ptI+37BrfBaj1MnyrOpLqNPXMP8A7I/9L7j9g1vgtR6mT5U1JdQ9cw/+yP8A0vuYVRTvjcWyNcx42tcCCLi4uDrGpatWzJoTjNa0WmutbT5obH6hic5waxpc47GtBJPmGtDEpKKvJ2Xab6jyJxKTWKdzRxvLW+wm/sW6pTfAoVNLYOGc0+V3+DOGbfEu9iH9T/0tugmV/wBdwfW/p+T4z5vsTaL8C134ZGf3IWHRn1EkdNYOX+Vuaflc0eIYVUQffwyR8rmkD82w+laOLWZeo4ilW9nJPk/LMw1gmCAsnMx11XzQ++VWcPxPNeke7S/d5GL9IL7mj8ZJ8AXZ0fvS5HkK2RSq6hXCAuP6Pmyu54PdIubpD/H5k9HiWbjWUFHSAGqnjivsDjrdzNHVHzBUIUpz3VcmbSzItJncwgGwklPKIX29oBVj1Kt1d6NekibTCs4WFTkNjqmBx1ASB0ZJ5NMC6jnhasc15mVOL4knB4lAbHqAIAgNTiuUtDTaqipijPeueNL8u32KSFKc91NmHJIj9RnWwdurh3O/DFKfbo2UywVZ8O9GvSR6zHGd7CO/m9S5Z9Rq9n1MdJEy6bOlg79X1jR/HHI32ltlq8HWXAz0keskmF4zS1AvTTRSj+B7XW5wDqUMqcobysbJpmetDIQGrkykoWktdVU4c0kEGVgLSDYgi+oghSdFN8GY1kfn/U+H+F03rmfMnRVPhf0Gsj1uUtASAKunJOoATM1k7N6dFPqf0GsjaqMyRrFsvsLpyWy1TNMbWsvIQeUMBsedTww1We1I1c4o1Azu4Re3CSgcfAv/AOL+xSeo1urvRjpIkhwPK2gqzamqI3u7y+i78jrO9ihnRqQ3kZUk8jdqI2CA5Wy27Y13lE3SOXfoeyjyRTnvM0qlNTx2woDrPJzsSm8TF0bV56pvvmXVkZ0sjWtLnENa0Ekk2DQNZJJ2BaJXMms/1Ph/hdN66P5lJ0VT4X9DGsh/qfD/AAum9cz5k6Kp8L+g1kP9T4f4XTeuZ8ydFU+F/QayNjS1McjQ+J7Xsdsc0gh27URqOxaNNOzMn1WAEBzOuafTi883Ha6n5n9I5XqO4jwmmPfZ/LwRJVIcwIChMuu2FV+MfA1UKu+z6Bov3Ony82aJaF4ujNV2vZ4yX4irlDcPFad98fJeBMFMcYICjM5HbGo/p9ExUa2+z3ehvcofPxZ+8ickH1ri95LKdhs5w2vPetv7Tu9ynTc+RjSek44SOrHbN5Lq7X5IuLCcHp6ZmhTxtYN9hrdyucdbjzq5GKith4zEYqriJa1WTf8AOC4GctiAIAgPy9gIIcAQdoOsFDKbTuiv8sc3kb2uloWhkg1mIdbJ+Edw7kGo8m1V6lHjE9Do7Tc4yVPEO6+LiufWu/wKpI/ziVU9YWTmY66r5offKrOH4nmvSPdpfu8jF+kF9zR+Mk+ALs6P3pcjyFbIpVdQrhASvJDLJ+H09U2Af7icxBjiLiJrQ/Sdbe7qhYbN52WNetQVWUb5I3jPVTsRmrqZJXukle58jjdz3kkuPKSp0klZZGrdz5LJgFATLIPOBU0D2seXS0hNnRE3MY44yetI73YeQ61Wr4aNVXWx/wAzJIVGjoqhrI5o2SxOD45GhzXDY5pFwuLKLi7MtHtZVRxRvklcGRsaXOcdjWgXJRJydkDn7LbOdV1bnMpnOp6XWAGmz5RxvcNbb96079d12KGEhTV5bWVp1G8iB/39qtkQQBAEB+4ZXMcHsc5j26w5pILeYjWEe1WZlOxc2arOPLNI2jrnaUjvupTYF5AvoPttdYGzt9rHXrPMxWFUVrw+aJ6dS+xltLnExydlOP8Ae1nlNR0z16GluR5LwKc95mssFua2MnDXNbNC42AEkZJO4B4JPoWJbYvkZWxk0ziZxJ6174adzo6MEts02NRbVpPO3RO5nFt4hVw+FjTV5bX4Ek6l9iIGArZEEB60kEEEgg3BGogjeDuKGS6c0ucKSZ4o612lIQeBlO2SwuWP43WBIdvsb69vLxeFUVrwy4onpzvsZbK55McrZbdsa7yibpHLv0PZR5Ipz3maVSmp47YUB1nk52JTeJi6Nq89U33zLqyKczu5efWHOo6V37hhtK8H754PWg940jX3x5Br6eDw2qteWfDsIak+CKvsFeIBYILE+zY5vzXPE9Q0to2HmNQ4dyD3gPXO8w13IqYrE9GtWOfgSU4X2nQcUTWtDWANa0AAAWDQNQAA2BcZu5aP2gCA5nXNPpxeebjtdT8z+kcr1HcR4TTHvs/l4IkqkOYEBQmXXbCq/GPgaqFXfZ9A0X7nT5ebNEtC8XRmp7Xs8ZL8RVyhuHitO++PkvAmCmOMEBRmco/9RqP6fRMVGtvs95oX3OHz8WXFk7hzaemhib3DG35XEXcfO4kq5BWSR4zGV3XryqPi+7h3GxWxWMbE61sMMkr7lsbHPIG0hov/AGWJOyuS0aTq1I01m2l9Sp6jOfXF12MhY3c0tc70u0hf0BVHXlwPWw9H8MlaTk313S8mTPIjLRtbpRyNDJ2jSsOte29iW31i1xcHjU1OrrbHmcTSeinhLTi7xeztT7SXKY5AQFH5ycObDXyaIs2VrZrcRdcO9LmOPnVGsrTPdaGrurhI3zjeP0y7nYkOZjrqvmh98qlw/E53pHu0v3eRi/SC+5o/GSfAF2dH70uR5CtkUquoVwgBKGTdUeSWJSs04qSdzNoOgRpDjF7Fw5RdRSr04uzkjZQk+BqaiB8biyRjmPbta9pa5vO0i4UiaaujVqx81kwEBcuYXHyRNRPPWfvouRpNpAOTSLXfzOXNx9PKa5MsUpcDNz9Ys5lLDTtNuHeXO5WRWNvzOYfMtMBC83Lq8zNV7LFGrqlYICd5B5tZsQj4d8ghp7kNOjpOl0TZ1hcAAEEXN9YOreqmIxapPVSuyWFPWVyWVuZCPQPAVbxJu4RjS0n+WxHtVdaQd9sTd0UVFimHy080kEw0ZInFrhe+vaCDvBBBHIQujGSlFSWTIWrOxirY1PrS1TonslZqdE5sg52EOHuWHHWVnxMrM67hkDmtcNjgD6RdecewunKWU/ZtZ5TUdM9ehp7keS8CpPeZrFuaBACUB414OwgrNjNj1YMBAfWlqnxPZLGbPjc17TxOaQ4e0LDSkrPiZTszrehqRLHHI3ZI1rxzOAcPevOtWdi6cu5bdsa7yibpHLvUPZR5Ipz3maVSmp47YUBb+XmXnA0UFFSutM6CETPafuWmNvUg7nuB8wPGRbnYfDa03Ulld27SxOdlZFQgLokAQwTXNtkI/EJOElu2jjPVO2GVw7hp97t2zbsq4nEqkrLMlhTvmdE0tMyNjY42hjGANa1osGgagAFxm23dlk+qwAgCA5nXNPpxeebjtdT8z+kcr1HcR4TTHvs/l4IkqkOYEBQmXXbCq/GPgaqFXfZ9A0X7nT5ebNEtC8XRmp7Xs8ZL8RVyhuHitO++PkvAmCmOMEBRecrtjUf0+iYqNbfZ7zQvucPn4suzD6lssUcjTdr2NcDyOAP91dTurnh61N06koPNNoyFkjPxNE1zS1wDmuBBBFwQdRBG8IZjJxaazRB8RzXUjyTDJJDfudT2jzO6r9SgeHjwO9R9IK8VapFS7n3bO40r82ldE7TpalukLi4L4nWO0Xbf3rToJLJl1aew1Ratam7fKS77GnxLDccguZHVZaO6ZM94/S4kecLRxqLrLlGvo2tsioX6nFLxRpP27WeFVHrpPmWmvLrZf9Uw/wDrj/yvsYtVVyyHSle+RwFrvcXEDWbXcSbXJ1cpWrbeZJCnCmrQSS7FbwLDzMddV80PvlVnD8TzvpHu0v3eRi/SC+5o/GSfAF2dH70uR5CtkUquoVwgLFzLZMx1NS+eZodHTBpa0i4dK6+iSN+iGk24y07lSxtVwgorN+BNSjd3L+XILBA87+TUdTRSTho4emaZGuA1mNuuRpO8aNyOUDlVvB1XCoo8GR1I3RzwuyVQgJVmvrTFilIRse4xHlEjS0fq0T5lXxUdajIkpu0joPG8m6OrLDVQslLLhulfqdK17WO+w9C48Ks4brsWXFPM1v2eYR4HF+r/AJW/rVb4mY1I9Q+zzCPA4v1f8p61W+JmNSPUbSGaho4mxB8METBZrS9rQ0XvvPGStGpzd9rZtsRpsTzk4RCCTVMkI7mG8hJ529SOckBSRwlWX+Nueww5xRz/AJV4yaysnqS3Q4VwIb3rWtbG2/LosF+W67FKn0cFHqK05XdzUqQ0PJNh5isrMydb4L2PB4qP4AvOT3mXFkcuZT9m1nlNR0z136e5HkvAqz3maxbmgQF85qchKeOmiqqiNslRM0SN0wCIWO1sDQdjiCCTt12XJxeIk5OEXsXeWqcElcmmNZOUdVE6KeFjmkajogOYeNrhraRxhVYVZwd4s3aTOXMVonQTzQuN3RSPjJ49Bxbfz2uu9GWtFS6ym1Z2MVbGAUB1Zkef9hR+TwdG1efre0lzZdjkjm3LbtjXeUTdI5duh7KPJFSe8zSqU1CAIAgJPm9yWGI1XBOeGRsbwkmvqnNBAswcZJAJ3X5lBiK3RQukbwjrM6UoKKKGNkULAyOMBrWt2NA/zauHKTk7vMtmQsAIAgCA5nXNPpxeebjtdT8z+kcr1HcR4TTHvs/l4IkqkOYEBQmXXbCq/GPgaqFXfZ9A0X7nT5ebNEtC8XRmp7Xs8ZL8SuUNw8Vp33x8l4EwUxxggKMzkdsaj+n0TFRrb7Pd6G9yh8/Fm7ze5bMgaKaqNor/ALuTdHc9a7ibc6ju36tm9KrbYyjpfRMq0umo73Fdfau3s4lqxSNcA5pDmkXBBuCOQjarZ5OUXF2asz9oYCAIAgI7lNkdS1YJLRHNulaNd/4h3Y5/MQo50oyOlgtKVsK7J3j1Py6ilcWw2WmlfDMLPYd2xwOwg7wR/l1SlFxdme2w9eFemqkMn/LMnuZjrqvmh98qsYficD0j3aX7vIxfpBfc0fjJPgC7Oj96XI8hWyKVXUK4QF55gWD6nUHeagjzCKK3vPpXK0hvrl5ss0ci0FQJTExaIOgma7Y6N4PMWkFbRdmmGcixHUOYL0bzKTP0sGDa5KOIrqMjb9Yg6RoUdX2cuTNo5o6fxzGaekhdNUvDI2797idgaBrc48QXChTlOWrEtt2KYyjzx1chLaJjYI9zngPkPLbrG81nc66dPAwW/t8CCVV8CC4hlDWzm89TO/kMjrflBDfYrcaUI5JEbk2avQHEFJcwerBgIAgPH7DzFZWZk63wXseDxUfwBecnvMuLI5cyn7NrPKajpnrv09yPJeBVnvM1i3ND8y7DzFZWZlZnXeFNAghA2CNg/SF5yW8y4sjKWpk5czgi2J1vjne2xXew/so8ipPeZH1MaAoDqvI7sCj8ng6Nq8/W9pLmy7HJHN2W3bGu8om6Ry7dD2UeSKk95mlUpqEAQBAZ2B4tLSzx1EBtJGbjicNjmnkIuDzrScFOLizaLs7nUeTuNRVlPHUQnqJBex2scNTmnlBuFwalN05OLLad1c2S0MhAEAQHM65p9OLzzcdrqfmf0jleo7iPCaY99n8vBElUhzAgKKziU5ZiNRcanljxygsaPeHDzKjVVps95oiang4W4XXe/KxHCojpl75AUDoaCBrwQ4gvIO7TcXgHiNiFfpK0UeB0tWjVxc5Ryy+isSFSHOCAozOSf+o1H9PomKjW32e70N7nD5+LIxwg4x6VDdHV1WbDCcfqKY3p53RjvQQWnnY67b8trraNTVyZWr4KliF/dgn28fqtpLsPzq1LdU0UUvK0lh/7h7Apo4lnIrejtF7YScee37Ego86VI7VLFNHy2a4ew39ilWIjxOdU9Hq8dyUX3fjvJVg+PUtUCaeVr7ayNjm87TYj0KWM4yyOTiMHXw7/ALsWvD65GyWxWCArTPJQttTzjrruiPKLabfRZ/5iq2IWTPT+jlZ3nS4bH5P67PofPMx11XzQ++VMPxNvSPdpfu8jF+kF9zR+Mk+ALs6P3pcjyFbIpVdQrhAXJ9H7EG6NXTk9UHMmA4wW8G70aDPSFzdIR2xl8ixReyxb65pMaPLjEhT0FVKTYiJ4byveNBg/M4KWhDXqJdprJ2RywAu+UwgJFm8pDLidG0DZK155owZD8ChxDtSk+w3gryRuc8WPvqK98QJ4Gl/dtbuL7AyO57nR/l5VFg6ajT1uLNqsruxBFbIggJtkfm0rK6MTaTYIHda94JLwNV2sFtXKSOS6q1sXCm9XNksabZYWE5maCMg1Eks54r8G0+ZnVfqVOePqPdSRIqS4lW5yaGKDE6qKBjY4mGENa0WDbwRE+kkk8pKv4aTlSTee3xZFUVpEZU5GeP2HmKyszJ1vgvY8Hio/gC85PeZcWRy5lP2bWeU1HTPXfp7keS8CrPeZrFuaH5l608xWVmZWZ15hn3MX4GfCF5uWbLiyMlYMnLucPtnW+Od7gu9h/ZR5FSe8yPKY0BQHVeR3YFH5PB0bV5+t7SXNl2OSObstu2Nd5RN0jl26Hso8kVJ7zNKpTUID7MpJDG6UMcYmOa1z7amudfRBPGbf5dYur24mbO1z4rJgICe5o8r/AKnU8DM61NUEA32RS6g13IDqaf5TuVTF0OkjrLNeBLTnZ2Z0MuMWQgCAIDmdc0+nF3ZsZg7DoeNpkafNI4+4hXaL/oR4fTcdXGS7bPuRKlKckIDSZR5LUtaG8OCHt1New2cAd2wgjkIK0nTU8y9g9IVsI30b2PNPI1eE5uqCF4eeElc03AlcCAfwtaAfPdaRoRXaWsRpzE1Y6qtFPq+7b7iXqY44QBAU3lVVCLGuEd1rJacuvuboR6Xsuqc3arc9pgKbqaL1Fm1K3O7sXFwbeIehXDxl2ODbxD0ILs0uV+AirpXxNs1+pzCdmm3WL23HWPOtKkNaNi7o/GerV1Ue1ZPkylavAK2NxbJTzAjiY5wPM5oIPmKpOElwPb08Zh6i1o1I/VLue0lubbJqsbVMqJGPiiYHdeNEyaTS0ANOu1yDci2oKWjCWtc5Gmcfh5UHRi1KTtlttbjfLsLZVs8iEBXGeWpHB00fdF738wa3R98nsKrYh5I9L6OU3r1J9iX1d/Ix8zHXVfND75Uw/Ek9I92l+7yMX6QX3NH4yT4Auzo/elyPIVsilV1CuEBsMBxmejnZPTutIzj1hzTta4b2n/g7QFpUhGcdWRlNrai3KTPdT6A4almEm8RuY5t+QuLT7Fzno+V9kkWFVRBMvcv58R0WaPA07DpCMOuXu2Bz3WF7A6gBYcupW8Pho0tubIp1HIhyskYQFp5hcFL6iarcOoibwTDxyPsXW5Q0D86oY+paKh17SeiuJA8r2kV9aHbfrE3tkcR7LK3R9nG3UiKWbNQpDUIDo/NflNS1FFTwse1s0EUcT4iQHXjaGaQHdNNr3HHY6wVxcVSlGo28ntLcJJo3eUmU9JRRl9TI0EDqYwQXyHcGs2nn2DeQFFSozqO0UZlJJbTmPG8TfVVE1RJqfM8vIHcg6mtvvs0AX5F3YQUIqK4FWTu7mCtjU8fsPMVlZmTrfBex4PFR/AF5ye8y4sjlzKfs2s8pqOmeu/T3I8l4FWe8zWLc0PzL1p5isrMyszrzDPuYvwM+ELzcs2XFkZKwZOXc4fbOt8c73Bd7D+yjyKk95keUxoCgOq8juwKPyeDo2rz9b2kubLsckc3Zbdsa7yibpHLt0PZR5IqT3maVSmp45AdN4Nk1SvwqOl0A2KaBpdbaXvaHF997tKxvyBcKdWSq699qZcUVq2OcsZwyWlnlgmFpInFp/i3tcORzSHDkK7cJqcVJcSrJWdjCWxqCEBf+Z7LD61B9WndeppwLEnXLFsa7lI1NP8p3rkYyhqS1lk/EtU53VixFSJAgCA5nXNPpxPs1OUDYpHU0ps2YhzCdgktYj+YAW5Rbep6E7OzOBp7BOpBVoZxz5dfy/mRbStnkAgCAIDDoMSimdKInaXBP4NxGzTABIB32uAeW61Uk8iarQnSUXNW1ldcjMWxCEBRmcntjUf0+iYqNbfZ7vQ3uUPn4snObnK5k0bKad1p2DRaT/wDM0bNffgbRv28dp6NS6s8zhaY0ZKlN1qa/pefY/t/8J0pzghAEAQBAY2IV0UMbpJnBjGi5J/zWeRYbSV2SUqM6s1CCu2URlZjrqypdKQQzrWNPcsF7X5SSSefkVCc9aVz32AwawtFU1nm32/zYTHMx11XzQ++VT4ficb0j3aX7vIxfpBfc0fjJPgC7Oj96XI8hWyKVXUK4QH3dRyCITaJ4IvMYfu02tDi3kOi4Hl18RWLq9uJm3E+CyYCAIDOwTCJ6uZkFO3SkefMxu9zjuaN5820gLWc4wjrSyNoxbdkdP5L4FFRU0dPFrDBrcdsjzrc485J1bhYblwatR1JuTLaVlYpnPXk0+GrNUxv7mptpEdxKBYg8WkACOM6S6eCqqUNR5rwIKsdtyuFdIQgPHNB2i6XMgNA2BLg+kkTm6Ok0jSaHNuLaTTcAjjBsdaxe4sfhZMHjhqKA6vyVqRLRUsjdj4Yj6WBefqx1ZtdpdWRzJlP2bWeU1HTPXdp7keS8CrPeZrFuaH5l608xWVmZWZ15hn3MX4GfCF5uWbLiyMlYMnLucPtnW+Od7gu9h/ZR5FSe8yPKY0BQHVeR3YFH5PB0bV5+t7SXNl2OSObstu2Nd5RN0jl26Hso8kVJ7zNKpTU8dsKA6zyc7EpvExdG1eeqb75l1ZFdZ8sl+EibXRDq4QGS27qInqXfyuPoce9V3A1rPo3xy5kdWN1cpJdQrBAZ+B4tLSTx1EBtJGb8jhsc08hFwVpOCnFxZtF2dzp7B8oIKikbVxk8GWF5G9haDptP8QII8y4U6ThPUZbTurkYqcoKgTtjfKWSudABEwxGxnJ0QInRl8zWDW9we3U1xFtinVOLjdLZt27eHhfhsNbs+VVnShhe+KaCUyxOLH6FtEvYdF2iTrLbg2vuWVg5SV09hjpEiq5Y3NJa4Frhta4EEc4OsLgn1KLUldO6PygJ3k5nJmhaI6ppmYNQeDZ4HLfU/wA5B4yVPCu1ntODjNBU6rc6L1X1cPx3/ImFPnHwxwu6R7DxOiebfkBHtUvTwONPQeMi9kU+TXm0fipzk4a0dS6SQ8TY3C/59EJ6xDgbQ0FjJPakubXlchuUmcaonaY6dvARnUTe73DnGpnmueVQzrOWxbDtYPQdKi1Oq9Z935+f0PjkTlmyhikjdE6TTfp3a4C3UtbbX+FKdXUVjfSei5YyopqSVlbvbJF9q8Xg0n52qT1hdRzf/HKn+xfRj7V4vBpPztT1hdQ/8cqf7F9GQHKfFhVVMk7Wlgfo9SSCRosa3aOZV5y1pXPQYLDPD0I0m72vt+dzVg8W0exalomOB5xayABstqhg78kPH84Bv5wTyqWNeSz2nGxWg8PWetD+h9mX0+zRLqPOhRO+9ZNGfwhw9LTf2KZYiPE5FT0fxMdxxfzt4/c2Dc4eF/8A3kf0pf7MWenh19zKz0Jjfg/9o/c+M2cjDRsfI/kbE4X/ADAJ08DeOgsY80l815XNFiWdYWIpqc376ZwFv5GXv+YKN4jqRfo+jvGrP5R+7+zILjeO1NU7SqJC63WtGprOZo1efbyqGU3LM72GwdHDRtSjbt4v5/xGtWpaLLzMxu/3TiDokRAOsbOtwl7HYbXHpVnD8TzHpHJf21fb/V5G8zj5GPxJkLWSti4JznXcwu0tIAbiLLpYauqLbavc8pOOsQX7D5/DI/Uu+dW/1CPw9/4NOhH2Hz+GR+pd86fqEfh7/wADoSaZJZvo6eimo6tzKiOaQyGzS23UsaLayQ4Flw4FVa2JcqinHZY3jBJWIRj2Zaoa4mhnZIzcya7XNHFpNBa/ns1WqePi1/WvoRuj1EdfmsxkG31cHlE0Vva8H2Kf1yj19zNOjkbjB8zNc9w+syRQM36JMj+aws0c+keYqKePprdVzZUXxLcyUyUpKCPQpmdU62nI7W+QjvncXILAcS51WtOq7yJoxSyN4ojYx8QoYp43RTMbJG8Wc1wuCP8AN6zGTi7rMNXKkyhzKnSLqCcBp1iKe/U8glaCbcQLSeMldKnj+E1819iGVLqIpPmqxhpsIGP5WzR2/WWn2KdYyi+PcRulI+1Jmkxd/XMii8ZKP/GHLDxtFdb+RlUpE4yXzOU8Tg+uk+sOGsRtGjGD/Fr0pPPYHeCqtXHSlsgreJJGklmZOX2bJ1fUtninZCBEyItMZd1hcQRZwtqcBbkWuHxfRR1WrmZU9Zkb+w+fwyP1LvnU/wCoR+Hv/Br0I+w+fwyP1LvnT9Qj8Pf+B0JZeQ2BzUVI2nmlbNwZdoOa0tswnSDSCTexLrHisNyo16iqT1krEkVZWK+xbM1NNPPKKuNollkkAMTjo6by+19PXbSVyGPjGKWrl2mjpXdzF+w+fwyP1LvnW36hH4e/8GOhPHZjpyCPrkev/wDF3zp+ox+Hv/A6Iueli0GMbt0WtbfjsLLmN3dyY+qwCpspc0U1TVT1DapjBM8v0TETo33X0xfYujSxqhBR1cu0ilSu7mt+w+fwyP1LvnW/6hH4e/8ABjoTz7D5/DI/Uu+dP1CPw9/4MdCW/glCYKeCEnSMUccZcBbSLGht7br2XNnLWk31kyVkVfj2Z6aoqZ5xVxtE0r5A0xOOjpuLrX09e1X6eOjGCjq5dpE6V3cwfsPn8Mj9S751v+oR+Hv/AAOhPDmPn8Mj9S750/UI/D3/AIHQlx4ZSmKGKMm5jYxl+PRaG3t5lzZO7bJUfWoha9rmPAcx4LXNOxzSLEHkIKwnZ3RkpyozISabuDq2CO50Q6JxLW36kE6esgW1rpLSCttj3kPQo+f2Hz+GR+pd86z+oR+Hv/A6EfYfP4ZH6l3zp+oR+Hv/AAOhJhm+yHqcP4ZklQyammGuPgy2z7AaQJcdrdRG+zeLXWxGIjVs0rNG8IapsnZNTAOY10TgXQubJIJC9n1dwdDpNa4CQtIGu7dLugdd4+lWfPvzM2P0cgMMdrlgbLIdb5H9dK463Odaw0ibk2A1lPWaqydjGpE3eI4XTzt0Z4mSD+JoNuY7R5lWcU8yzRxFWi705NciHYtmvpn3NNI+E8R6tvtOkPSoZUFwO1h/SCtHZVipdz+3cQvFsgsQguRHwrB3UR0tX4DZ3oBUMqMkdrD6YwlbZrar7dnfl4EZe0glrgQ4bQRYjnB1hRnUTTV1keIAgCAIAgCAIAgCAIAgM3DMHqag2p4nycrR1I53nqR5ysxi5ZIhr4mjQ9rJLx+mZM8JzWzusamVsY71nVO9Js0e1TRw74nEr+kNKOylFvtexffwJnhOQ2HwWIiEjx3UvVH0HqR5gp40oo4uI0viq2xysupbPz3kka0AWGoBSHMbueoAgCAIAgCAIAgCAIAgCAIAgCAIAgCAIAgCAIAgCAIAgCAIAgCAIAgCAIAgCAIAgCAIAgMHE8HpqgWqImSDcXDWOZ21vmK1lFSzRPQxVag705NENxbNbTuuaaV8R71/Vt9pDh5yVDLDrgdrD+kNWOyrFS7Vsf27kQvFshcQguTFwrB3UR0v06nexQypSR26Gl8JW2a2q+p7O/LvI44EEg6iNoOojnG5RnSW1XR4gCAIAgCAzMNwqonNqeJ8nK0ahzu2DzlZUW8iGtiKVFXqSS5/bMmOE5r6l9jUyMib3rerd/Zo9JU0cO3mcav6QUY7KUXLnsX38CZ4TkDh8FiY+FeO6mOl+nrR6FNGjBHFxGmcVW2a2quqOzvz7yTMaAAAAANgG5SnLbbd2fpDAQBAEAQBAEAQBAEAQBAEAQBAEAQBAEAQBAEAQBAEAQBAEAQBAEAQBAEAQBAEAQBAEAQBAEAQBAEAQGvxTBKWoFp4mP5SNY5nDWPMVrKClmixQxdag705NfzqIZi2a2F1zSyujPevGm306nDzkqGWHXBnaw/pDUjsrRT7Vsf28CF4tkTiEFy6EyNHdQ9WPyjqh+VQypSjwO3Q0thK2xSs+qWz8d5qaHC6iZ2jDFI9wNjotPUnlOxvnstFFvJFyriKVJXqSSXPw6/kS/Cc2FU+xqHshbxDq3ezqR6Spo0JPM42I9IKENlJOT+i+/ciaYTm/wAPhsTGZnjupTpfp1N9imjRiji4jTWKq7E9Vdmzvz7yURxtaAGgADYALAeZSnKbbd2fpDAQBAEAQBAEAQBAE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ATEhMUEBQVFRIUGBYWGRcWFxodIBIXGBcYFhgfHRkaHSkgGBwlHBQVITEhJSkrMC4uHB81ODMtNygtLisBCgoKDg0OGxAQGywkHyQvLCwsLC8sLiwvLCwsLCwsLCwsLywtLCwsLCwsLCwsLCwsLCwsLCwsLCwsLCwsLCwsLP/AABEIAHABwgMBEQACEQEDEQH/xAAcAAEAAgMBAQEAAAAAAAAAAAAABgcEBQgBAwL/xABNEAABAwIBBgUQBwcDBAMAAAABAAIDBBEFBgcSITFBE1FhcbMiMjQ1QlJUc3SBkZOhsbLSCBQXM3KSohUjYoKDwfAWJNElwsPhQ1Nj/8QAGwEBAAIDAQEAAAAAAAAAAAAAAAMEAQIFBgf/xAA6EQACAQICBgYJAwUAAwAAAAAAAQIDEQQxBRIhMkFxE1FhobHBBhQzNFKBkdHhFYLwIiNCU5IWovH/2gAMAwEAAhEDEQA/AIwuafTggCAIAgCAIAgCAIAgCAIAgCAIAgCAsnMx11XzQ++VWcPxPNeke7S/d5GL9IL7mj8ZJ8AXZ0fvS5HkK2RSq6hXCAuP6Pmyu54PdIubpD/H5k9HiXAuaThAEAQBAEAQBAEAQBAEAQBAEAQBAEAQBAEAQBAcrZbdsa7yibpHLv0PZR5Ipz3maVSmp47YUB1nk52JTeJi6Nq89U33zLqyNitDIQBAEAQBAEBzOuafTggCAIAgCAIAgCAIAgCAIAgCAIAgCAsnMx11XzQ++VWcPxPNeke7S/d5GL9IL7mj8ZJ8AXZ0fvS5HkK2RSq6hXCAuP6Pmyu54PdIubpD/H5k9HiXAuaThAEAQBAEAQBAEAQBAEAQBAEAQBAEAQBAEAQBAcrZbdsa7yibpHLv0PZR5Ipz3maVSmp47YUB1nk52JTeJi6Nq89U33zLqyNitDIQBAEAQBAEBzOuafTjNp8IqntDo4JnsOxzY3kHdqIFisqMnkiGeJowerKcU+ptI+n7BrfBaj1MnyrOpLqNfXMP/sj/ANL7j9g1vgtR6mT5U1JdQ9cw/wDsj/0vuYM0LmOLXtLXN1FrgQQeUHWFq1YnjKMlrRd11n4QyZdNhVTI3Sigle3WNJkbnC426wLLKjJ5IiniKMHqzmk+ptI+37BrfBaj1MnyrOpLqNPXMP8A7I/9L7j9g1vgtR6mT5U1JdQ9cw/+yP8A0vuYVRTvjcWyNcx42tcCCLi4uDrGpatWzJoTjNa0WmutbT5obH6hic5waxpc47GtBJPmGtDEpKKvJ2Xab6jyJxKTWKdzRxvLW+wm/sW6pTfAoVNLYOGc0+V3+DOGbfEu9iH9T/0tugmV/wBdwfW/p+T4z5vsTaL8C134ZGf3IWHRn1EkdNYOX+Vuaflc0eIYVUQffwyR8rmkD82w+laOLWZeo4ilW9nJPk/LMw1gmCAsnMx11XzQ++VWcPxPNeke7S/d5GL9IL7mj8ZJ8AXZ0fvS5HkK2RSq6hXCAuP6Pmyu54PdIubpD/H5k9HiWbjWUFHSAGqnjivsDjrdzNHVHzBUIUpz3VcmbSzItJncwgGwklPKIX29oBVj1Kt1d6NekibTCs4WFTkNjqmBx1ASB0ZJ5NMC6jnhasc15mVOL4knB4lAbHqAIAgNTiuUtDTaqipijPeueNL8u32KSFKc91NmHJIj9RnWwdurh3O/DFKfbo2UywVZ8O9GvSR6zHGd7CO/m9S5Z9Rq9n1MdJEy6bOlg79X1jR/HHI32ltlq8HWXAz0keskmF4zS1AvTTRSj+B7XW5wDqUMqcobysbJpmetDIQGrkykoWktdVU4c0kEGVgLSDYgi+oghSdFN8GY1kfn/U+H+F03rmfMnRVPhf0Gsj1uUtASAKunJOoATM1k7N6dFPqf0GsjaqMyRrFsvsLpyWy1TNMbWsvIQeUMBsedTww1We1I1c4o1Azu4Re3CSgcfAv/AOL+xSeo1urvRjpIkhwPK2gqzamqI3u7y+i78jrO9ihnRqQ3kZUk8jdqI2CA5Wy27Y13lE3SOXfoeyjyRTnvM0qlNTx2woDrPJzsSm8TF0bV56pvvmXVkZ0sjWtLnENa0Ekk2DQNZJJ2BaJXMms/1Ph/hdN66P5lJ0VT4X9DGsh/qfD/AAum9cz5k6Kp8L+g1kP9T4f4XTeuZ8ydFU+F/QayNjS1McjQ+J7Xsdsc0gh27URqOxaNNOzMn1WAEBzOuafTi883Ha6n5n9I5XqO4jwmmPfZ/LwRJVIcwIChMuu2FV+MfA1UKu+z6Bov3Ony82aJaF4ujNV2vZ4yX4irlDcPFad98fJeBMFMcYICjM5HbGo/p9ExUa2+z3ehvcofPxZ+8ickH1ri95LKdhs5w2vPetv7Tu9ynTc+RjSek44SOrHbN5Lq7X5IuLCcHp6ZmhTxtYN9hrdyucdbjzq5GKith4zEYqriJa1WTf8AOC4GctiAIAgPy9gIIcAQdoOsFDKbTuiv8sc3kb2uloWhkg1mIdbJ+Edw7kGo8m1V6lHjE9Do7Tc4yVPEO6+LiufWu/wKpI/ziVU9YWTmY66r5offKrOH4nmvSPdpfu8jF+kF9zR+Mk+ALs6P3pcjyFbIpVdQrhASvJDLJ+H09U2Af7icxBjiLiJrQ/Sdbe7qhYbN52WNetQVWUb5I3jPVTsRmrqZJXukle58jjdz3kkuPKSp0klZZGrdz5LJgFATLIPOBU0D2seXS0hNnRE3MY44yetI73YeQ61Wr4aNVXWx/wAzJIVGjoqhrI5o2SxOD45GhzXDY5pFwuLKLi7MtHtZVRxRvklcGRsaXOcdjWgXJRJydkDn7LbOdV1bnMpnOp6XWAGmz5RxvcNbb96079d12KGEhTV5bWVp1G8iB/39qtkQQBAEB+4ZXMcHsc5j26w5pILeYjWEe1WZlOxc2arOPLNI2jrnaUjvupTYF5AvoPttdYGzt9rHXrPMxWFUVrw+aJ6dS+xltLnExydlOP8Ae1nlNR0z16GluR5LwKc95mssFua2MnDXNbNC42AEkZJO4B4JPoWJbYvkZWxk0ziZxJ6174adzo6MEts02NRbVpPO3RO5nFt4hVw+FjTV5bX4Ek6l9iIGArZEEB60kEEEgg3BGogjeDuKGS6c0ucKSZ4o612lIQeBlO2SwuWP43WBIdvsb69vLxeFUVrwy4onpzvsZbK55McrZbdsa7yibpHLv0PZR5Ipz3maVSmp47YUB1nk52JTeJi6Nq89U33zLqyKczu5efWHOo6V37hhtK8H754PWg940jX3x5Br6eDw2qteWfDsIak+CKvsFeIBYILE+zY5vzXPE9Q0to2HmNQ4dyD3gPXO8w13IqYrE9GtWOfgSU4X2nQcUTWtDWANa0AAAWDQNQAA2BcZu5aP2gCA5nXNPpxeebjtdT8z+kcr1HcR4TTHvs/l4IkqkOYEBQmXXbCq/GPgaqFXfZ9A0X7nT5ebNEtC8XRmp7Xs8ZL8RVyhuHitO++PkvAmCmOMEBRmco/9RqP6fRMVGtvs95oX3OHz8WXFk7hzaemhib3DG35XEXcfO4kq5BWSR4zGV3XryqPi+7h3GxWxWMbE61sMMkr7lsbHPIG0hov/AGWJOyuS0aTq1I01m2l9Sp6jOfXF12MhY3c0tc70u0hf0BVHXlwPWw9H8MlaTk313S8mTPIjLRtbpRyNDJ2jSsOte29iW31i1xcHjU1OrrbHmcTSeinhLTi7xeztT7SXKY5AQFH5ycObDXyaIs2VrZrcRdcO9LmOPnVGsrTPdaGrurhI3zjeP0y7nYkOZjrqvmh98qlw/E53pHu0v3eRi/SC+5o/GSfAF2dH70uR5CtkUquoVwgBKGTdUeSWJSs04qSdzNoOgRpDjF7Fw5RdRSr04uzkjZQk+BqaiB8biyRjmPbta9pa5vO0i4UiaaujVqx81kwEBcuYXHyRNRPPWfvouRpNpAOTSLXfzOXNx9PKa5MsUpcDNz9Ys5lLDTtNuHeXO5WRWNvzOYfMtMBC83Lq8zNV7LFGrqlYICd5B5tZsQj4d8ghp7kNOjpOl0TZ1hcAAEEXN9YOreqmIxapPVSuyWFPWVyWVuZCPQPAVbxJu4RjS0n+WxHtVdaQd9sTd0UVFimHy080kEw0ZInFrhe+vaCDvBBBHIQujGSlFSWTIWrOxirY1PrS1TonslZqdE5sg52EOHuWHHWVnxMrM67hkDmtcNjgD6RdecewunKWU/ZtZ5TUdM9ehp7keS8CpPeZrFuaBACUB414OwgrNjNj1YMBAfWlqnxPZLGbPjc17TxOaQ4e0LDSkrPiZTszrehqRLHHI3ZI1rxzOAcPevOtWdi6cu5bdsa7yibpHLvUPZR5Ipz3maVSmp47YUBb+XmXnA0UFFSutM6CETPafuWmNvUg7nuB8wPGRbnYfDa03Ulld27SxOdlZFQgLokAQwTXNtkI/EJOElu2jjPVO2GVw7hp97t2zbsq4nEqkrLMlhTvmdE0tMyNjY42hjGANa1osGgagAFxm23dlk+qwAgCA5nXNPpxeebjtdT8z+kcr1HcR4TTHvs/l4IkqkOYEBQmXXbCq/GPgaqFXfZ9A0X7nT5ebNEtC8XRmp7Xs8ZL8RVyhuHitO++PkvAmCmOMEBRecrtjUf0+iYqNbfZ7zQvucPn4suzD6lssUcjTdr2NcDyOAP91dTurnh61N06koPNNoyFkjPxNE1zS1wDmuBBBFwQdRBG8IZjJxaazRB8RzXUjyTDJJDfudT2jzO6r9SgeHjwO9R9IK8VapFS7n3bO40r82ldE7TpalukLi4L4nWO0Xbf3rToJLJl1aew1Ratam7fKS77GnxLDccguZHVZaO6ZM94/S4kecLRxqLrLlGvo2tsioX6nFLxRpP27WeFVHrpPmWmvLrZf9Uw/wDrj/yvsYtVVyyHSle+RwFrvcXEDWbXcSbXJ1cpWrbeZJCnCmrQSS7FbwLDzMddV80PvlVnD8TzvpHu0v3eRi/SC+5o/GSfAF2dH70uR5CtkUquoVwgLFzLZMx1NS+eZodHTBpa0i4dK6+iSN+iGk24y07lSxtVwgorN+BNSjd3L+XILBA87+TUdTRSTho4emaZGuA1mNuuRpO8aNyOUDlVvB1XCoo8GR1I3RzwuyVQgJVmvrTFilIRse4xHlEjS0fq0T5lXxUdajIkpu0joPG8m6OrLDVQslLLhulfqdK17WO+w9C48Ks4brsWXFPM1v2eYR4HF+r/AJW/rVb4mY1I9Q+zzCPA4v1f8p61W+JmNSPUbSGaho4mxB8METBZrS9rQ0XvvPGStGpzd9rZtsRpsTzk4RCCTVMkI7mG8hJ529SOckBSRwlWX+Nueww5xRz/AJV4yaysnqS3Q4VwIb3rWtbG2/LosF+W67FKn0cFHqK05XdzUqQ0PJNh5isrMydb4L2PB4qP4AvOT3mXFkcuZT9m1nlNR0z136e5HkvAqz3maxbmgQF85qchKeOmiqqiNslRM0SN0wCIWO1sDQdjiCCTt12XJxeIk5OEXsXeWqcElcmmNZOUdVE6KeFjmkajogOYeNrhraRxhVYVZwd4s3aTOXMVonQTzQuN3RSPjJ49Bxbfz2uu9GWtFS6ym1Z2MVbGAUB1Zkef9hR+TwdG1efre0lzZdjkjm3LbtjXeUTdI5duh7KPJFSe8zSqU1CAIAgJPm9yWGI1XBOeGRsbwkmvqnNBAswcZJAJ3X5lBiK3RQukbwjrM6UoKKKGNkULAyOMBrWt2NA/zauHKTk7vMtmQsAIAgCA5nXNPpxeebjtdT8z+kcr1HcR4TTHvs/l4IkqkOYEBQmXXbCq/GPgaqFXfZ9A0X7nT5ebNEtC8XRmp7Xs8ZL8SuUNw8Vp33x8l4EwUxxggKMzkdsaj+n0TFRrb7Pd6G9yh8/Fm7ze5bMgaKaqNor/ALuTdHc9a7ibc6ju36tm9KrbYyjpfRMq0umo73Fdfau3s4lqxSNcA5pDmkXBBuCOQjarZ5OUXF2asz9oYCAIAgI7lNkdS1YJLRHNulaNd/4h3Y5/MQo50oyOlgtKVsK7J3j1Py6ilcWw2WmlfDMLPYd2xwOwg7wR/l1SlFxdme2w9eFemqkMn/LMnuZjrqvmh98qsYficD0j3aX7vIxfpBfc0fjJPgC7Oj96XI8hWyKVXUK4QF55gWD6nUHeagjzCKK3vPpXK0hvrl5ss0ci0FQJTExaIOgma7Y6N4PMWkFbRdmmGcixHUOYL0bzKTP0sGDa5KOIrqMjb9Yg6RoUdX2cuTNo5o6fxzGaekhdNUvDI2797idgaBrc48QXChTlOWrEtt2KYyjzx1chLaJjYI9zngPkPLbrG81nc66dPAwW/t8CCVV8CC4hlDWzm89TO/kMjrflBDfYrcaUI5JEbk2avQHEFJcwerBgIAgPH7DzFZWZk63wXseDxUfwBecnvMuLI5cyn7NrPKajpnrv09yPJeBVnvM1i3ND8y7DzFZWZlZnXeFNAghA2CNg/SF5yW8y4sjKWpk5czgi2J1vjne2xXew/so8ipPeZH1MaAoDqvI7sCj8ng6Nq8/W9pLmy7HJHN2W3bGu8om6Ry7dD2UeSKk95mlUpqEAQBAZ2B4tLSzx1EBtJGbjicNjmnkIuDzrScFOLizaLs7nUeTuNRVlPHUQnqJBex2scNTmnlBuFwalN05OLLad1c2S0MhAEAQHM65p9OLzzcdrqfmf0jleo7iPCaY99n8vBElUhzAgKKziU5ZiNRcanljxygsaPeHDzKjVVps95oiang4W4XXe/KxHCojpl75AUDoaCBrwQ4gvIO7TcXgHiNiFfpK0UeB0tWjVxc5Ryy+isSFSHOCAozOSf+o1H9PomKjW32e70N7nD5+LIxwg4x6VDdHV1WbDCcfqKY3p53RjvQQWnnY67b8trraNTVyZWr4KliF/dgn28fqtpLsPzq1LdU0UUvK0lh/7h7Apo4lnIrejtF7YScee37Ego86VI7VLFNHy2a4ew39ilWIjxOdU9Hq8dyUX3fjvJVg+PUtUCaeVr7ayNjm87TYj0KWM4yyOTiMHXw7/ALsWvD65GyWxWCArTPJQttTzjrruiPKLabfRZ/5iq2IWTPT+jlZ3nS4bH5P67PofPMx11XzQ++VMPxNvSPdpfu8jF+kF9zR+Mk+ALs6P3pcjyFbIpVdQrhAXJ9H7EG6NXTk9UHMmA4wW8G70aDPSFzdIR2xl8ixReyxb65pMaPLjEhT0FVKTYiJ4byveNBg/M4KWhDXqJdprJ2RywAu+UwgJFm8pDLidG0DZK155owZD8ChxDtSk+w3gryRuc8WPvqK98QJ4Gl/dtbuL7AyO57nR/l5VFg6ajT1uLNqsruxBFbIggJtkfm0rK6MTaTYIHda94JLwNV2sFtXKSOS6q1sXCm9XNksabZYWE5maCMg1Eks54r8G0+ZnVfqVOePqPdSRIqS4lW5yaGKDE6qKBjY4mGENa0WDbwRE+kkk8pKv4aTlSTee3xZFUVpEZU5GeP2HmKyszJ1vgvY8Hio/gC85PeZcWRy5lP2bWeU1HTPXfp7keS8CrPeZrFuaH5l608xWVmZWZ15hn3MX4GfCF5uWbLiyMlYMnLucPtnW+Od7gu9h/ZR5FSe8yPKY0BQHVeR3YFH5PB0bV5+t7SXNl2OSObstu2Nd5RN0jl26Hso8kVJ7zNKpTUID7MpJDG6UMcYmOa1z7amudfRBPGbf5dYur24mbO1z4rJgICe5o8r/AKnU8DM61NUEA32RS6g13IDqaf5TuVTF0OkjrLNeBLTnZ2Z0MuMWQgCAIDmdc0+nF3ZsZg7DoeNpkafNI4+4hXaL/oR4fTcdXGS7bPuRKlKckIDSZR5LUtaG8OCHt1New2cAd2wgjkIK0nTU8y9g9IVsI30b2PNPI1eE5uqCF4eeElc03AlcCAfwtaAfPdaRoRXaWsRpzE1Y6qtFPq+7b7iXqY44QBAU3lVVCLGuEd1rJacuvuboR6Xsuqc3arc9pgKbqaL1Fm1K3O7sXFwbeIehXDxl2ODbxD0ILs0uV+AirpXxNs1+pzCdmm3WL23HWPOtKkNaNi7o/GerV1Ue1ZPkylavAK2NxbJTzAjiY5wPM5oIPmKpOElwPb08Zh6i1o1I/VLue0lubbJqsbVMqJGPiiYHdeNEyaTS0ANOu1yDci2oKWjCWtc5Gmcfh5UHRi1KTtlttbjfLsLZVs8iEBXGeWpHB00fdF738wa3R98nsKrYh5I9L6OU3r1J9iX1d/Ix8zHXVfND75Uw/Ek9I92l+7yMX6QX3NH4yT4Auzo/elyPIVsilV1CuEBsMBxmejnZPTutIzj1hzTta4b2n/g7QFpUhGcdWRlNrai3KTPdT6A4almEm8RuY5t+QuLT7Fzno+V9kkWFVRBMvcv58R0WaPA07DpCMOuXu2Bz3WF7A6gBYcupW8Pho0tubIp1HIhyskYQFp5hcFL6iarcOoibwTDxyPsXW5Q0D86oY+paKh17SeiuJA8r2kV9aHbfrE3tkcR7LK3R9nG3UiKWbNQpDUIDo/NflNS1FFTwse1s0EUcT4iQHXjaGaQHdNNr3HHY6wVxcVSlGo28ntLcJJo3eUmU9JRRl9TI0EDqYwQXyHcGs2nn2DeQFFSozqO0UZlJJbTmPG8TfVVE1RJqfM8vIHcg6mtvvs0AX5F3YQUIqK4FWTu7mCtjU8fsPMVlZmTrfBex4PFR/AF5ye8y4sjlzKfs2s8pqOmeu/T3I8l4FWe8zWLc0PzL1p5isrMyszrzDPuYvwM+ELzcs2XFkZKwZOXc4fbOt8c73Bd7D+yjyKk95keUxoCgOq8juwKPyeDo2rz9b2kubLsckc3Zbdsa7yibpHLt0PZR5IqT3maVSmp45AdN4Nk1SvwqOl0A2KaBpdbaXvaHF997tKxvyBcKdWSq699qZcUVq2OcsZwyWlnlgmFpInFp/i3tcORzSHDkK7cJqcVJcSrJWdjCWxqCEBf+Z7LD61B9WndeppwLEnXLFsa7lI1NP8p3rkYyhqS1lk/EtU53VixFSJAgCA5nXNPpxPs1OUDYpHU0ps2YhzCdgktYj+YAW5Rbep6E7OzOBp7BOpBVoZxz5dfy/mRbStnkAgCAIDDoMSimdKInaXBP4NxGzTABIB32uAeW61Uk8iarQnSUXNW1ldcjMWxCEBRmcntjUf0+iYqNbfZ7vQ3uUPn4snObnK5k0bKad1p2DRaT/wDM0bNffgbRv28dp6NS6s8zhaY0ZKlN1qa/pefY/t/8J0pzghAEAQBAY2IV0UMbpJnBjGi5J/zWeRYbSV2SUqM6s1CCu2URlZjrqypdKQQzrWNPcsF7X5SSSefkVCc9aVz32AwawtFU1nm32/zYTHMx11XzQ++VT4ficb0j3aX7vIxfpBfc0fjJPgC7Oj96XI8hWyKVXUK4QH3dRyCITaJ4IvMYfu02tDi3kOi4Hl18RWLq9uJm3E+CyYCAIDOwTCJ6uZkFO3SkefMxu9zjuaN5820gLWc4wjrSyNoxbdkdP5L4FFRU0dPFrDBrcdsjzrc485J1bhYblwatR1JuTLaVlYpnPXk0+GrNUxv7mptpEdxKBYg8WkACOM6S6eCqqUNR5rwIKsdtyuFdIQgPHNB2i6XMgNA2BLg+kkTm6Ok0jSaHNuLaTTcAjjBsdaxe4sfhZMHjhqKA6vyVqRLRUsjdj4Yj6WBefqx1ZtdpdWRzJlP2bWeU1HTPXdp7keS8CrPeZrFuaH5l608xWVmZWZ15hn3MX4GfCF5uWbLiyMlYMnLucPtnW+Od7gu9h/ZR5FSe8yPKY0BQHVeR3YFH5PB0bV5+t7SXNl2OSObstu2Nd5RN0jl26Hso8kVJ7zNKpTU8dsKA6zyc7EpvExdG1eeqb75l1ZFdZ8sl+EibXRDq4QGS27qInqXfyuPoce9V3A1rPo3xy5kdWN1cpJdQrBAZ+B4tLSTx1EBtJGb8jhsc08hFwVpOCnFxZtF2dzp7B8oIKikbVxk8GWF5G9haDptP8QII8y4U6ThPUZbTurkYqcoKgTtjfKWSudABEwxGxnJ0QInRl8zWDW9we3U1xFtinVOLjdLZt27eHhfhsNbs+VVnShhe+KaCUyxOLH6FtEvYdF2iTrLbg2vuWVg5SV09hjpEiq5Y3NJa4Frhta4EEc4OsLgn1KLUldO6PygJ3k5nJmhaI6ppmYNQeDZ4HLfU/wA5B4yVPCu1ntODjNBU6rc6L1X1cPx3/ImFPnHwxwu6R7DxOiebfkBHtUvTwONPQeMi9kU+TXm0fipzk4a0dS6SQ8TY3C/59EJ6xDgbQ0FjJPakubXlchuUmcaonaY6dvARnUTe73DnGpnmueVQzrOWxbDtYPQdKi1Oq9Z935+f0PjkTlmyhikjdE6TTfp3a4C3UtbbX+FKdXUVjfSei5YyopqSVlbvbJF9q8Xg0n52qT1hdRzf/HKn+xfRj7V4vBpPztT1hdQ/8cqf7F9GQHKfFhVVMk7Wlgfo9SSCRosa3aOZV5y1pXPQYLDPD0I0m72vt+dzVg8W0exalomOB5xayABstqhg78kPH84Bv5wTyqWNeSz2nGxWg8PWetD+h9mX0+zRLqPOhRO+9ZNGfwhw9LTf2KZYiPE5FT0fxMdxxfzt4/c2Dc4eF/8A3kf0pf7MWenh19zKz0Jjfg/9o/c+M2cjDRsfI/kbE4X/ADAJ08DeOgsY80l815XNFiWdYWIpqc376ZwFv5GXv+YKN4jqRfo+jvGrP5R+7+zILjeO1NU7SqJC63WtGprOZo1efbyqGU3LM72GwdHDRtSjbt4v5/xGtWpaLLzMxu/3TiDokRAOsbOtwl7HYbXHpVnD8TzHpHJf21fb/V5G8zj5GPxJkLWSti4JznXcwu0tIAbiLLpYauqLbavc8pOOsQX7D5/DI/Uu+dW/1CPw9/4NOhH2Hz+GR+pd86fqEfh7/wADoSaZJZvo6eimo6tzKiOaQyGzS23UsaLayQ4Flw4FVa2JcqinHZY3jBJWIRj2Zaoa4mhnZIzcya7XNHFpNBa/ns1WqePi1/WvoRuj1EdfmsxkG31cHlE0Vva8H2Kf1yj19zNOjkbjB8zNc9w+syRQM36JMj+aws0c+keYqKePprdVzZUXxLcyUyUpKCPQpmdU62nI7W+QjvncXILAcS51WtOq7yJoxSyN4ojYx8QoYp43RTMbJG8Wc1wuCP8AN6zGTi7rMNXKkyhzKnSLqCcBp1iKe/U8glaCbcQLSeMldKnj+E1819iGVLqIpPmqxhpsIGP5WzR2/WWn2KdYyi+PcRulI+1Jmkxd/XMii8ZKP/GHLDxtFdb+RlUpE4yXzOU8Tg+uk+sOGsRtGjGD/Fr0pPPYHeCqtXHSlsgreJJGklmZOX2bJ1fUtninZCBEyItMZd1hcQRZwtqcBbkWuHxfRR1WrmZU9Zkb+w+fwyP1LvnU/wCoR+Hv/Br0I+w+fwyP1LvnT9Qj8Pf+B0JZeQ2BzUVI2nmlbNwZdoOa0tswnSDSCTexLrHisNyo16iqT1krEkVZWK+xbM1NNPPKKuNollkkAMTjo6by+19PXbSVyGPjGKWrl2mjpXdzF+w+fwyP1LvnW36hH4e/8GOhPHZjpyCPrkev/wDF3zp+ox+Hv/A6Iueli0GMbt0WtbfjsLLmN3dyY+qwCpspc0U1TVT1DapjBM8v0TETo33X0xfYujSxqhBR1cu0ilSu7mt+w+fwyP1LvnW/6hH4e/8ABjoTz7D5/DI/Uu+dP1CPw9/4MdCW/glCYKeCEnSMUccZcBbSLGht7br2XNnLWk31kyVkVfj2Z6aoqZ5xVxtE0r5A0xOOjpuLrX09e1X6eOjGCjq5dpE6V3cwfsPn8Mj9S751v+oR+Hv/AAOhPDmPn8Mj9S750/UI/D3/AIHQlx4ZSmKGKMm5jYxl+PRaG3t5lzZO7bJUfWoha9rmPAcx4LXNOxzSLEHkIKwnZ3RkpyozISabuDq2CO50Q6JxLW36kE6esgW1rpLSCttj3kPQo+f2Hz+GR+pd86z+oR+Hv/A6EfYfP4ZH6l3zp+oR+Hv/AAOhJhm+yHqcP4ZklQyammGuPgy2z7AaQJcdrdRG+zeLXWxGIjVs0rNG8IapsnZNTAOY10TgXQubJIJC9n1dwdDpNa4CQtIGu7dLugdd4+lWfPvzM2P0cgMMdrlgbLIdb5H9dK463Odaw0ibk2A1lPWaqydjGpE3eI4XTzt0Z4mSD+JoNuY7R5lWcU8yzRxFWi705NciHYtmvpn3NNI+E8R6tvtOkPSoZUFwO1h/SCtHZVipdz+3cQvFsgsQguRHwrB3UR0tX4DZ3oBUMqMkdrD6YwlbZrar7dnfl4EZe0glrgQ4bQRYjnB1hRnUTTV1keIAgCAIAgCAIAgCAIAgM3DMHqag2p4nycrR1I53nqR5ysxi5ZIhr4mjQ9rJLx+mZM8JzWzusamVsY71nVO9Js0e1TRw74nEr+kNKOylFvtexffwJnhOQ2HwWIiEjx3UvVH0HqR5gp40oo4uI0viq2xysupbPz3kka0AWGoBSHMbueoAgCAIAgCAIAgCAIAgCAIAgCAIAgCAIAgCAIAgCAIAgCAIAgCAIAgCAIAgCAIAgCAIAgMHE8HpqgWqImSDcXDWOZ21vmK1lFSzRPQxVag705NENxbNbTuuaaV8R71/Vt9pDh5yVDLDrgdrD+kNWOyrFS7Vsf27kQvFshcQguTFwrB3UR0v06nexQypSR26Gl8JW2a2q+p7O/LvI44EEg6iNoOojnG5RnSW1XR4gCAIAgCAzMNwqonNqeJ8nK0ahzu2DzlZUW8iGtiKVFXqSS5/bMmOE5r6l9jUyMib3rerd/Zo9JU0cO3mcav6QUY7KUXLnsX38CZ4TkDh8FiY+FeO6mOl+nrR6FNGjBHFxGmcVW2a2quqOzvz7yTMaAAAAANgG5SnLbbd2fpDAQBAEAQBAEAQBAEAQBAEAQBAEAQBAEAQBAEAQBAEAQBAEAQBAEAQBAEAQBAEAQBAEAQBAEAQBAEAQGvxTBKWoFp4mP5SNY5nDWPMVrKClmixQxdag705NfzqIZi2a2F1zSyujPevGm306nDzkqGWHXBnaw/pDUjsrRT7Vsf28CF4tkTiEFy6EyNHdQ9WPyjqh+VQypSjwO3Q0thK2xSs+qWz8d5qaHC6iZ2jDFI9wNjotPUnlOxvnstFFvJFyriKVJXqSSXPw6/kS/Cc2FU+xqHshbxDq3ezqR6Spo0JPM42I9IKENlJOT+i+/ciaYTm/wAPhsTGZnjupTpfp1N9imjRiji4jTWKq7E9Vdmzvz7yURxtaAGgADYALAeZSnKbbd2fpDAQBAEAQBAEAQBAE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184571" y="3276600"/>
            <a:ext cx="1828800" cy="926136"/>
          </a:xfrm>
          <a:prstGeom prst="rect">
            <a:avLst/>
          </a:prstGeom>
          <a:solidFill>
            <a:srgbClr val="66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Contractor </a:t>
            </a:r>
          </a:p>
          <a:p>
            <a:pPr algn="ctr"/>
            <a:r>
              <a:rPr lang="en-US" sz="1400" i="1" dirty="0"/>
              <a:t>(SHW,  </a:t>
            </a:r>
            <a:r>
              <a:rPr lang="en-US" sz="1400" i="1" dirty="0" err="1"/>
              <a:t>Resi</a:t>
            </a:r>
            <a:r>
              <a:rPr lang="en-US" sz="1400" i="1" dirty="0"/>
              <a:t>. or Comm. PV)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84571" y="4915238"/>
            <a:ext cx="1828800" cy="1031668"/>
          </a:xfrm>
          <a:prstGeom prst="rect">
            <a:avLst/>
          </a:prstGeom>
          <a:solidFill>
            <a:srgbClr val="089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PV or SHW Customer </a:t>
            </a:r>
          </a:p>
          <a:p>
            <a:pPr algn="ctr"/>
            <a:r>
              <a:rPr lang="en-US" sz="1400" i="1" dirty="0"/>
              <a:t>(</a:t>
            </a:r>
            <a:r>
              <a:rPr lang="en-US" sz="1400" i="1" dirty="0" err="1"/>
              <a:t>Resi</a:t>
            </a:r>
            <a:r>
              <a:rPr lang="en-US" sz="1400" i="1" dirty="0"/>
              <a:t>., Comm., or Muni)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22352" y="3293748"/>
            <a:ext cx="2057400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CT SLII, LLC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62300" y="1377043"/>
            <a:ext cx="20574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5900" y="3355944"/>
            <a:ext cx="1993899" cy="25114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Debt Syndicate led by First Niagara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57981" y="3918540"/>
            <a:ext cx="55619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757981" y="3418794"/>
            <a:ext cx="6141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2"/>
            <a:endCxn id="16" idx="0"/>
          </p:cNvCxnSpPr>
          <p:nvPr/>
        </p:nvCxnSpPr>
        <p:spPr>
          <a:xfrm>
            <a:off x="8098971" y="4202736"/>
            <a:ext cx="0" cy="712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1"/>
          </p:cNvCxnSpPr>
          <p:nvPr/>
        </p:nvCxnSpPr>
        <p:spPr>
          <a:xfrm flipH="1" flipV="1">
            <a:off x="4038600" y="4215427"/>
            <a:ext cx="3145971" cy="1215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1275951">
            <a:off x="5206781" y="4758131"/>
            <a:ext cx="1288580" cy="275362"/>
          </a:xfrm>
          <a:prstGeom prst="rect">
            <a:avLst/>
          </a:prstGeom>
          <a:solidFill>
            <a:srgbClr val="66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AFC First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276600" y="4114800"/>
            <a:ext cx="38862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1315576">
            <a:off x="4281539" y="4716912"/>
            <a:ext cx="1181100" cy="256494"/>
          </a:xfrm>
          <a:prstGeom prst="rect">
            <a:avLst/>
          </a:prstGeom>
          <a:solidFill>
            <a:srgbClr val="66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Assurant</a:t>
            </a:r>
          </a:p>
        </p:txBody>
      </p:sp>
      <p:pic>
        <p:nvPicPr>
          <p:cNvPr id="39" name="Picture 6" descr="http://www.umkc.edu/onecard/images/usbank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47" y="1638525"/>
            <a:ext cx="1262306" cy="31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www.mves.org/wp-content/uploads/2013/02/PeoplesUnitedBank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6" y="5340098"/>
            <a:ext cx="1657925" cy="45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www.chorusofwesterly.org/images/content/pagebuilder/WebsterBankLogo_full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6" y="4421762"/>
            <a:ext cx="1308100" cy="40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://www.libertyindy.com/wp-content/uploads/2011/08/First_Niagra_Logo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6" y="3955515"/>
            <a:ext cx="1663583" cy="39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http://newbritainchamber.files.wordpress.com/2012/04/liberty-bank-log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6" y="4902086"/>
            <a:ext cx="1792464" cy="3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209800" y="3456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Debt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79834" y="2396215"/>
            <a:ext cx="1078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Tax Equity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95400" y="2246663"/>
            <a:ext cx="1622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Sub Debt</a:t>
            </a:r>
          </a:p>
          <a:p>
            <a:r>
              <a:rPr lang="en-US" sz="1200" dirty="0"/>
              <a:t>Equity</a:t>
            </a:r>
          </a:p>
          <a:p>
            <a:r>
              <a:rPr lang="en-US" sz="1200" dirty="0"/>
              <a:t>Loan Loss Reserve</a:t>
            </a:r>
          </a:p>
          <a:p>
            <a:r>
              <a:rPr lang="en-US" sz="1200" dirty="0"/>
              <a:t>PBI (incentive)</a:t>
            </a:r>
          </a:p>
          <a:p>
            <a:r>
              <a:rPr lang="en-US" sz="1200" dirty="0"/>
              <a:t>Developer services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355771" y="3276600"/>
            <a:ext cx="1143000" cy="872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CEFIA Holdings, LLC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6505859" y="3918540"/>
            <a:ext cx="656941" cy="5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6505859" y="3418794"/>
            <a:ext cx="6569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1307457">
            <a:off x="3658755" y="4894522"/>
            <a:ext cx="182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Insurance, maintenance, “One Call” Resolution</a:t>
            </a:r>
          </a:p>
        </p:txBody>
      </p:sp>
      <p:sp>
        <p:nvSpPr>
          <p:cNvPr id="83" name="TextBox 82"/>
          <p:cNvSpPr txBox="1"/>
          <p:nvPr/>
        </p:nvSpPr>
        <p:spPr>
          <a:xfrm rot="1245968">
            <a:off x="5359601" y="4666003"/>
            <a:ext cx="182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Lease Payments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854122" y="3675195"/>
            <a:ext cx="40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682922" y="3647394"/>
            <a:ext cx="40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76999" y="3141796"/>
            <a:ext cx="70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System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704358" y="2796196"/>
            <a:ext cx="1119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System, Insurance, Lease</a:t>
            </a:r>
          </a:p>
        </p:txBody>
      </p:sp>
      <p:sp>
        <p:nvSpPr>
          <p:cNvPr id="97" name="Rectangular Callout 96"/>
          <p:cNvSpPr/>
          <p:nvPr/>
        </p:nvSpPr>
        <p:spPr>
          <a:xfrm>
            <a:off x="5638800" y="1377042"/>
            <a:ext cx="3429000" cy="1594757"/>
          </a:xfrm>
          <a:prstGeom prst="wedgeRectCallout">
            <a:avLst>
              <a:gd name="adj1" fmla="val -57658"/>
              <a:gd name="adj2" fmla="val -3488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CT Solar Lease provides </a:t>
            </a:r>
            <a:r>
              <a:rPr lang="en-US" b="1" u="sng" dirty="0">
                <a:solidFill>
                  <a:schemeClr val="tx1"/>
                </a:solidFill>
              </a:rPr>
              <a:t>local installers</a:t>
            </a:r>
            <a:r>
              <a:rPr lang="en-US" dirty="0">
                <a:solidFill>
                  <a:schemeClr val="tx1"/>
                </a:solidFill>
              </a:rPr>
              <a:t> an important </a:t>
            </a:r>
            <a:r>
              <a:rPr lang="en-US" b="1" u="sng" dirty="0">
                <a:solidFill>
                  <a:schemeClr val="tx1"/>
                </a:solidFill>
              </a:rPr>
              <a:t>sales tool</a:t>
            </a:r>
            <a:r>
              <a:rPr lang="en-US" dirty="0">
                <a:solidFill>
                  <a:schemeClr val="tx1"/>
                </a:solidFill>
              </a:rPr>
              <a:t>, while customers benefit from </a:t>
            </a:r>
            <a:r>
              <a:rPr lang="en-US" b="1" u="sng" dirty="0">
                <a:solidFill>
                  <a:schemeClr val="tx1"/>
                </a:solidFill>
              </a:rPr>
              <a:t>affordable, no-money-down financing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peace of mind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543800" y="4419600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Install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836" y="1654248"/>
            <a:ext cx="2021364" cy="479352"/>
          </a:xfrm>
          <a:prstGeom prst="rect">
            <a:avLst/>
          </a:prstGeom>
          <a:ln w="28575">
            <a:solidFill>
              <a:srgbClr val="32A93A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2514600" y="2215243"/>
            <a:ext cx="685800" cy="9265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657267" y="2259895"/>
            <a:ext cx="334" cy="10032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360984" y="3795732"/>
            <a:ext cx="262349" cy="1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4E9724-46C2-4DBD-9A7E-526720DC847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61359" y="4232965"/>
            <a:ext cx="1358877" cy="702555"/>
          </a:xfrm>
          <a:prstGeom prst="rect">
            <a:avLst/>
          </a:prstGeom>
          <a:solidFill>
            <a:srgbClr val="45A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CGB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SPV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33331" y="4234911"/>
            <a:ext cx="1051560" cy="8032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 Biz or Muni Customers</a:t>
            </a:r>
          </a:p>
        </p:txBody>
      </p:sp>
      <p:pic>
        <p:nvPicPr>
          <p:cNvPr id="1026" name="Picture 2" descr="https://upload.wikimedia.org/wikipedia/en/0/01/United_Illuminating_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52" b="23942"/>
          <a:stretch/>
        </p:blipFill>
        <p:spPr bwMode="auto">
          <a:xfrm>
            <a:off x="4033616" y="1652177"/>
            <a:ext cx="398084" cy="32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441056" y="1529498"/>
            <a:ext cx="1583205" cy="90930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1227" y="2113449"/>
            <a:ext cx="127106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Utility bills customer for loan amount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Customer repays through on-bill mechanism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229250" y="4633511"/>
            <a:ext cx="510703" cy="0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633031" y="4690514"/>
            <a:ext cx="94095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Efficiency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loan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proceeds</a:t>
            </a:r>
          </a:p>
        </p:txBody>
      </p:sp>
      <p:sp>
        <p:nvSpPr>
          <p:cNvPr id="48" name="Rectangle 47"/>
          <p:cNvSpPr/>
          <p:nvPr/>
        </p:nvSpPr>
        <p:spPr>
          <a:xfrm flipH="1">
            <a:off x="6249969" y="1607119"/>
            <a:ext cx="1291182" cy="852256"/>
          </a:xfrm>
          <a:prstGeom prst="rect">
            <a:avLst/>
          </a:prstGeom>
          <a:solidFill>
            <a:srgbClr val="2A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Connecticut Energy Efficiency Fund (CEEF)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33010" y="1652177"/>
            <a:ext cx="1403554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Provides:</a:t>
            </a:r>
          </a:p>
          <a:p>
            <a:pPr marL="128588" marR="0" lvl="0" indent="-12858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Rate </a:t>
            </a:r>
            <a:r>
              <a:rPr kumimoji="0" lang="en-US" sz="82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Buydown</a:t>
            </a:r>
            <a:endParaRPr kumimoji="0" lang="en-US" sz="8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28588" marR="0" lvl="0" indent="-12858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Loan Loss Coverage</a:t>
            </a:r>
          </a:p>
          <a:p>
            <a:pPr marL="128588" marR="0" lvl="0" indent="-12858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Admin </a:t>
            </a:r>
            <a:r>
              <a:rPr kumimoji="0" lang="en-US" sz="82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exp</a:t>
            </a: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coverage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  (cost recovery)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703729" y="5359215"/>
            <a:ext cx="1873028" cy="911801"/>
          </a:xfrm>
          <a:prstGeom prst="rect">
            <a:avLst/>
          </a:prstGeom>
          <a:solidFill>
            <a:srgbClr val="CF1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Capital Providers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CGB (equity)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Banks/Other Lenders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 Investors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40797" y="5515033"/>
            <a:ext cx="105430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Security interest 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4439817" y="2572354"/>
            <a:ext cx="1817" cy="15544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 rot="10800000">
            <a:off x="4976476" y="4584244"/>
            <a:ext cx="1713654" cy="709595"/>
          </a:xfrm>
          <a:prstGeom prst="bentConnector3">
            <a:avLst>
              <a:gd name="adj1" fmla="val 491"/>
            </a:avLst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365028" y="4611674"/>
            <a:ext cx="119458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Capitalize the LLC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 flipH="1">
            <a:off x="5071195" y="2118659"/>
            <a:ext cx="1097280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4623096" y="2572354"/>
            <a:ext cx="0" cy="155448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602183" y="5515033"/>
            <a:ext cx="133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CGB advances initial capital, refreshed by banks/other lenders and CP issuances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163939" y="1369700"/>
            <a:ext cx="1079580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Funding provided to utilities annually based on anticipated budget</a:t>
            </a:r>
          </a:p>
        </p:txBody>
      </p:sp>
      <p:pic>
        <p:nvPicPr>
          <p:cNvPr id="3" name="Picture 2" descr="http://mediad.publicbroadcasting.net/p/nhpr/files/201502/Eversource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08" y="2074804"/>
            <a:ext cx="1028700" cy="2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4655034" y="3039796"/>
            <a:ext cx="166956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25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Loan Losses reimbursed from Energy Efficiency Fund</a:t>
            </a:r>
            <a:endParaRPr kumimoji="0" lang="en-US" sz="8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44561"/>
          </a:xfrm>
        </p:spPr>
        <p:txBody>
          <a:bodyPr/>
          <a:lstStyle/>
          <a:p>
            <a:r>
              <a:rPr lang="en-US" dirty="0"/>
              <a:t>SBEA Program Funding Structure</a:t>
            </a:r>
            <a:br>
              <a:rPr lang="en-US" dirty="0"/>
            </a:br>
            <a:r>
              <a:rPr lang="en-US" sz="2000" dirty="0"/>
              <a:t>(Small Business Energy Advantage)</a:t>
            </a:r>
            <a:br>
              <a:rPr lang="en-US" sz="2000" dirty="0"/>
            </a:br>
            <a:r>
              <a:rPr lang="en-US" sz="2000" dirty="0"/>
              <a:t>Aggregation </a:t>
            </a:r>
            <a:r>
              <a:rPr lang="en-US" sz="2000" dirty="0">
                <a:sym typeface="Wingdings" panose="05000000000000000000" pitchFamily="2" charset="2"/>
              </a:rPr>
              <a:t> Loan Pool  Bank Loan &amp; Commercial Paper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817599" y="4222031"/>
            <a:ext cx="877426" cy="8229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SBEA Contractors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95426" y="4720066"/>
            <a:ext cx="77949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Efficiency projects &amp; equipment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728259" y="4633511"/>
            <a:ext cx="73152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flipH="1">
            <a:off x="2249546" y="2238946"/>
            <a:ext cx="1097280" cy="1920240"/>
          </a:xfrm>
          <a:prstGeom prst="bentConnector2">
            <a:avLst/>
          </a:prstGeom>
          <a:ln w="19050">
            <a:solidFill>
              <a:srgbClr val="0899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17568" y="3249206"/>
            <a:ext cx="94095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Efficiency incentives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00143" y="2540489"/>
            <a:ext cx="1762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25" b="1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25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Efficiency loan collected through electric utility bill</a:t>
            </a:r>
            <a:endParaRPr kumimoji="0" lang="en-US" sz="8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Upon collection from customers, utilities </a:t>
            </a:r>
            <a:r>
              <a:rPr lang="en-US" sz="825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send</a:t>
            </a: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loan repayments to SPV</a:t>
            </a:r>
          </a:p>
        </p:txBody>
      </p:sp>
      <p:cxnSp>
        <p:nvCxnSpPr>
          <p:cNvPr id="34" name="Elbow Connector 33"/>
          <p:cNvCxnSpPr/>
          <p:nvPr/>
        </p:nvCxnSpPr>
        <p:spPr>
          <a:xfrm>
            <a:off x="4232658" y="5029525"/>
            <a:ext cx="1371600" cy="777240"/>
          </a:xfrm>
          <a:prstGeom prst="bentConnector3">
            <a:avLst>
              <a:gd name="adj1" fmla="val 491"/>
            </a:avLst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5400000">
            <a:off x="898319" y="1709829"/>
            <a:ext cx="2194560" cy="2743200"/>
          </a:xfrm>
          <a:prstGeom prst="bentConnector3">
            <a:avLst>
              <a:gd name="adj1" fmla="val -185"/>
            </a:avLst>
          </a:prstGeom>
          <a:ln w="19050">
            <a:solidFill>
              <a:srgbClr val="089948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 flipV="1">
            <a:off x="622536" y="4972095"/>
            <a:ext cx="3201639" cy="102605"/>
          </a:xfrm>
          <a:prstGeom prst="bentConnector4">
            <a:avLst>
              <a:gd name="adj1" fmla="val 91"/>
              <a:gd name="adj2" fmla="val 821860"/>
            </a:avLst>
          </a:prstGeom>
          <a:ln w="19050">
            <a:solidFill>
              <a:srgbClr val="089948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605155" y="5869832"/>
            <a:ext cx="150673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Customer and SBEA LLC enter financing agreement</a:t>
            </a:r>
          </a:p>
        </p:txBody>
      </p:sp>
      <p:cxnSp>
        <p:nvCxnSpPr>
          <p:cNvPr id="37" name="Elbow Connector 36"/>
          <p:cNvCxnSpPr/>
          <p:nvPr/>
        </p:nvCxnSpPr>
        <p:spPr>
          <a:xfrm rot="5400000" flipV="1">
            <a:off x="5505119" y="3895677"/>
            <a:ext cx="914400" cy="1920240"/>
          </a:xfrm>
          <a:prstGeom prst="bentConnector3">
            <a:avLst>
              <a:gd name="adj1" fmla="val 491"/>
            </a:avLst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18891" y="4580868"/>
            <a:ext cx="73980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Capital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repayment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850" y="4436816"/>
            <a:ext cx="704850" cy="3333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B7D56-BAB4-4FB8-B7D7-CFC511B1140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06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>
          <a:xfrm>
            <a:off x="6934200" y="593386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E9724-46C2-4DBD-9A7E-526720DC847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76253" y="6492874"/>
            <a:ext cx="367748" cy="36512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5F78A-E13B-774D-ADB8-E6F6A9A5D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012994"/>
            <a:ext cx="865576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INNOVATE	   EDUCATE    ACTIVATE    ACCELERATE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4713201"/>
            <a:ext cx="56388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ea typeface="ＭＳ Ｐゴシック" pitchFamily="34" charset="-128"/>
              </a:rPr>
              <a:t>Bert Hunter</a:t>
            </a:r>
            <a:br>
              <a:rPr lang="en-US" b="1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b="1" dirty="0">
                <a:solidFill>
                  <a:prstClr val="black"/>
                </a:solidFill>
                <a:ea typeface="ＭＳ Ｐゴシック" pitchFamily="34" charset="-128"/>
              </a:rPr>
              <a:t>EVP &amp; Chief Investment Officer</a:t>
            </a:r>
            <a:br>
              <a:rPr lang="en-US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b="1" dirty="0">
                <a:solidFill>
                  <a:prstClr val="black"/>
                </a:solidFill>
                <a:ea typeface="ＭＳ Ｐゴシック" pitchFamily="34" charset="-128"/>
              </a:rPr>
              <a:t>T</a:t>
            </a:r>
            <a:r>
              <a:rPr lang="en-US" dirty="0">
                <a:solidFill>
                  <a:prstClr val="black"/>
                </a:solidFill>
                <a:ea typeface="ＭＳ Ｐゴシック" pitchFamily="34" charset="-128"/>
              </a:rPr>
              <a:t> 860-257-2174 | </a:t>
            </a:r>
            <a:r>
              <a:rPr lang="en-US" b="1" dirty="0">
                <a:solidFill>
                  <a:prstClr val="black"/>
                </a:solidFill>
                <a:ea typeface="ＭＳ Ｐゴシック" pitchFamily="34" charset="-128"/>
              </a:rPr>
              <a:t>M:</a:t>
            </a:r>
            <a:r>
              <a:rPr lang="en-US" dirty="0">
                <a:solidFill>
                  <a:prstClr val="black"/>
                </a:solidFill>
                <a:ea typeface="ＭＳ Ｐゴシック" pitchFamily="34" charset="-128"/>
              </a:rPr>
              <a:t> 203-918-0013 | </a:t>
            </a:r>
            <a:r>
              <a:rPr lang="en-US" b="1" dirty="0">
                <a:solidFill>
                  <a:prstClr val="black"/>
                </a:solidFill>
                <a:ea typeface="ＭＳ Ｐゴシック" pitchFamily="34" charset="-128"/>
              </a:rPr>
              <a:t>F</a:t>
            </a:r>
            <a:r>
              <a:rPr lang="en-US" dirty="0">
                <a:solidFill>
                  <a:prstClr val="black"/>
                </a:solidFill>
                <a:ea typeface="ＭＳ Ｐゴシック" pitchFamily="34" charset="-128"/>
              </a:rPr>
              <a:t> 860-563-4877</a:t>
            </a:r>
            <a:br>
              <a:rPr lang="en-US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dirty="0">
                <a:solidFill>
                  <a:prstClr val="black"/>
                </a:solidFill>
                <a:ea typeface="ＭＳ Ｐゴシック" pitchFamily="34" charset="-128"/>
                <a:hlinkClick r:id="rId3"/>
              </a:rPr>
              <a:t>bert.hunter@ctgreenbank.com</a:t>
            </a:r>
            <a:br>
              <a:rPr lang="en-US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b="1" dirty="0">
                <a:solidFill>
                  <a:prstClr val="black"/>
                </a:solidFill>
                <a:ea typeface="ＭＳ Ｐゴシック" pitchFamily="34" charset="-128"/>
              </a:rPr>
              <a:t>www.ctgreenbank.com</a:t>
            </a:r>
            <a:br>
              <a:rPr lang="en-US" dirty="0">
                <a:solidFill>
                  <a:prstClr val="black"/>
                </a:solidFill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24600" y="304800"/>
            <a:ext cx="2286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33400"/>
            <a:ext cx="5300335" cy="332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975"/>
            <a:ext cx="2261394" cy="2181580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Connecticut</a:t>
            </a:r>
            <a:r>
              <a:rPr lang="en-US" altLang="en-US" dirty="0"/>
              <a:t> (“CT”)</a:t>
            </a:r>
            <a:br>
              <a:rPr lang="en-US" altLang="en-US" dirty="0"/>
            </a:br>
            <a:r>
              <a:rPr lang="en-US" altLang="en-US" sz="2800" dirty="0"/>
              <a:t>Microcosm of the United States</a:t>
            </a:r>
          </a:p>
        </p:txBody>
      </p:sp>
      <p:sp>
        <p:nvSpPr>
          <p:cNvPr id="8196" name="Slide Number Placeholder 1"/>
          <p:cNvSpPr txBox="1">
            <a:spLocks/>
          </p:cNvSpPr>
          <p:nvPr/>
        </p:nvSpPr>
        <p:spPr bwMode="auto">
          <a:xfrm>
            <a:off x="69342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indent="-225425" eaLnBrk="0" hangingPunct="0">
              <a:spcAft>
                <a:spcPts val="6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indent="-228600" eaLnBrk="0" hangingPunct="0">
              <a:spcAft>
                <a:spcPts val="600"/>
              </a:spcAft>
              <a:buFont typeface="Lucida Grande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indent="-166688" eaLnBrk="0" hangingPunct="0">
              <a:spcAft>
                <a:spcPts val="60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indent="-169863" eaLnBrk="0" hangingPunct="0">
              <a:spcAft>
                <a:spcPts val="600"/>
              </a:spcAft>
              <a:buFont typeface="Lucida Grande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indent="-169863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indent="-169863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indent="-169863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indent="-169863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D0AA3-009E-4B0E-847A-71DCE81DF365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394" y="2027741"/>
            <a:ext cx="5992812" cy="37292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67035" y="2187364"/>
            <a:ext cx="7073311" cy="3053208"/>
            <a:chOff x="442153" y="2111164"/>
            <a:chExt cx="7073311" cy="3053208"/>
          </a:xfrm>
        </p:grpSpPr>
        <p:sp>
          <p:nvSpPr>
            <p:cNvPr id="7" name="Freeform: Shape 6"/>
            <p:cNvSpPr/>
            <p:nvPr/>
          </p:nvSpPr>
          <p:spPr>
            <a:xfrm>
              <a:off x="5139565" y="2121665"/>
              <a:ext cx="2375899" cy="3042707"/>
            </a:xfrm>
            <a:custGeom>
              <a:avLst/>
              <a:gdLst>
                <a:gd name="connsiteX0" fmla="*/ 0 w 2373330"/>
                <a:gd name="connsiteY0" fmla="*/ 0 h 4150759"/>
                <a:gd name="connsiteX1" fmla="*/ 20548 w 2373330"/>
                <a:gd name="connsiteY1" fmla="*/ 4150759 h 4150759"/>
                <a:gd name="connsiteX2" fmla="*/ 2363056 w 2373330"/>
                <a:gd name="connsiteY2" fmla="*/ 1407559 h 4150759"/>
                <a:gd name="connsiteX3" fmla="*/ 2373330 w 2373330"/>
                <a:gd name="connsiteY3" fmla="*/ 1356189 h 4150759"/>
                <a:gd name="connsiteX4" fmla="*/ 2373330 w 2373330"/>
                <a:gd name="connsiteY4" fmla="*/ 1212350 h 4150759"/>
                <a:gd name="connsiteX5" fmla="*/ 0 w 2373330"/>
                <a:gd name="connsiteY5" fmla="*/ 0 h 415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3330" h="4150759">
                  <a:moveTo>
                    <a:pt x="0" y="0"/>
                  </a:moveTo>
                  <a:lnTo>
                    <a:pt x="20548" y="4150759"/>
                  </a:lnTo>
                  <a:lnTo>
                    <a:pt x="2363056" y="1407559"/>
                  </a:lnTo>
                  <a:lnTo>
                    <a:pt x="2373330" y="1356189"/>
                  </a:lnTo>
                  <a:lnTo>
                    <a:pt x="2373330" y="121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5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2153" y="2111164"/>
              <a:ext cx="4697412" cy="30469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Region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– New England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Population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– 3,597,000 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Gross State Product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– ~$225 B (#3 – 2015)</a:t>
              </a:r>
              <a:endPara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Buildings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– some of the oldest, most energy inefficient, and H&amp;S issues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Energy Costs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– one of the highest electricity costs in USA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Grid Reliability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– 5 major storms in the past 5 years with unacceptable outages</a:t>
              </a:r>
              <a:endPara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76253" y="6569074"/>
            <a:ext cx="367748" cy="36512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5F78A-E13B-774D-ADB8-E6F6A9A5D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0839"/>
            <a:ext cx="8610600" cy="944561"/>
          </a:xfrm>
        </p:spPr>
        <p:txBody>
          <a:bodyPr>
            <a:normAutofit fontScale="90000"/>
          </a:bodyPr>
          <a:lstStyle/>
          <a:p>
            <a:r>
              <a:rPr lang="en-US" sz="3300" b="1" dirty="0"/>
              <a:t>Connecticut Green Bank</a:t>
            </a:r>
            <a:br>
              <a:rPr lang="en-US" dirty="0"/>
            </a:br>
            <a:r>
              <a:rPr lang="en-US" sz="3100" dirty="0"/>
              <a:t>About Us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4E9724-46C2-4DBD-9A7E-526720DC8474}" type="slidenum">
              <a:rPr lang="en-US" smtClean="0">
                <a:solidFill>
                  <a:schemeClr val="bg1"/>
                </a:solidFill>
              </a:rPr>
              <a:pPr algn="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76253" y="6492874"/>
            <a:ext cx="367748" cy="365126"/>
          </a:xfrm>
          <a:prstGeom prst="rect">
            <a:avLst/>
          </a:prstGeom>
        </p:spPr>
        <p:txBody>
          <a:bodyPr/>
          <a:lstStyle/>
          <a:p>
            <a:pPr algn="ctr"/>
            <a:fld id="{8635F78A-E13B-774D-ADB8-E6F6A9A5D201}" type="slidenum">
              <a:rPr lang="en-US" sz="1200" smtClean="0"/>
              <a:pPr algn="ctr"/>
              <a:t>3</a:t>
            </a:fld>
            <a:endParaRPr lang="en-US" sz="1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7545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480"/>
              </a:spcAft>
            </a:pPr>
            <a:r>
              <a:rPr lang="en-US" sz="2200" b="1" u="sng" dirty="0">
                <a:latin typeface="Calibri" panose="020F0502020204030204" pitchFamily="34" charset="0"/>
              </a:rPr>
              <a:t>Quasi-public organization </a:t>
            </a:r>
            <a:r>
              <a:rPr lang="en-US" sz="2200" dirty="0">
                <a:latin typeface="Calibri" panose="020F0502020204030204" pitchFamily="34" charset="0"/>
              </a:rPr>
              <a:t>– created 2011 and succeeded the Connecticut Clean Energy Fund (1999-2011) … with </a:t>
            </a:r>
            <a:r>
              <a:rPr lang="en-US" sz="2200" b="1" dirty="0">
                <a:latin typeface="Calibri" panose="020F0502020204030204" pitchFamily="34" charset="0"/>
              </a:rPr>
              <a:t>~$60 MM</a:t>
            </a:r>
          </a:p>
          <a:p>
            <a:pPr>
              <a:lnSpc>
                <a:spcPct val="100000"/>
              </a:lnSpc>
              <a:spcAft>
                <a:spcPts val="480"/>
              </a:spcAft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spcAft>
                <a:spcPts val="480"/>
              </a:spcAft>
            </a:pPr>
            <a:r>
              <a:rPr lang="en-US" sz="2200" b="1" u="sng" dirty="0">
                <a:latin typeface="Calibri" panose="020F0502020204030204" pitchFamily="34" charset="0"/>
              </a:rPr>
              <a:t>Focus</a:t>
            </a:r>
            <a:r>
              <a:rPr lang="en-US" sz="2200" dirty="0">
                <a:latin typeface="Calibri" panose="020F0502020204030204" pitchFamily="34" charset="0"/>
              </a:rPr>
              <a:t> – finance clean energy (i.e. renewable energy, energy efficiency, and alternative fuel vehicles and infrastructure)</a:t>
            </a:r>
          </a:p>
          <a:p>
            <a:pPr>
              <a:spcAft>
                <a:spcPts val="480"/>
              </a:spcAft>
            </a:pPr>
            <a:endParaRPr lang="en-US" sz="400" b="1" u="sng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480"/>
              </a:spcAft>
            </a:pPr>
            <a:r>
              <a:rPr lang="en-US" sz="2200" b="1" u="sng" dirty="0">
                <a:latin typeface="Calibri" panose="020F0502020204030204" pitchFamily="34" charset="0"/>
              </a:rPr>
              <a:t>Balance Sheet</a:t>
            </a:r>
            <a:r>
              <a:rPr lang="en-US" sz="2200" dirty="0">
                <a:latin typeface="Calibri" panose="020F0502020204030204" pitchFamily="34" charset="0"/>
              </a:rPr>
              <a:t> – approximately </a:t>
            </a:r>
            <a:r>
              <a:rPr lang="en-US" sz="2200" b="1" dirty="0">
                <a:latin typeface="Calibri" panose="020F0502020204030204" pitchFamily="34" charset="0"/>
              </a:rPr>
              <a:t>$175 MM </a:t>
            </a:r>
            <a:r>
              <a:rPr lang="en-US" sz="2200" dirty="0">
                <a:latin typeface="Calibri" panose="020F0502020204030204" pitchFamily="34" charset="0"/>
              </a:rPr>
              <a:t>in assets </a:t>
            </a:r>
            <a:r>
              <a:rPr lang="en-US" sz="2200" b="1" dirty="0">
                <a:latin typeface="Calibri" panose="020F0502020204030204" pitchFamily="34" charset="0"/>
              </a:rPr>
              <a:t>(growing)</a:t>
            </a:r>
            <a:endParaRPr lang="en-US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480"/>
              </a:spcAft>
            </a:pPr>
            <a:endParaRPr lang="en-US" sz="400" dirty="0">
              <a:latin typeface="Calibri" panose="020F0502020204030204" pitchFamily="34" charset="0"/>
            </a:endParaRPr>
          </a:p>
          <a:p>
            <a:pPr lvl="0">
              <a:spcAft>
                <a:spcPts val="480"/>
              </a:spcAft>
            </a:pPr>
            <a:r>
              <a:rPr lang="en-US" sz="2200" b="1" u="sng" dirty="0">
                <a:latin typeface="Calibri" panose="020F0502020204030204" pitchFamily="34" charset="0"/>
              </a:rPr>
              <a:t>Support</a:t>
            </a:r>
            <a:r>
              <a:rPr lang="en-US" sz="2200" dirty="0">
                <a:latin typeface="Calibri" panose="020F0502020204030204" pitchFamily="34" charset="0"/>
              </a:rPr>
              <a:t> –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supported by </a:t>
            </a:r>
          </a:p>
          <a:p>
            <a:pPr lvl="2">
              <a:spcAft>
                <a:spcPts val="480"/>
              </a:spcAft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a $0.001/kWh surcharge on electric bills </a:t>
            </a:r>
          </a:p>
          <a:p>
            <a:pPr marL="227013" lvl="2" indent="0">
              <a:spcAft>
                <a:spcPts val="48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	(~ $10 per household / year) … approximately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$27 MM / year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 (stable)</a:t>
            </a:r>
            <a:endParaRPr lang="en-US" sz="2000" b="1" u="sng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2">
              <a:spcAft>
                <a:spcPts val="480"/>
              </a:spcAft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A “CO</a:t>
            </a:r>
            <a:r>
              <a:rPr lang="en-US" sz="2000" baseline="30000" dirty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 Cap &amp; Trade” … approximately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$3 - $5 MM / year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 (stable)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2">
              <a:spcAft>
                <a:spcPts val="480"/>
              </a:spcAft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Portfolio Income … approximately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$2 - $3 MM / year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 (growing)</a:t>
            </a:r>
            <a:endParaRPr lang="en-US" sz="2000" b="1" u="sng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2">
              <a:spcAft>
                <a:spcPts val="480"/>
              </a:spcAft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Private capital, foundations, US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Govt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 (i.e.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SunShot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 &amp; ARRA) –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(varies)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480"/>
              </a:spcAft>
            </a:pP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228600" y="336550"/>
            <a:ext cx="6450012" cy="860425"/>
          </a:xfrm>
        </p:spPr>
        <p:txBody>
          <a:bodyPr/>
          <a:lstStyle/>
          <a:p>
            <a:r>
              <a:rPr lang="en-US" altLang="en-US" b="1" dirty="0"/>
              <a:t>IMPACT! Connecticut Green Bank</a:t>
            </a:r>
            <a:r>
              <a:rPr lang="en-US" altLang="en-US" dirty="0"/>
              <a:t>	</a:t>
            </a:r>
            <a:br>
              <a:rPr lang="en-US" altLang="en-US" dirty="0"/>
            </a:br>
            <a:r>
              <a:rPr lang="en-US" altLang="en-US" sz="2800" dirty="0"/>
              <a:t>Delivering Results for Connecticut</a:t>
            </a:r>
          </a:p>
        </p:txBody>
      </p:sp>
      <p:sp>
        <p:nvSpPr>
          <p:cNvPr id="7070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775700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ts val="6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ts val="600"/>
              </a:spcAft>
              <a:buFont typeface="Lucida Grande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ts val="60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ts val="600"/>
              </a:spcAft>
              <a:buFont typeface="Lucida Grande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fld id="{295D3A5D-E9A4-45AA-9C3E-78E667F69018}" type="slidenum">
              <a:rPr lang="en-US" altLang="en-US" smtClean="0">
                <a:solidFill>
                  <a:prstClr val="black"/>
                </a:solidFill>
              </a:rPr>
              <a:pPr algn="ctr" eaLnBrk="1" hangingPunct="1">
                <a:spcAft>
                  <a:spcPct val="0"/>
                </a:spcAft>
                <a:buFontTx/>
                <a:buNone/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3037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u="sng" dirty="0">
                <a:latin typeface="Calibri" panose="020F0502020204030204" pitchFamily="34" charset="0"/>
              </a:rPr>
              <a:t>Investment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– mobilized over $1 billion of investment into Connecticut’s clean energy economy so far (5 years)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3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u="sng" dirty="0">
                <a:latin typeface="Calibri" panose="020F0502020204030204" pitchFamily="34" charset="0"/>
              </a:rPr>
              <a:t>Jobs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– created 4,710 direct jobs and up to an estimated 12,500 total jobs, translating to an estimated 7.5% to 20% of total job creation in CT over the Green Bank’s first 5 years.*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00" dirty="0">
                <a:latin typeface="Calibri" panose="020F0502020204030204" pitchFamily="34" charset="0"/>
              </a:rPr>
              <a:t> 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u="sng" dirty="0">
                <a:latin typeface="Calibri" panose="020F0502020204030204" pitchFamily="34" charset="0"/>
              </a:rPr>
              <a:t>Energy Burden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– reduced the energy burden on over 20,000 households and businesses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3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u="sng" dirty="0">
                <a:latin typeface="Calibri" panose="020F0502020204030204" pitchFamily="34" charset="0"/>
              </a:rPr>
              <a:t>Clean Energy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– deployed more than 200 MW of clean renewable energy helping to reduce 2.5 million tons of greenhouse gas emissions that cause climate change</a:t>
            </a:r>
            <a:endParaRPr lang="en-US" sz="2000" b="1" u="sng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491" y="6236440"/>
            <a:ext cx="83905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*62,500 private non-farm jobs created in the state over 5 years since Green Bank creation mid-2011. Green Bank statistics are in job-years; “total jobs” include direct, indirect and induced. CT DOL statistics are aggregated from monthly point-in-time estimates.  CT Department of Labor - 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http://www1.ctdol.state.ct.us/lmi/privatesectoremployment.asp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80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420755"/>
            <a:ext cx="9067800" cy="10270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100" b="1" dirty="0"/>
              <a:t>How Green Bank’s </a:t>
            </a:r>
            <a:br>
              <a:rPr lang="en-US" altLang="en-US" sz="3100" b="1" dirty="0"/>
            </a:br>
            <a:r>
              <a:rPr lang="en-US" altLang="en-US" sz="3100" b="1" dirty="0"/>
              <a:t>Leverage Public Capital with More Private Capital</a:t>
            </a:r>
            <a:br>
              <a:rPr lang="en-US" altLang="en-US" sz="3200" b="1" dirty="0"/>
            </a:br>
            <a:endParaRPr lang="en-US" altLang="en-US" sz="2800" dirty="0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4E9724-46C2-4DBD-9A7E-526720DC8474}" type="slidenum">
              <a:rPr lang="en-US" smtClean="0">
                <a:solidFill>
                  <a:schemeClr val="bg1"/>
                </a:solidFill>
              </a:rPr>
              <a:pPr algn="r"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070260" y="2229995"/>
            <a:ext cx="1638300" cy="95596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Green Bank Capital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070260" y="4922520"/>
            <a:ext cx="1638300" cy="1097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Private Capital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621975" y="3430074"/>
            <a:ext cx="1621030" cy="95596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Green Bank Origination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621975" y="4923594"/>
            <a:ext cx="1621031" cy="1097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Private Purchase of Portfolio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802575" y="2126466"/>
            <a:ext cx="1878038" cy="2286000"/>
            <a:chOff x="731325" y="2081151"/>
            <a:chExt cx="2133600" cy="22860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838200" y="2209800"/>
              <a:ext cx="1905000" cy="1097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Senior Private Capital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845625" y="3320541"/>
              <a:ext cx="1905000" cy="9559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Green Bank Credit Enhancement </a:t>
              </a:r>
              <a:r>
                <a:rPr lang="en-US" b="1" baseline="30000" dirty="0">
                  <a:solidFill>
                    <a:srgbClr val="FFFFFF"/>
                  </a:solidFill>
                  <a:latin typeface="Calibri" panose="020F0502020204030204" pitchFamily="34" charset="0"/>
                </a:rPr>
                <a:t>1</a:t>
              </a:r>
              <a:endParaRPr lang="en-US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31325" y="2081151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8" name="Oval 27"/>
          <p:cNvSpPr/>
          <p:nvPr/>
        </p:nvSpPr>
        <p:spPr bwMode="auto">
          <a:xfrm>
            <a:off x="3947550" y="5134778"/>
            <a:ext cx="1683825" cy="7131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Project(s)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1066548" y="3697687"/>
            <a:ext cx="1683825" cy="7131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Project(s)</a:t>
            </a:r>
          </a:p>
        </p:txBody>
      </p:sp>
      <p:cxnSp>
        <p:nvCxnSpPr>
          <p:cNvPr id="30" name="Straight Arrow Connector 13"/>
          <p:cNvCxnSpPr>
            <a:cxnSpLocks noChangeShapeType="1"/>
          </p:cNvCxnSpPr>
          <p:nvPr/>
        </p:nvCxnSpPr>
        <p:spPr bwMode="auto">
          <a:xfrm flipH="1">
            <a:off x="1907667" y="3249297"/>
            <a:ext cx="1587" cy="3657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13"/>
          <p:cNvCxnSpPr>
            <a:cxnSpLocks noChangeShapeType="1"/>
          </p:cNvCxnSpPr>
          <p:nvPr/>
        </p:nvCxnSpPr>
        <p:spPr bwMode="auto">
          <a:xfrm flipH="1" flipV="1">
            <a:off x="1907667" y="4471900"/>
            <a:ext cx="1587" cy="3657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Oval 31"/>
          <p:cNvSpPr/>
          <p:nvPr/>
        </p:nvSpPr>
        <p:spPr bwMode="auto">
          <a:xfrm>
            <a:off x="6580162" y="2204841"/>
            <a:ext cx="1683825" cy="7131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Projects</a:t>
            </a:r>
          </a:p>
        </p:txBody>
      </p:sp>
      <p:cxnSp>
        <p:nvCxnSpPr>
          <p:cNvPr id="33" name="Straight Arrow Connector 13"/>
          <p:cNvCxnSpPr>
            <a:cxnSpLocks noChangeShapeType="1"/>
          </p:cNvCxnSpPr>
          <p:nvPr/>
        </p:nvCxnSpPr>
        <p:spPr bwMode="auto">
          <a:xfrm flipH="1" flipV="1">
            <a:off x="7422074" y="2999784"/>
            <a:ext cx="1587" cy="3657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13"/>
          <p:cNvCxnSpPr>
            <a:cxnSpLocks noChangeShapeType="1"/>
          </p:cNvCxnSpPr>
          <p:nvPr/>
        </p:nvCxnSpPr>
        <p:spPr bwMode="auto">
          <a:xfrm flipH="1" flipV="1">
            <a:off x="7420487" y="4420674"/>
            <a:ext cx="1587" cy="3657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13"/>
          <p:cNvCxnSpPr>
            <a:cxnSpLocks noChangeShapeType="1"/>
          </p:cNvCxnSpPr>
          <p:nvPr/>
        </p:nvCxnSpPr>
        <p:spPr bwMode="auto">
          <a:xfrm flipH="1">
            <a:off x="4755075" y="4622641"/>
            <a:ext cx="1587" cy="3657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3276600" y="1616205"/>
            <a:ext cx="0" cy="4721225"/>
          </a:xfrm>
          <a:prstGeom prst="line">
            <a:avLst/>
          </a:prstGeom>
          <a:solidFill>
            <a:srgbClr val="76A82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6172200" y="1629555"/>
            <a:ext cx="0" cy="4721225"/>
          </a:xfrm>
          <a:prstGeom prst="line">
            <a:avLst/>
          </a:prstGeom>
          <a:solidFill>
            <a:srgbClr val="76A82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3802575" y="1652050"/>
            <a:ext cx="191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i="1" u="sng" dirty="0">
                <a:solidFill>
                  <a:srgbClr val="000000"/>
                </a:solidFill>
                <a:latin typeface="Calibri" panose="020F0502020204030204" pitchFamily="34" charset="0"/>
              </a:rPr>
              <a:t>Credit Support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1659184"/>
            <a:ext cx="191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i="1" u="sng" dirty="0">
                <a:solidFill>
                  <a:srgbClr val="000000"/>
                </a:solidFill>
                <a:latin typeface="Calibri" panose="020F0502020204030204" pitchFamily="34" charset="0"/>
              </a:rPr>
              <a:t>Co-Investment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69575" y="1660258"/>
            <a:ext cx="191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i="1" u="sng" dirty="0">
                <a:solidFill>
                  <a:srgbClr val="000000"/>
                </a:solidFill>
                <a:latin typeface="Calibri" panose="020F0502020204030204" pitchFamily="34" charset="0"/>
              </a:rPr>
              <a:t>Warehousing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6400800" y="1567355"/>
            <a:ext cx="2057400" cy="4771245"/>
          </a:xfrm>
          <a:prstGeom prst="roundRect">
            <a:avLst/>
          </a:prstGeom>
          <a:noFill/>
          <a:ln w="60325">
            <a:solidFill>
              <a:srgbClr val="32A93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346580" y="6198513"/>
            <a:ext cx="281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baseline="30000" dirty="0">
                <a:solidFill>
                  <a:srgbClr val="32A93A"/>
                </a:solidFill>
              </a:rPr>
              <a:t>1 </a:t>
            </a:r>
            <a:r>
              <a:rPr lang="en-US" sz="1400" b="1" i="1" dirty="0">
                <a:solidFill>
                  <a:srgbClr val="32A93A"/>
                </a:solidFill>
              </a:rPr>
              <a:t>Guarantees, loan loss reserves, subordinated debt, etc.</a:t>
            </a:r>
            <a:endParaRPr lang="en-US" sz="1400" b="1" baseline="30000" dirty="0">
              <a:solidFill>
                <a:srgbClr val="32A93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31A15-4120-4A8C-A2C7-9AF163C07245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1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40" y="2910035"/>
            <a:ext cx="1028700" cy="135094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914400"/>
          </a:xfrm>
        </p:spPr>
        <p:txBody>
          <a:bodyPr/>
          <a:lstStyle/>
          <a:p>
            <a:r>
              <a:rPr lang="en-US" sz="2200" dirty="0"/>
              <a:t>$1.5MM CT Solar Loan sold to </a:t>
            </a:r>
            <a:br>
              <a:rPr lang="en-US" sz="2200" dirty="0"/>
            </a:br>
            <a:r>
              <a:rPr lang="en-US" sz="2200" dirty="0"/>
              <a:t>Mosaic (Crowd Fund) to replenish, relend capital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84" y="1680335"/>
            <a:ext cx="8562833" cy="42672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4E9724-46C2-4DBD-9A7E-526720DC8474}" type="slidenum">
              <a:rPr lang="en-US" smtClean="0">
                <a:solidFill>
                  <a:schemeClr val="bg1"/>
                </a:solidFill>
              </a:rPr>
              <a:pPr algn="r"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865590"/>
            <a:ext cx="1828800" cy="9144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Crowdsourcing Platform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05200" y="2453419"/>
            <a:ext cx="1828800" cy="914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SPV</a:t>
            </a:r>
          </a:p>
          <a:p>
            <a:pPr algn="ctr"/>
            <a:r>
              <a:rPr lang="en-US" sz="1400" i="1" dirty="0"/>
              <a:t>(CT Solar Loan LLC)</a:t>
            </a:r>
          </a:p>
          <a:p>
            <a:pPr algn="ctr"/>
            <a:r>
              <a:rPr lang="en-US" sz="1400" i="1" dirty="0"/>
              <a:t>AGGREGATOR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8400" y="2475190"/>
            <a:ext cx="1828800" cy="914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Sungage</a:t>
            </a:r>
          </a:p>
          <a:p>
            <a:pPr algn="ctr"/>
            <a:r>
              <a:rPr lang="en-US" dirty="0"/>
              <a:t>&amp; </a:t>
            </a:r>
            <a:r>
              <a:rPr lang="en-US" sz="1400" dirty="0"/>
              <a:t>SUB-SERVICER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48400" y="3846790"/>
            <a:ext cx="1828800" cy="914400"/>
          </a:xfrm>
          <a:prstGeom prst="rect">
            <a:avLst/>
          </a:prstGeom>
          <a:solidFill>
            <a:srgbClr val="66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PV Contractor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48400" y="5370790"/>
            <a:ext cx="1828800" cy="914400"/>
          </a:xfrm>
          <a:prstGeom prst="rect">
            <a:avLst/>
          </a:prstGeom>
          <a:solidFill>
            <a:srgbClr val="089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Residential PV Customer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133600" y="2779990"/>
            <a:ext cx="0" cy="410029"/>
          </a:xfrm>
          <a:prstGeom prst="straightConnector1">
            <a:avLst/>
          </a:prstGeom>
          <a:ln w="25400">
            <a:solidFill>
              <a:srgbClr val="0899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90600" y="2779990"/>
            <a:ext cx="0" cy="410029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14600" y="2404433"/>
            <a:ext cx="990600" cy="293914"/>
          </a:xfrm>
          <a:prstGeom prst="straightConnector1">
            <a:avLst/>
          </a:prstGeom>
          <a:ln w="25400">
            <a:solidFill>
              <a:srgbClr val="0899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1"/>
          </p:cNvCxnSpPr>
          <p:nvPr/>
        </p:nvCxnSpPr>
        <p:spPr>
          <a:xfrm flipH="1" flipV="1">
            <a:off x="2514600" y="2616705"/>
            <a:ext cx="990600" cy="293914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334000" y="2616704"/>
            <a:ext cx="914400" cy="2"/>
          </a:xfrm>
          <a:prstGeom prst="straightConnector1">
            <a:avLst/>
          </a:prstGeom>
          <a:ln w="25400">
            <a:solidFill>
              <a:srgbClr val="0899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334000" y="3179280"/>
            <a:ext cx="914400" cy="10739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2"/>
            <a:endCxn id="18" idx="0"/>
          </p:cNvCxnSpPr>
          <p:nvPr/>
        </p:nvCxnSpPr>
        <p:spPr>
          <a:xfrm>
            <a:off x="7162800" y="4761190"/>
            <a:ext cx="0" cy="60960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810829" y="3367819"/>
            <a:ext cx="0" cy="457200"/>
          </a:xfrm>
          <a:prstGeom prst="straightConnector1">
            <a:avLst/>
          </a:prstGeom>
          <a:ln w="25400">
            <a:solidFill>
              <a:srgbClr val="0899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8" idx="3"/>
            <a:endCxn id="16" idx="3"/>
          </p:cNvCxnSpPr>
          <p:nvPr/>
        </p:nvCxnSpPr>
        <p:spPr>
          <a:xfrm flipV="1">
            <a:off x="8077200" y="2932390"/>
            <a:ext cx="12700" cy="2895600"/>
          </a:xfrm>
          <a:prstGeom prst="bentConnector3">
            <a:avLst>
              <a:gd name="adj1" fmla="val 1800000"/>
            </a:avLst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6729" y="2846504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05000" y="285619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</a:t>
            </a:r>
          </a:p>
        </p:txBody>
      </p:sp>
      <p:sp>
        <p:nvSpPr>
          <p:cNvPr id="53" name="TextBox 52"/>
          <p:cNvSpPr txBox="1"/>
          <p:nvPr/>
        </p:nvSpPr>
        <p:spPr>
          <a:xfrm rot="912594">
            <a:off x="2770258" y="2309085"/>
            <a:ext cx="529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Debt</a:t>
            </a:r>
          </a:p>
        </p:txBody>
      </p:sp>
      <p:sp>
        <p:nvSpPr>
          <p:cNvPr id="54" name="TextBox 53"/>
          <p:cNvSpPr txBox="1"/>
          <p:nvPr/>
        </p:nvSpPr>
        <p:spPr>
          <a:xfrm rot="968911">
            <a:off x="2542655" y="2763782"/>
            <a:ext cx="1097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 from loan repayments (80%)</a:t>
            </a:r>
          </a:p>
          <a:p>
            <a:r>
              <a:rPr lang="en-US" sz="1200" dirty="0"/>
              <a:t>LLR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676900" y="2350591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95900" y="3160990"/>
            <a:ext cx="990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$ from loan repayments (100%)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82229" y="3417391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7543800" y="3389590"/>
            <a:ext cx="0" cy="435429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505700" y="3569791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Contract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591300" y="4989790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Install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272850" y="3990886"/>
            <a:ext cx="94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Monthly Loan Payment</a:t>
            </a:r>
          </a:p>
          <a:p>
            <a:endParaRPr lang="en-US" sz="1200" dirty="0"/>
          </a:p>
          <a:p>
            <a:r>
              <a:rPr lang="en-US" sz="1200" dirty="0"/>
              <a:t>Loan Agreement</a:t>
            </a:r>
          </a:p>
        </p:txBody>
      </p:sp>
      <p:sp>
        <p:nvSpPr>
          <p:cNvPr id="66" name="Rectangular Callout 65"/>
          <p:cNvSpPr/>
          <p:nvPr/>
        </p:nvSpPr>
        <p:spPr>
          <a:xfrm>
            <a:off x="1199243" y="4233233"/>
            <a:ext cx="4515757" cy="1594757"/>
          </a:xfrm>
          <a:prstGeom prst="wedgeRectCallout">
            <a:avLst>
              <a:gd name="adj1" fmla="val 26600"/>
              <a:gd name="adj2" fmla="val -9040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CT Solar Loan provides </a:t>
            </a:r>
            <a:r>
              <a:rPr lang="en-US" b="1" u="sng" dirty="0">
                <a:solidFill>
                  <a:schemeClr val="tx1"/>
                </a:solidFill>
              </a:rPr>
              <a:t>local installers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 important </a:t>
            </a:r>
            <a:r>
              <a:rPr lang="en-US" b="1" u="sng" dirty="0">
                <a:solidFill>
                  <a:schemeClr val="tx1"/>
                </a:solidFill>
              </a:rPr>
              <a:t>sales tool</a:t>
            </a:r>
            <a:r>
              <a:rPr lang="en-US" dirty="0">
                <a:solidFill>
                  <a:schemeClr val="tx1"/>
                </a:solidFill>
              </a:rPr>
              <a:t>, while customers can take the </a:t>
            </a:r>
            <a:r>
              <a:rPr lang="en-US" b="1" u="sng" dirty="0">
                <a:solidFill>
                  <a:schemeClr val="tx1"/>
                </a:solidFill>
              </a:rPr>
              <a:t>30% ITC</a:t>
            </a:r>
            <a:r>
              <a:rPr lang="en-US" dirty="0">
                <a:solidFill>
                  <a:schemeClr val="tx1"/>
                </a:solidFill>
              </a:rPr>
              <a:t> and benefit from </a:t>
            </a:r>
            <a:r>
              <a:rPr lang="en-US" b="1" u="sng" dirty="0">
                <a:solidFill>
                  <a:schemeClr val="tx1"/>
                </a:solidFill>
              </a:rPr>
              <a:t>long-term, low cost capital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that allows them to </a:t>
            </a:r>
            <a:r>
              <a:rPr lang="en-US" b="1" u="sng" dirty="0">
                <a:solidFill>
                  <a:schemeClr val="tx1"/>
                </a:solidFill>
              </a:rPr>
              <a:t>own</a:t>
            </a:r>
            <a:r>
              <a:rPr lang="en-US" dirty="0">
                <a:solidFill>
                  <a:schemeClr val="tx1"/>
                </a:solidFill>
              </a:rPr>
              <a:t> PV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05" y="2107060"/>
            <a:ext cx="1646658" cy="473916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>
            <a:off x="4763127" y="2033242"/>
            <a:ext cx="0" cy="439800"/>
          </a:xfrm>
          <a:prstGeom prst="straightConnector1">
            <a:avLst/>
          </a:prstGeom>
          <a:ln w="25400">
            <a:solidFill>
              <a:srgbClr val="0899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929570" y="2078796"/>
            <a:ext cx="785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Sub Debt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458327" y="2015842"/>
            <a:ext cx="0" cy="44378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35400" y="1980781"/>
            <a:ext cx="149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$ from loan repayments (20%)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318" y="1416945"/>
            <a:ext cx="2021364" cy="479352"/>
          </a:xfrm>
          <a:prstGeom prst="rect">
            <a:avLst/>
          </a:prstGeom>
          <a:ln w="28575">
            <a:solidFill>
              <a:srgbClr val="32A93A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31A15-4120-4A8C-A2C7-9AF163C07245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4E9724-46C2-4DBD-9A7E-526720DC8474}" type="slidenum">
              <a:rPr lang="en-US" smtClean="0">
                <a:solidFill>
                  <a:schemeClr val="bg1"/>
                </a:solidFill>
              </a:rPr>
              <a:pPr algn="r"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290584" y="1636791"/>
            <a:ext cx="8562833" cy="42672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505200" y="2409875"/>
            <a:ext cx="1828800" cy="914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SPV </a:t>
            </a:r>
          </a:p>
          <a:p>
            <a:pPr algn="ctr"/>
            <a:r>
              <a:rPr lang="en-US" sz="1400" i="1" dirty="0"/>
              <a:t>(CT Solar Loan LLC)</a:t>
            </a:r>
          </a:p>
          <a:p>
            <a:pPr algn="ctr"/>
            <a:r>
              <a:rPr lang="en-US" sz="1400" i="1" dirty="0"/>
              <a:t>AGGREGATOR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248400" y="2431646"/>
            <a:ext cx="1828800" cy="914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Sungage</a:t>
            </a:r>
          </a:p>
          <a:p>
            <a:pPr algn="ctr"/>
            <a:r>
              <a:rPr lang="en-US" dirty="0"/>
              <a:t>&amp; </a:t>
            </a:r>
            <a:r>
              <a:rPr lang="en-US" sz="1400" dirty="0"/>
              <a:t>SUB-SERVICER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48400" y="3803246"/>
            <a:ext cx="1828800" cy="914400"/>
          </a:xfrm>
          <a:prstGeom prst="rect">
            <a:avLst/>
          </a:prstGeom>
          <a:solidFill>
            <a:srgbClr val="66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PV Contractor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248400" y="5327246"/>
            <a:ext cx="1828800" cy="914400"/>
          </a:xfrm>
          <a:prstGeom prst="rect">
            <a:avLst/>
          </a:prstGeom>
          <a:solidFill>
            <a:srgbClr val="089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Residential PV Customer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514600" y="2360889"/>
            <a:ext cx="990600" cy="293914"/>
          </a:xfrm>
          <a:prstGeom prst="straightConnector1">
            <a:avLst/>
          </a:prstGeom>
          <a:ln w="25400">
            <a:solidFill>
              <a:srgbClr val="0899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7" idx="1"/>
          </p:cNvCxnSpPr>
          <p:nvPr/>
        </p:nvCxnSpPr>
        <p:spPr>
          <a:xfrm flipH="1" flipV="1">
            <a:off x="2514600" y="2573161"/>
            <a:ext cx="990600" cy="293914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334000" y="2573160"/>
            <a:ext cx="914400" cy="2"/>
          </a:xfrm>
          <a:prstGeom prst="straightConnector1">
            <a:avLst/>
          </a:prstGeom>
          <a:ln w="25400">
            <a:solidFill>
              <a:srgbClr val="0899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5334000" y="3135736"/>
            <a:ext cx="914400" cy="10739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0" idx="2"/>
            <a:endCxn id="57" idx="0"/>
          </p:cNvCxnSpPr>
          <p:nvPr/>
        </p:nvCxnSpPr>
        <p:spPr>
          <a:xfrm>
            <a:off x="7162800" y="4717646"/>
            <a:ext cx="0" cy="60960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810829" y="3324275"/>
            <a:ext cx="0" cy="457200"/>
          </a:xfrm>
          <a:prstGeom prst="straightConnector1">
            <a:avLst/>
          </a:prstGeom>
          <a:ln w="25400">
            <a:solidFill>
              <a:srgbClr val="0899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57" idx="3"/>
            <a:endCxn id="49" idx="3"/>
          </p:cNvCxnSpPr>
          <p:nvPr/>
        </p:nvCxnSpPr>
        <p:spPr>
          <a:xfrm flipV="1">
            <a:off x="8077200" y="2888846"/>
            <a:ext cx="12700" cy="2895600"/>
          </a:xfrm>
          <a:prstGeom prst="bentConnector3">
            <a:avLst>
              <a:gd name="adj1" fmla="val 1800000"/>
            </a:avLst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912594">
            <a:off x="2770258" y="2265541"/>
            <a:ext cx="529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Debt</a:t>
            </a:r>
          </a:p>
        </p:txBody>
      </p:sp>
      <p:sp>
        <p:nvSpPr>
          <p:cNvPr id="76" name="TextBox 75"/>
          <p:cNvSpPr txBox="1"/>
          <p:nvPr/>
        </p:nvSpPr>
        <p:spPr>
          <a:xfrm rot="968911">
            <a:off x="2542655" y="2720238"/>
            <a:ext cx="1097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 from loan repayments (80%)</a:t>
            </a:r>
          </a:p>
          <a:p>
            <a:r>
              <a:rPr lang="en-US" sz="1200" dirty="0"/>
              <a:t>LLR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676900" y="2307047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295900" y="3117446"/>
            <a:ext cx="990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$ from loan repayments (100%)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82229" y="3373847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7543800" y="3346046"/>
            <a:ext cx="0" cy="435429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505700" y="3526247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Contract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591300" y="4946246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Install</a:t>
            </a:r>
          </a:p>
        </p:txBody>
      </p:sp>
      <p:sp>
        <p:nvSpPr>
          <p:cNvPr id="83" name="Rectangular Callout 82"/>
          <p:cNvSpPr/>
          <p:nvPr/>
        </p:nvSpPr>
        <p:spPr>
          <a:xfrm>
            <a:off x="1199243" y="4189689"/>
            <a:ext cx="4515757" cy="1594757"/>
          </a:xfrm>
          <a:prstGeom prst="wedgeRectCallout">
            <a:avLst>
              <a:gd name="adj1" fmla="val 26600"/>
              <a:gd name="adj2" fmla="val -9040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CT Solar Loan provides </a:t>
            </a:r>
            <a:r>
              <a:rPr lang="en-US" b="1" u="sng" dirty="0">
                <a:solidFill>
                  <a:schemeClr val="tx1"/>
                </a:solidFill>
              </a:rPr>
              <a:t>local installers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 important </a:t>
            </a:r>
            <a:r>
              <a:rPr lang="en-US" b="1" u="sng" dirty="0">
                <a:solidFill>
                  <a:schemeClr val="tx1"/>
                </a:solidFill>
              </a:rPr>
              <a:t>sales tool</a:t>
            </a:r>
            <a:r>
              <a:rPr lang="en-US" dirty="0">
                <a:solidFill>
                  <a:schemeClr val="tx1"/>
                </a:solidFill>
              </a:rPr>
              <a:t>, while customers can take the </a:t>
            </a:r>
            <a:r>
              <a:rPr lang="en-US" b="1" u="sng" dirty="0">
                <a:solidFill>
                  <a:schemeClr val="tx1"/>
                </a:solidFill>
              </a:rPr>
              <a:t>30% ITC</a:t>
            </a:r>
            <a:r>
              <a:rPr lang="en-US" dirty="0">
                <a:solidFill>
                  <a:schemeClr val="tx1"/>
                </a:solidFill>
              </a:rPr>
              <a:t> and benefit from </a:t>
            </a:r>
            <a:r>
              <a:rPr lang="en-US" b="1" u="sng" dirty="0">
                <a:solidFill>
                  <a:schemeClr val="tx1"/>
                </a:solidFill>
              </a:rPr>
              <a:t>long-term, low cost capital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that allows them to </a:t>
            </a:r>
            <a:r>
              <a:rPr lang="en-US" b="1" u="sng" dirty="0">
                <a:solidFill>
                  <a:schemeClr val="tx1"/>
                </a:solidFill>
              </a:rPr>
              <a:t>own</a:t>
            </a:r>
            <a:r>
              <a:rPr lang="en-US" dirty="0">
                <a:solidFill>
                  <a:schemeClr val="tx1"/>
                </a:solidFill>
              </a:rPr>
              <a:t> PV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4763127" y="1989698"/>
            <a:ext cx="0" cy="439800"/>
          </a:xfrm>
          <a:prstGeom prst="straightConnector1">
            <a:avLst/>
          </a:prstGeom>
          <a:ln w="25400">
            <a:solidFill>
              <a:srgbClr val="0899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929570" y="2035252"/>
            <a:ext cx="785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Sub Debt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4458327" y="1972298"/>
            <a:ext cx="0" cy="44378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935400" y="1937237"/>
            <a:ext cx="149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$ from loan repayments (20%)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65" y="2095819"/>
            <a:ext cx="2218955" cy="659997"/>
          </a:xfrm>
          <a:prstGeom prst="rect">
            <a:avLst/>
          </a:prstGeom>
          <a:ln w="34925">
            <a:solidFill>
              <a:srgbClr val="32A93A"/>
            </a:solidFill>
          </a:ln>
        </p:spPr>
      </p:pic>
      <p:sp>
        <p:nvSpPr>
          <p:cNvPr id="40" name="Title 8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914400"/>
          </a:xfrm>
        </p:spPr>
        <p:txBody>
          <a:bodyPr>
            <a:noAutofit/>
          </a:bodyPr>
          <a:lstStyle/>
          <a:p>
            <a:r>
              <a:rPr lang="en-US" sz="2200" dirty="0"/>
              <a:t>$3.5MM CT Solar Loan sold to </a:t>
            </a:r>
            <a:br>
              <a:rPr lang="en-US" sz="2200" dirty="0"/>
            </a:br>
            <a:r>
              <a:rPr lang="en-US" sz="2200" dirty="0"/>
              <a:t>Reinvestment Fund (private placement) to replenish, relend capital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318" y="1416945"/>
            <a:ext cx="2021364" cy="479352"/>
          </a:xfrm>
          <a:prstGeom prst="rect">
            <a:avLst/>
          </a:prstGeom>
          <a:ln w="28575">
            <a:solidFill>
              <a:srgbClr val="32A93A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4E9724-46C2-4DBD-9A7E-526720DC847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610600" cy="94456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Commercial PACE (C-PACE)</a:t>
            </a:r>
            <a:br>
              <a:rPr lang="en-US" dirty="0"/>
            </a:br>
            <a:r>
              <a:rPr lang="en-US" sz="3100" dirty="0"/>
              <a:t>Catalyst for Private Investment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4E9724-46C2-4DBD-9A7E-526720DC8474}" type="slidenum">
              <a:rPr lang="en-US" smtClean="0">
                <a:solidFill>
                  <a:prstClr val="white"/>
                </a:solidFill>
              </a:rPr>
              <a:pPr algn="r"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52600" y="1450232"/>
            <a:ext cx="5609676" cy="4807890"/>
            <a:chOff x="-5428066" y="299047"/>
            <a:chExt cx="5609676" cy="4807890"/>
          </a:xfrm>
        </p:grpSpPr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28066" y="299047"/>
              <a:ext cx="1827615" cy="23679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05200" y="2731429"/>
              <a:ext cx="1795273" cy="23755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28066" y="2732983"/>
              <a:ext cx="1824336" cy="23739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31840" y="2731430"/>
              <a:ext cx="1813450" cy="23755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05200" y="299047"/>
              <a:ext cx="1788620" cy="23679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31840" y="299047"/>
              <a:ext cx="1813450" cy="236795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4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76253" y="6492874"/>
            <a:ext cx="367748" cy="365126"/>
          </a:xfrm>
          <a:prstGeom prst="rect">
            <a:avLst/>
          </a:prstGeom>
        </p:spPr>
        <p:txBody>
          <a:bodyPr/>
          <a:lstStyle/>
          <a:p>
            <a:pPr algn="ctr"/>
            <a:fld id="{8635F78A-E13B-774D-ADB8-E6F6A9A5D201}" type="slidenum">
              <a:rPr lang="en-US" smtClean="0">
                <a:solidFill>
                  <a:prstClr val="black"/>
                </a:solidFill>
              </a:rPr>
              <a:pPr algn="ctr"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2092532"/>
            <a:ext cx="4372610" cy="3470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b="1" dirty="0">
                <a:solidFill>
                  <a:prstClr val="white"/>
                </a:solidFill>
              </a:rPr>
              <a:t>Connecticut Green Bank</a:t>
            </a:r>
          </a:p>
          <a:p>
            <a:pPr algn="ctr" defTabSz="457200"/>
            <a:r>
              <a:rPr lang="en-US" b="1" dirty="0">
                <a:solidFill>
                  <a:prstClr val="white"/>
                </a:solidFill>
              </a:rPr>
              <a:t>C-PACE Warehouse ($40 MM)</a:t>
            </a: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99" y="2999068"/>
            <a:ext cx="1139424" cy="14878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610600" cy="94456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Commercial PACE (C-PACE)</a:t>
            </a:r>
            <a:br>
              <a:rPr lang="en-US" dirty="0"/>
            </a:br>
            <a:r>
              <a:rPr lang="en-US" sz="3100" dirty="0"/>
              <a:t>Warehousing &amp; Securitization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4E9724-46C2-4DBD-9A7E-526720DC8474}" type="slidenum">
              <a:rPr lang="en-US" smtClean="0">
                <a:solidFill>
                  <a:prstClr val="white"/>
                </a:solidFill>
              </a:rPr>
              <a:pPr algn="r"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433446" y="2102692"/>
            <a:ext cx="3329554" cy="1200136"/>
            <a:chOff x="5433446" y="2102692"/>
            <a:chExt cx="3329554" cy="1200136"/>
          </a:xfrm>
        </p:grpSpPr>
        <p:cxnSp>
          <p:nvCxnSpPr>
            <p:cNvPr id="31" name="Straight Connector 30"/>
            <p:cNvCxnSpPr>
              <a:stCxn id="3" idx="3"/>
            </p:cNvCxnSpPr>
            <p:nvPr/>
          </p:nvCxnSpPr>
          <p:spPr>
            <a:xfrm>
              <a:off x="6903720" y="2665216"/>
              <a:ext cx="8863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5433446" y="2342050"/>
              <a:ext cx="147027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</a:rPr>
                <a:t>Class B Bonds</a:t>
              </a:r>
            </a:p>
            <a:p>
              <a:pPr algn="ctr" defTabSz="457200"/>
              <a:r>
                <a:rPr lang="en-US" dirty="0">
                  <a:solidFill>
                    <a:prstClr val="black"/>
                  </a:solidFill>
                </a:rPr>
                <a:t>(10%)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02344" y="2325469"/>
              <a:ext cx="146065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</a:rPr>
                <a:t>Class C Bonds</a:t>
              </a:r>
            </a:p>
            <a:p>
              <a:pPr algn="ctr" defTabSz="457200"/>
              <a:r>
                <a:rPr lang="en-US" dirty="0">
                  <a:solidFill>
                    <a:prstClr val="black"/>
                  </a:solidFill>
                </a:rPr>
                <a:t>(10%)</a:t>
              </a:r>
            </a:p>
          </p:txBody>
        </p:sp>
        <p:cxnSp>
          <p:nvCxnSpPr>
            <p:cNvPr id="28" name="Straight Connector 27"/>
            <p:cNvCxnSpPr>
              <a:endCxn id="24" idx="0"/>
            </p:cNvCxnSpPr>
            <p:nvPr/>
          </p:nvCxnSpPr>
          <p:spPr>
            <a:xfrm>
              <a:off x="7089140" y="2102692"/>
              <a:ext cx="0" cy="12001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060440" y="4334496"/>
            <a:ext cx="2057400" cy="2066304"/>
            <a:chOff x="6060440" y="4334496"/>
            <a:chExt cx="2057400" cy="2066304"/>
          </a:xfrm>
        </p:grpSpPr>
        <p:sp>
          <p:nvSpPr>
            <p:cNvPr id="8" name="Rectangle 7"/>
            <p:cNvSpPr/>
            <p:nvPr/>
          </p:nvSpPr>
          <p:spPr>
            <a:xfrm>
              <a:off x="6060440" y="5562600"/>
              <a:ext cx="20574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prstClr val="white"/>
                  </a:solidFill>
                </a:rPr>
                <a:t>Clean</a:t>
              </a:r>
            </a:p>
            <a:p>
              <a:pPr algn="ctr" defTabSz="457200"/>
              <a:r>
                <a:rPr lang="en-US" dirty="0">
                  <a:solidFill>
                    <a:prstClr val="white"/>
                  </a:solidFill>
                </a:rPr>
                <a:t>Fund</a:t>
              </a:r>
            </a:p>
          </p:txBody>
        </p:sp>
        <p:cxnSp>
          <p:nvCxnSpPr>
            <p:cNvPr id="35" name="Straight Connector 34"/>
            <p:cNvCxnSpPr>
              <a:stCxn id="24" idx="2"/>
            </p:cNvCxnSpPr>
            <p:nvPr/>
          </p:nvCxnSpPr>
          <p:spPr>
            <a:xfrm>
              <a:off x="7089140" y="4334496"/>
              <a:ext cx="0" cy="12314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319791" y="4611469"/>
              <a:ext cx="147027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</a:rPr>
                <a:t>Class A Bonds</a:t>
              </a:r>
            </a:p>
            <a:p>
              <a:pPr algn="ctr" defTabSz="457200"/>
              <a:r>
                <a:rPr lang="en-US" dirty="0">
                  <a:solidFill>
                    <a:prstClr val="black"/>
                  </a:solidFill>
                </a:rPr>
                <a:t>(80%)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0" y="3302828"/>
            <a:ext cx="3888740" cy="1031668"/>
            <a:chOff x="4572000" y="3302828"/>
            <a:chExt cx="3888740" cy="1031668"/>
          </a:xfrm>
        </p:grpSpPr>
        <p:sp>
          <p:nvSpPr>
            <p:cNvPr id="24" name="Rectangle 23"/>
            <p:cNvSpPr/>
            <p:nvPr/>
          </p:nvSpPr>
          <p:spPr>
            <a:xfrm>
              <a:off x="5717540" y="3302828"/>
              <a:ext cx="2743200" cy="1031668"/>
            </a:xfrm>
            <a:prstGeom prst="rect">
              <a:avLst/>
            </a:prstGeom>
            <a:solidFill>
              <a:srgbClr val="08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prstClr val="white"/>
                  </a:solidFill>
                </a:rPr>
                <a:t>$30 Million in Funding</a:t>
              </a:r>
            </a:p>
            <a:p>
              <a:pPr algn="ctr" defTabSz="457200"/>
              <a:r>
                <a:rPr lang="en-US" sz="1400" i="1" dirty="0">
                  <a:solidFill>
                    <a:prstClr val="white"/>
                  </a:solidFill>
                </a:rPr>
                <a:t>Private Placements &amp; </a:t>
              </a:r>
            </a:p>
            <a:p>
              <a:pPr algn="ctr" defTabSz="457200"/>
              <a:r>
                <a:rPr lang="en-US" sz="1400" i="1" dirty="0">
                  <a:solidFill>
                    <a:prstClr val="white"/>
                  </a:solidFill>
                </a:rPr>
                <a:t>Ultimately Public Markets</a:t>
              </a: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4572000" y="3540839"/>
              <a:ext cx="1066800" cy="55393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23072"/>
            <a:ext cx="1141730" cy="1491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7" y="3326828"/>
            <a:ext cx="1183524" cy="151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30" y="3230564"/>
            <a:ext cx="1141730" cy="1479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7" y="3585980"/>
            <a:ext cx="1159917" cy="1519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74" y="3534320"/>
            <a:ext cx="1076899" cy="1425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3009674" y="3854177"/>
            <a:ext cx="1143000" cy="1478297"/>
          </a:xfrm>
          <a:prstGeom prst="rect">
            <a:avLst/>
          </a:prstGeom>
          <a:solidFill>
            <a:srgbClr val="08994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200" dirty="0">
                <a:solidFill>
                  <a:prstClr val="white"/>
                </a:solidFill>
              </a:rPr>
              <a:t>C-PACE</a:t>
            </a:r>
          </a:p>
          <a:p>
            <a:pPr algn="ctr" defTabSz="457200"/>
            <a:r>
              <a:rPr lang="en-US" sz="1200" dirty="0">
                <a:solidFill>
                  <a:prstClr val="white"/>
                </a:solidFill>
              </a:rPr>
              <a:t>Benefit</a:t>
            </a:r>
          </a:p>
          <a:p>
            <a:pPr algn="ctr" defTabSz="457200"/>
            <a:r>
              <a:rPr lang="en-US" sz="1200" dirty="0">
                <a:solidFill>
                  <a:prstClr val="white"/>
                </a:solidFill>
              </a:rPr>
              <a:t>Assessment</a:t>
            </a:r>
            <a:endParaRPr lang="en-US" sz="1200" i="1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2274" y="3855703"/>
            <a:ext cx="1143000" cy="1478297"/>
          </a:xfrm>
          <a:prstGeom prst="rect">
            <a:avLst/>
          </a:prstGeom>
          <a:solidFill>
            <a:srgbClr val="08994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200" dirty="0">
                <a:solidFill>
                  <a:prstClr val="white"/>
                </a:solidFill>
              </a:rPr>
              <a:t>C-PACE</a:t>
            </a:r>
          </a:p>
          <a:p>
            <a:pPr algn="ctr" defTabSz="457200"/>
            <a:r>
              <a:rPr lang="en-US" sz="1200" dirty="0">
                <a:solidFill>
                  <a:prstClr val="white"/>
                </a:solidFill>
              </a:rPr>
              <a:t>Benefit</a:t>
            </a:r>
          </a:p>
          <a:p>
            <a:pPr algn="ctr" defTabSz="457200"/>
            <a:r>
              <a:rPr lang="en-US" sz="1200" dirty="0">
                <a:solidFill>
                  <a:prstClr val="white"/>
                </a:solidFill>
              </a:rPr>
              <a:t>Assessment</a:t>
            </a:r>
            <a:endParaRPr lang="en-US" sz="1200" i="1" dirty="0">
              <a:solidFill>
                <a:prstClr val="white"/>
              </a:solidFill>
            </a:endParaRPr>
          </a:p>
        </p:txBody>
      </p:sp>
      <p:sp>
        <p:nvSpPr>
          <p:cNvPr id="4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76253" y="6492874"/>
            <a:ext cx="367748" cy="365126"/>
          </a:xfrm>
          <a:prstGeom prst="rect">
            <a:avLst/>
          </a:prstGeom>
        </p:spPr>
        <p:txBody>
          <a:bodyPr/>
          <a:lstStyle/>
          <a:p>
            <a:pPr algn="ctr"/>
            <a:fld id="{8635F78A-E13B-774D-ADB8-E6F6A9A5D201}" type="slidenum">
              <a:rPr lang="en-US" smtClean="0">
                <a:solidFill>
                  <a:prstClr val="black"/>
                </a:solidFill>
              </a:rPr>
              <a:pPr algn="ctr"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9560" y="1600200"/>
            <a:ext cx="2021364" cy="479352"/>
          </a:xfrm>
          <a:prstGeom prst="rect">
            <a:avLst/>
          </a:prstGeom>
          <a:ln w="28575">
            <a:solidFill>
              <a:srgbClr val="32A93A"/>
            </a:solidFill>
          </a:ln>
        </p:spPr>
      </p:pic>
    </p:spTree>
    <p:extLst>
      <p:ext uri="{BB962C8B-B14F-4D97-AF65-F5344CB8AC3E}">
        <p14:creationId xmlns:p14="http://schemas.microsoft.com/office/powerpoint/2010/main" val="327267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GB Template 041015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2A93A"/>
      </a:accent1>
      <a:accent2>
        <a:srgbClr val="232279"/>
      </a:accent2>
      <a:accent3>
        <a:srgbClr val="17AEE1"/>
      </a:accent3>
      <a:accent4>
        <a:srgbClr val="7BBD32"/>
      </a:accent4>
      <a:accent5>
        <a:srgbClr val="EB431D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4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GB Template 041015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2A93A"/>
      </a:accent1>
      <a:accent2>
        <a:srgbClr val="232279"/>
      </a:accent2>
      <a:accent3>
        <a:srgbClr val="17AEE1"/>
      </a:accent3>
      <a:accent4>
        <a:srgbClr val="7BBD32"/>
      </a:accent4>
      <a:accent5>
        <a:srgbClr val="EB431D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4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9208</TotalTime>
  <Words>943</Words>
  <Application>Microsoft Office PowerPoint</Application>
  <PresentationFormat>On-screen Show (4:3)</PresentationFormat>
  <Paragraphs>242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Courier New</vt:lpstr>
      <vt:lpstr>Lucida Grande</vt:lpstr>
      <vt:lpstr>Wingdings</vt:lpstr>
      <vt:lpstr>CGB Template 041015</vt:lpstr>
      <vt:lpstr>1_CGB Template 041015</vt:lpstr>
      <vt:lpstr>Connecticut Green Bank</vt:lpstr>
      <vt:lpstr>Connecticut (“CT”) Microcosm of the United States</vt:lpstr>
      <vt:lpstr>Connecticut Green Bank About Us</vt:lpstr>
      <vt:lpstr>IMPACT! Connecticut Green Bank  Delivering Results for Connecticut</vt:lpstr>
      <vt:lpstr>How Green Bank’s  Leverage Public Capital with More Private Capital </vt:lpstr>
      <vt:lpstr>$1.5MM CT Solar Loan sold to  Mosaic (Crowd Fund) to replenish, relend capital</vt:lpstr>
      <vt:lpstr>$3.5MM CT Solar Loan sold to  Reinvestment Fund (private placement) to replenish, relend capital</vt:lpstr>
      <vt:lpstr>Commercial PACE (C-PACE) Catalyst for Private Investment</vt:lpstr>
      <vt:lpstr>Commercial PACE (C-PACE) Warehousing &amp; Securitization</vt:lpstr>
      <vt:lpstr>CT Solar Lease 2 Aggregation into a Solar Fund</vt:lpstr>
      <vt:lpstr>PowerPoint Presentation</vt:lpstr>
      <vt:lpstr>SBEA Program Funding Structure (Small Business Energy Advantage) Aggregation  Loan Pool  Bank Loan &amp; Commercial Paper</vt:lpstr>
      <vt:lpstr>PowerPoint Presentation</vt:lpstr>
    </vt:vector>
  </TitlesOfParts>
  <Company>Connecticut Innovations,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to  Targets for FY 2015</dc:title>
  <dc:creator>Mackey Dykes</dc:creator>
  <cp:lastModifiedBy>Bert Hunter</cp:lastModifiedBy>
  <cp:revision>333</cp:revision>
  <cp:lastPrinted>2016-06-16T12:22:56Z</cp:lastPrinted>
  <dcterms:created xsi:type="dcterms:W3CDTF">2015-07-23T17:07:50Z</dcterms:created>
  <dcterms:modified xsi:type="dcterms:W3CDTF">2017-06-22T00:38:18Z</dcterms:modified>
</cp:coreProperties>
</file>