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7"/>
  </p:notesMasterIdLst>
  <p:sldIdLst>
    <p:sldId id="256" r:id="rId2"/>
    <p:sldId id="436" r:id="rId3"/>
    <p:sldId id="437" r:id="rId4"/>
    <p:sldId id="438" r:id="rId5"/>
    <p:sldId id="439" r:id="rId6"/>
    <p:sldId id="440" r:id="rId7"/>
    <p:sldId id="435" r:id="rId8"/>
    <p:sldId id="419" r:id="rId9"/>
    <p:sldId id="418" r:id="rId10"/>
    <p:sldId id="427" r:id="rId11"/>
    <p:sldId id="431" r:id="rId12"/>
    <p:sldId id="433" r:id="rId13"/>
    <p:sldId id="396" r:id="rId14"/>
    <p:sldId id="428" r:id="rId15"/>
    <p:sldId id="386" r:id="rId1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pitchFamily="34" charset="0"/>
        <a:ea typeface="MS PGothic" pitchFamily="34" charset="-128"/>
        <a:cs typeface="Arial" charset="0"/>
      </a:defRPr>
    </a:lvl1pPr>
    <a:lvl2pPr marL="457200" algn="l" defTabSz="457200" rtl="0" fontAlgn="base">
      <a:spcBef>
        <a:spcPct val="0"/>
      </a:spcBef>
      <a:spcAft>
        <a:spcPct val="0"/>
      </a:spcAft>
      <a:defRPr kern="1200">
        <a:solidFill>
          <a:schemeClr val="tx1"/>
        </a:solidFill>
        <a:latin typeface="Calibri" pitchFamily="34" charset="0"/>
        <a:ea typeface="MS PGothic" pitchFamily="34" charset="-128"/>
        <a:cs typeface="Arial" charset="0"/>
      </a:defRPr>
    </a:lvl2pPr>
    <a:lvl3pPr marL="914400" algn="l" defTabSz="457200" rtl="0" fontAlgn="base">
      <a:spcBef>
        <a:spcPct val="0"/>
      </a:spcBef>
      <a:spcAft>
        <a:spcPct val="0"/>
      </a:spcAft>
      <a:defRPr kern="1200">
        <a:solidFill>
          <a:schemeClr val="tx1"/>
        </a:solidFill>
        <a:latin typeface="Calibri" pitchFamily="34" charset="0"/>
        <a:ea typeface="MS PGothic" pitchFamily="34" charset="-128"/>
        <a:cs typeface="Arial" charset="0"/>
      </a:defRPr>
    </a:lvl3pPr>
    <a:lvl4pPr marL="1371600" algn="l" defTabSz="457200" rtl="0" fontAlgn="base">
      <a:spcBef>
        <a:spcPct val="0"/>
      </a:spcBef>
      <a:spcAft>
        <a:spcPct val="0"/>
      </a:spcAft>
      <a:defRPr kern="1200">
        <a:solidFill>
          <a:schemeClr val="tx1"/>
        </a:solidFill>
        <a:latin typeface="Calibri" pitchFamily="34" charset="0"/>
        <a:ea typeface="MS PGothic" pitchFamily="34" charset="-128"/>
        <a:cs typeface="Arial" charset="0"/>
      </a:defRPr>
    </a:lvl4pPr>
    <a:lvl5pPr marL="1828800" algn="l" defTabSz="457200" rtl="0" fontAlgn="base">
      <a:spcBef>
        <a:spcPct val="0"/>
      </a:spcBef>
      <a:spcAft>
        <a:spcPct val="0"/>
      </a:spcAft>
      <a:defRPr kern="1200">
        <a:solidFill>
          <a:schemeClr val="tx1"/>
        </a:solidFill>
        <a:latin typeface="Calibri" pitchFamily="34" charset="0"/>
        <a:ea typeface="MS PGothic" pitchFamily="34" charset="-128"/>
        <a:cs typeface="Arial" charset="0"/>
      </a:defRPr>
    </a:lvl5pPr>
    <a:lvl6pPr marL="2286000" algn="l" defTabSz="914400" rtl="0" eaLnBrk="1" latinLnBrk="0" hangingPunct="1">
      <a:defRPr kern="1200">
        <a:solidFill>
          <a:schemeClr val="tx1"/>
        </a:solidFill>
        <a:latin typeface="Calibri" pitchFamily="34" charset="0"/>
        <a:ea typeface="MS PGothic" pitchFamily="34" charset="-128"/>
        <a:cs typeface="Arial" charset="0"/>
      </a:defRPr>
    </a:lvl6pPr>
    <a:lvl7pPr marL="2743200" algn="l" defTabSz="914400" rtl="0" eaLnBrk="1" latinLnBrk="0" hangingPunct="1">
      <a:defRPr kern="1200">
        <a:solidFill>
          <a:schemeClr val="tx1"/>
        </a:solidFill>
        <a:latin typeface="Calibri" pitchFamily="34" charset="0"/>
        <a:ea typeface="MS PGothic" pitchFamily="34" charset="-128"/>
        <a:cs typeface="Arial" charset="0"/>
      </a:defRPr>
    </a:lvl7pPr>
    <a:lvl8pPr marL="3200400" algn="l" defTabSz="914400" rtl="0" eaLnBrk="1" latinLnBrk="0" hangingPunct="1">
      <a:defRPr kern="1200">
        <a:solidFill>
          <a:schemeClr val="tx1"/>
        </a:solidFill>
        <a:latin typeface="Calibri" pitchFamily="34" charset="0"/>
        <a:ea typeface="MS PGothic" pitchFamily="34" charset="-128"/>
        <a:cs typeface="Arial" charset="0"/>
      </a:defRPr>
    </a:lvl8pPr>
    <a:lvl9pPr marL="3657600" algn="l" defTabSz="914400" rtl="0" eaLnBrk="1" latinLnBrk="0" hangingPunct="1">
      <a:defRPr kern="1200">
        <a:solidFill>
          <a:schemeClr val="tx1"/>
        </a:solidFill>
        <a:latin typeface="Calibri" pitchFamily="34" charset="0"/>
        <a:ea typeface="MS PGothic" pitchFamily="34" charset="-128"/>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62" autoAdjust="0"/>
    <p:restoredTop sz="94672" autoAdjust="0"/>
  </p:normalViewPr>
  <p:slideViewPr>
    <p:cSldViewPr snapToGrid="0" snapToObjects="1">
      <p:cViewPr varScale="1">
        <p:scale>
          <a:sx n="79" d="100"/>
          <a:sy n="79" d="100"/>
        </p:scale>
        <p:origin x="1378"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8" d="100"/>
        <a:sy n="108" d="100"/>
      </p:scale>
      <p:origin x="0" y="12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oanp\Desktop\Grupo%20de%20Pasivos%20Contingentes\Consultoria%20Base%20de%20Datos\Utlimos%20entregables\World%20Bank%20PPP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joanp\Desktop\Grupo%20de%20Pasivos%20Contingentes\Consultoria%20Base%20de%20Datos\Utlimos%20entregables\World%20Bank%20PPP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joanp\Desktop\Grupo%20de%20Pasivos%20Contingentes\Consultoria%20Base%20de%20Datos\Utlimos%20entregables\World%20Bank%20PPP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joanp\Desktop\Grupo%20de%20Pasivos%20Contingentes\Consultoria%20Base%20de%20Datos\Utlimos%20entregables\World%20Bank%20PPP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baseline="0">
                <a:solidFill>
                  <a:srgbClr val="000000"/>
                </a:solidFill>
                <a:latin typeface="Calibri"/>
                <a:ea typeface="Calibri"/>
                <a:cs typeface="Calibri"/>
              </a:defRPr>
            </a:pPr>
            <a:r>
              <a:rPr lang="en-GB" sz="1200"/>
              <a:t>Figure 6: Total Investment in Projects</a:t>
            </a:r>
            <a:r>
              <a:rPr lang="en-GB" sz="1200" baseline="0"/>
              <a:t> with </a:t>
            </a:r>
            <a:r>
              <a:rPr lang="en-GB" sz="1200"/>
              <a:t>Direct Govt Support</a:t>
            </a:r>
          </a:p>
        </c:rich>
      </c:tx>
      <c:layout>
        <c:manualLayout>
          <c:xMode val="edge"/>
          <c:yMode val="edge"/>
          <c:x val="0.12125458792125458"/>
          <c:y val="4.0404040404040407E-2"/>
        </c:manualLayout>
      </c:layout>
      <c:overlay val="1"/>
    </c:title>
    <c:autoTitleDeleted val="0"/>
    <c:plotArea>
      <c:layout/>
      <c:barChart>
        <c:barDir val="col"/>
        <c:grouping val="stacked"/>
        <c:varyColors val="0"/>
        <c:ser>
          <c:idx val="2"/>
          <c:order val="0"/>
          <c:tx>
            <c:strRef>
              <c:f>'Gov Support Total Investment'!$C$2</c:f>
              <c:strCache>
                <c:ptCount val="1"/>
                <c:pt idx="0">
                  <c:v>Capital subsidy</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Investment'!$C$93:$C$119</c:f>
              <c:numCache>
                <c:formatCode>General</c:formatCode>
                <c:ptCount val="27"/>
                <c:pt idx="0">
                  <c:v>0</c:v>
                </c:pt>
                <c:pt idx="1">
                  <c:v>0</c:v>
                </c:pt>
                <c:pt idx="2">
                  <c:v>0</c:v>
                </c:pt>
                <c:pt idx="3">
                  <c:v>0</c:v>
                </c:pt>
                <c:pt idx="4">
                  <c:v>426.79999999999995</c:v>
                </c:pt>
                <c:pt idx="5">
                  <c:v>3</c:v>
                </c:pt>
                <c:pt idx="6">
                  <c:v>0</c:v>
                </c:pt>
                <c:pt idx="7">
                  <c:v>876</c:v>
                </c:pt>
                <c:pt idx="8">
                  <c:v>65.25</c:v>
                </c:pt>
                <c:pt idx="9">
                  <c:v>320.5</c:v>
                </c:pt>
                <c:pt idx="10">
                  <c:v>2462.1</c:v>
                </c:pt>
                <c:pt idx="11">
                  <c:v>873</c:v>
                </c:pt>
                <c:pt idx="12">
                  <c:v>244.7</c:v>
                </c:pt>
                <c:pt idx="13">
                  <c:v>674.44</c:v>
                </c:pt>
                <c:pt idx="14">
                  <c:v>3420.1800000000003</c:v>
                </c:pt>
                <c:pt idx="15">
                  <c:v>1257.5800000000002</c:v>
                </c:pt>
                <c:pt idx="16">
                  <c:v>7478.59</c:v>
                </c:pt>
                <c:pt idx="17">
                  <c:v>3279.05</c:v>
                </c:pt>
                <c:pt idx="18">
                  <c:v>1469.6399999999999</c:v>
                </c:pt>
                <c:pt idx="19">
                  <c:v>1880.7499999999998</c:v>
                </c:pt>
                <c:pt idx="20">
                  <c:v>18432.680000000004</c:v>
                </c:pt>
                <c:pt idx="21">
                  <c:v>10565.199999999999</c:v>
                </c:pt>
                <c:pt idx="22">
                  <c:v>6125</c:v>
                </c:pt>
                <c:pt idx="23">
                  <c:v>14029.920000000004</c:v>
                </c:pt>
                <c:pt idx="24">
                  <c:v>14875.240000000002</c:v>
                </c:pt>
                <c:pt idx="25">
                  <c:v>15822.04</c:v>
                </c:pt>
                <c:pt idx="26">
                  <c:v>1718.2</c:v>
                </c:pt>
              </c:numCache>
            </c:numRef>
          </c:val>
          <c:extLst>
            <c:ext xmlns:c16="http://schemas.microsoft.com/office/drawing/2014/chart" uri="{C3380CC4-5D6E-409C-BE32-E72D297353CC}">
              <c16:uniqueId val="{00000000-CF83-4769-8B98-19B708ECF62B}"/>
            </c:ext>
          </c:extLst>
        </c:ser>
        <c:ser>
          <c:idx val="3"/>
          <c:order val="1"/>
          <c:tx>
            <c:strRef>
              <c:f>'Gov Support Total Investment'!$D$2</c:f>
              <c:strCache>
                <c:ptCount val="1"/>
                <c:pt idx="0">
                  <c:v>Revenue Subsidy</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Investment'!$D$93:$D$119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1220.43</c:v>
                </c:pt>
                <c:pt idx="17">
                  <c:v>2496.2000000000003</c:v>
                </c:pt>
                <c:pt idx="18">
                  <c:v>1044.1000000000001</c:v>
                </c:pt>
                <c:pt idx="19">
                  <c:v>27</c:v>
                </c:pt>
                <c:pt idx="20">
                  <c:v>3196.0300000000007</c:v>
                </c:pt>
                <c:pt idx="21">
                  <c:v>4698.7</c:v>
                </c:pt>
                <c:pt idx="22">
                  <c:v>4623.96</c:v>
                </c:pt>
                <c:pt idx="23">
                  <c:v>5722.8000000000011</c:v>
                </c:pt>
                <c:pt idx="24">
                  <c:v>3852.71</c:v>
                </c:pt>
                <c:pt idx="25">
                  <c:v>3124.5499999999997</c:v>
                </c:pt>
                <c:pt idx="26">
                  <c:v>1296.78</c:v>
                </c:pt>
              </c:numCache>
            </c:numRef>
          </c:val>
          <c:extLst>
            <c:ext xmlns:c16="http://schemas.microsoft.com/office/drawing/2014/chart" uri="{C3380CC4-5D6E-409C-BE32-E72D297353CC}">
              <c16:uniqueId val="{00000001-CF83-4769-8B98-19B708ECF62B}"/>
            </c:ext>
          </c:extLst>
        </c:ser>
        <c:ser>
          <c:idx val="4"/>
          <c:order val="2"/>
          <c:tx>
            <c:strRef>
              <c:f>'Gov Support Total Investment'!$E$2</c:f>
              <c:strCache>
                <c:ptCount val="1"/>
                <c:pt idx="0">
                  <c:v>In-kind</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Investment'!$E$93:$E$119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100</c:v>
                </c:pt>
                <c:pt idx="24">
                  <c:v>0</c:v>
                </c:pt>
                <c:pt idx="25">
                  <c:v>30</c:v>
                </c:pt>
                <c:pt idx="26">
                  <c:v>0</c:v>
                </c:pt>
              </c:numCache>
            </c:numRef>
          </c:val>
          <c:extLst>
            <c:ext xmlns:c16="http://schemas.microsoft.com/office/drawing/2014/chart" uri="{C3380CC4-5D6E-409C-BE32-E72D297353CC}">
              <c16:uniqueId val="{00000002-CF83-4769-8B98-19B708ECF62B}"/>
            </c:ext>
          </c:extLst>
        </c:ser>
        <c:dLbls>
          <c:showLegendKey val="0"/>
          <c:showVal val="0"/>
          <c:showCatName val="0"/>
          <c:showSerName val="0"/>
          <c:showPercent val="0"/>
          <c:showBubbleSize val="0"/>
        </c:dLbls>
        <c:gapWidth val="150"/>
        <c:overlap val="100"/>
        <c:axId val="845225560"/>
        <c:axId val="1"/>
      </c:barChart>
      <c:lineChart>
        <c:grouping val="standard"/>
        <c:varyColors val="0"/>
        <c:ser>
          <c:idx val="0"/>
          <c:order val="3"/>
          <c:tx>
            <c:v>% Direct Gov Support (RHS)</c:v>
          </c:tx>
          <c:marker>
            <c:symbol val="none"/>
          </c:marker>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Investment'!$F$93:$F$119</c:f>
              <c:numCache>
                <c:formatCode>General</c:formatCode>
                <c:ptCount val="27"/>
                <c:pt idx="0">
                  <c:v>0</c:v>
                </c:pt>
                <c:pt idx="1">
                  <c:v>0</c:v>
                </c:pt>
                <c:pt idx="2">
                  <c:v>0</c:v>
                </c:pt>
                <c:pt idx="3">
                  <c:v>0</c:v>
                </c:pt>
                <c:pt idx="4">
                  <c:v>0.20230628491714242</c:v>
                </c:pt>
                <c:pt idx="5">
                  <c:v>2.7649482642289058E-3</c:v>
                </c:pt>
                <c:pt idx="6">
                  <c:v>0</c:v>
                </c:pt>
                <c:pt idx="7">
                  <c:v>0.47399889683899232</c:v>
                </c:pt>
                <c:pt idx="8">
                  <c:v>2.743473612639491E-2</c:v>
                </c:pt>
                <c:pt idx="9">
                  <c:v>0.46733019291332312</c:v>
                </c:pt>
                <c:pt idx="10">
                  <c:v>3.1088306650076873</c:v>
                </c:pt>
                <c:pt idx="11">
                  <c:v>0.80339764502339506</c:v>
                </c:pt>
                <c:pt idx="12">
                  <c:v>0.73476157932601893</c:v>
                </c:pt>
                <c:pt idx="13">
                  <c:v>1.4069585452694611</c:v>
                </c:pt>
                <c:pt idx="14">
                  <c:v>9.6299370539349525</c:v>
                </c:pt>
                <c:pt idx="15">
                  <c:v>1.9037057153557413</c:v>
                </c:pt>
                <c:pt idx="16">
                  <c:v>10.293456919218841</c:v>
                </c:pt>
                <c:pt idx="17">
                  <c:v>5.893601774678018</c:v>
                </c:pt>
                <c:pt idx="18">
                  <c:v>3.4749789461402827</c:v>
                </c:pt>
                <c:pt idx="19">
                  <c:v>3.2113456830356881</c:v>
                </c:pt>
                <c:pt idx="20">
                  <c:v>40.48433154500961</c:v>
                </c:pt>
                <c:pt idx="21">
                  <c:v>43.11345346843283</c:v>
                </c:pt>
                <c:pt idx="22">
                  <c:v>34.064863874725518</c:v>
                </c:pt>
                <c:pt idx="23">
                  <c:v>43.617636687403269</c:v>
                </c:pt>
                <c:pt idx="24">
                  <c:v>42.891142822527804</c:v>
                </c:pt>
                <c:pt idx="25">
                  <c:v>20.843089727227735</c:v>
                </c:pt>
                <c:pt idx="26">
                  <c:v>17.986597360635756</c:v>
                </c:pt>
              </c:numCache>
            </c:numRef>
          </c:val>
          <c:smooth val="0"/>
          <c:extLst>
            <c:ext xmlns:c16="http://schemas.microsoft.com/office/drawing/2014/chart" uri="{C3380CC4-5D6E-409C-BE32-E72D297353CC}">
              <c16:uniqueId val="{00000003-CF83-4769-8B98-19B708ECF62B}"/>
            </c:ext>
          </c:extLst>
        </c:ser>
        <c:dLbls>
          <c:showLegendKey val="0"/>
          <c:showVal val="0"/>
          <c:showCatName val="0"/>
          <c:showSerName val="0"/>
          <c:showPercent val="0"/>
          <c:showBubbleSize val="0"/>
        </c:dLbls>
        <c:marker val="1"/>
        <c:smooth val="0"/>
        <c:axId val="3"/>
        <c:axId val="4"/>
      </c:lineChart>
      <c:catAx>
        <c:axId val="845225560"/>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rot="-5400000" vert="horz"/>
              <a:lstStyle/>
              <a:p>
                <a:pPr>
                  <a:defRPr/>
                </a:pPr>
                <a:r>
                  <a:rPr lang="en-GB"/>
                  <a:t>USD million</a:t>
                </a:r>
              </a:p>
            </c:rich>
          </c:tx>
          <c:overlay val="0"/>
        </c:title>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845225560"/>
        <c:crosses val="autoZero"/>
        <c:crossBetween val="between"/>
      </c:valAx>
      <c:catAx>
        <c:axId val="3"/>
        <c:scaling>
          <c:orientation val="minMax"/>
        </c:scaling>
        <c:delete val="1"/>
        <c:axPos val="b"/>
        <c:numFmt formatCode="General" sourceLinked="1"/>
        <c:majorTickMark val="out"/>
        <c:minorTickMark val="none"/>
        <c:tickLblPos val="nextTo"/>
        <c:crossAx val="4"/>
        <c:crosses val="autoZero"/>
        <c:auto val="1"/>
        <c:lblAlgn val="ctr"/>
        <c:lblOffset val="100"/>
        <c:noMultiLvlLbl val="0"/>
      </c:catAx>
      <c:valAx>
        <c:axId val="4"/>
        <c:scaling>
          <c:orientation val="minMax"/>
        </c:scaling>
        <c:delete val="0"/>
        <c:axPos val="r"/>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3"/>
        <c:crosses val="max"/>
        <c:crossBetween val="between"/>
      </c:valAx>
    </c:plotArea>
    <c:legend>
      <c:legendPos val="r"/>
      <c:layout>
        <c:manualLayout>
          <c:xMode val="edge"/>
          <c:yMode val="edge"/>
          <c:x val="0.79400299261657703"/>
          <c:y val="0.29052811035606851"/>
          <c:w val="0.17614108488068275"/>
          <c:h val="0.35425850022171884"/>
        </c:manualLayout>
      </c:layout>
      <c:overlay val="0"/>
      <c:txPr>
        <a:bodyPr/>
        <a:lstStyle/>
        <a:p>
          <a:pPr>
            <a:defRPr sz="920"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baseline="0">
                <a:solidFill>
                  <a:srgbClr val="000000"/>
                </a:solidFill>
                <a:latin typeface="Calibri"/>
                <a:ea typeface="Calibri"/>
                <a:cs typeface="Calibri"/>
              </a:defRPr>
            </a:pPr>
            <a:r>
              <a:rPr lang="en-GB" sz="1200" b="1" i="0" baseline="0" dirty="0">
                <a:effectLst/>
              </a:rPr>
              <a:t>Total Investment in Projects with Indirect Govt Support</a:t>
            </a:r>
            <a:endParaRPr lang="en-GB" sz="1200" dirty="0">
              <a:effectLst/>
            </a:endParaRPr>
          </a:p>
        </c:rich>
      </c:tx>
      <c:layout>
        <c:manualLayout>
          <c:xMode val="edge"/>
          <c:yMode val="edge"/>
          <c:x val="6.8385053451432032E-2"/>
          <c:y val="8.0612447029027048E-2"/>
        </c:manualLayout>
      </c:layout>
      <c:overlay val="1"/>
    </c:title>
    <c:autoTitleDeleted val="0"/>
    <c:plotArea>
      <c:layout>
        <c:manualLayout>
          <c:layoutTarget val="inner"/>
          <c:xMode val="edge"/>
          <c:yMode val="edge"/>
          <c:x val="6.9386276864943225E-2"/>
          <c:y val="3.8152988608382718E-2"/>
          <c:w val="0.43014819059880727"/>
          <c:h val="0.84800984928430334"/>
        </c:manualLayout>
      </c:layout>
      <c:barChart>
        <c:barDir val="col"/>
        <c:grouping val="stacked"/>
        <c:varyColors val="0"/>
        <c:ser>
          <c:idx val="1"/>
          <c:order val="0"/>
          <c:tx>
            <c:strRef>
              <c:f>'Gov Support Total Investment'!$H$2</c:f>
              <c:strCache>
                <c:ptCount val="1"/>
                <c:pt idx="0">
                  <c:v>Payment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Investment'!$H$93:$H$119</c:f>
              <c:numCache>
                <c:formatCode>General</c:formatCode>
                <c:ptCount val="27"/>
                <c:pt idx="0">
                  <c:v>0</c:v>
                </c:pt>
                <c:pt idx="1">
                  <c:v>0</c:v>
                </c:pt>
                <c:pt idx="2">
                  <c:v>0</c:v>
                </c:pt>
                <c:pt idx="3">
                  <c:v>0</c:v>
                </c:pt>
                <c:pt idx="4">
                  <c:v>1632</c:v>
                </c:pt>
                <c:pt idx="5">
                  <c:v>268</c:v>
                </c:pt>
                <c:pt idx="6">
                  <c:v>0</c:v>
                </c:pt>
                <c:pt idx="7">
                  <c:v>866</c:v>
                </c:pt>
                <c:pt idx="8">
                  <c:v>1085</c:v>
                </c:pt>
                <c:pt idx="9">
                  <c:v>125.3</c:v>
                </c:pt>
                <c:pt idx="10">
                  <c:v>274.3</c:v>
                </c:pt>
                <c:pt idx="11">
                  <c:v>2.1</c:v>
                </c:pt>
                <c:pt idx="12">
                  <c:v>0</c:v>
                </c:pt>
                <c:pt idx="13">
                  <c:v>408.14</c:v>
                </c:pt>
                <c:pt idx="14">
                  <c:v>35</c:v>
                </c:pt>
                <c:pt idx="15">
                  <c:v>510</c:v>
                </c:pt>
                <c:pt idx="16">
                  <c:v>431.3</c:v>
                </c:pt>
                <c:pt idx="17">
                  <c:v>413.6</c:v>
                </c:pt>
                <c:pt idx="18">
                  <c:v>1992</c:v>
                </c:pt>
                <c:pt idx="19">
                  <c:v>371.5</c:v>
                </c:pt>
                <c:pt idx="20">
                  <c:v>30565.290999999997</c:v>
                </c:pt>
                <c:pt idx="21">
                  <c:v>22345.496999999996</c:v>
                </c:pt>
                <c:pt idx="22">
                  <c:v>48976.229999999989</c:v>
                </c:pt>
                <c:pt idx="23">
                  <c:v>15073.730000000001</c:v>
                </c:pt>
                <c:pt idx="24">
                  <c:v>16046.589999999998</c:v>
                </c:pt>
                <c:pt idx="25">
                  <c:v>2795.8399999999997</c:v>
                </c:pt>
                <c:pt idx="26">
                  <c:v>103.48</c:v>
                </c:pt>
              </c:numCache>
            </c:numRef>
          </c:val>
          <c:extLst>
            <c:ext xmlns:c16="http://schemas.microsoft.com/office/drawing/2014/chart" uri="{C3380CC4-5D6E-409C-BE32-E72D297353CC}">
              <c16:uniqueId val="{00000000-EC9C-4CFA-99BD-90435F1A913A}"/>
            </c:ext>
          </c:extLst>
        </c:ser>
        <c:ser>
          <c:idx val="2"/>
          <c:order val="1"/>
          <c:tx>
            <c:strRef>
              <c:f>'Gov Support Total Investment'!$I$2</c:f>
              <c:strCache>
                <c:ptCount val="1"/>
                <c:pt idx="0">
                  <c:v>Revenue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Investment'!$I$93:$I$119</c:f>
              <c:numCache>
                <c:formatCode>General</c:formatCode>
                <c:ptCount val="27"/>
                <c:pt idx="0">
                  <c:v>0</c:v>
                </c:pt>
                <c:pt idx="1">
                  <c:v>0</c:v>
                </c:pt>
                <c:pt idx="2">
                  <c:v>0</c:v>
                </c:pt>
                <c:pt idx="3">
                  <c:v>2331.6999999999998</c:v>
                </c:pt>
                <c:pt idx="4">
                  <c:v>790</c:v>
                </c:pt>
                <c:pt idx="5">
                  <c:v>295</c:v>
                </c:pt>
                <c:pt idx="6">
                  <c:v>227</c:v>
                </c:pt>
                <c:pt idx="7">
                  <c:v>434.1</c:v>
                </c:pt>
                <c:pt idx="8">
                  <c:v>423.5</c:v>
                </c:pt>
                <c:pt idx="9">
                  <c:v>0</c:v>
                </c:pt>
                <c:pt idx="10">
                  <c:v>32</c:v>
                </c:pt>
                <c:pt idx="11">
                  <c:v>57.3</c:v>
                </c:pt>
                <c:pt idx="12">
                  <c:v>0</c:v>
                </c:pt>
                <c:pt idx="13">
                  <c:v>24</c:v>
                </c:pt>
                <c:pt idx="14">
                  <c:v>0</c:v>
                </c:pt>
                <c:pt idx="15">
                  <c:v>684.5</c:v>
                </c:pt>
                <c:pt idx="16">
                  <c:v>250</c:v>
                </c:pt>
                <c:pt idx="17">
                  <c:v>1203.5</c:v>
                </c:pt>
                <c:pt idx="18">
                  <c:v>671.5</c:v>
                </c:pt>
                <c:pt idx="19">
                  <c:v>550.4</c:v>
                </c:pt>
                <c:pt idx="20">
                  <c:v>922.2</c:v>
                </c:pt>
                <c:pt idx="21">
                  <c:v>1938.58</c:v>
                </c:pt>
                <c:pt idx="22">
                  <c:v>10342</c:v>
                </c:pt>
                <c:pt idx="23">
                  <c:v>16820.55</c:v>
                </c:pt>
                <c:pt idx="24">
                  <c:v>7120</c:v>
                </c:pt>
                <c:pt idx="25">
                  <c:v>428</c:v>
                </c:pt>
                <c:pt idx="26">
                  <c:v>5279</c:v>
                </c:pt>
              </c:numCache>
            </c:numRef>
          </c:val>
          <c:extLst>
            <c:ext xmlns:c16="http://schemas.microsoft.com/office/drawing/2014/chart" uri="{C3380CC4-5D6E-409C-BE32-E72D297353CC}">
              <c16:uniqueId val="{00000001-EC9C-4CFA-99BD-90435F1A913A}"/>
            </c:ext>
          </c:extLst>
        </c:ser>
        <c:ser>
          <c:idx val="3"/>
          <c:order val="2"/>
          <c:tx>
            <c:strRef>
              <c:f>'Gov Support Total Investment'!$J$2</c:f>
              <c:strCache>
                <c:ptCount val="1"/>
                <c:pt idx="0">
                  <c:v>Tariff Rate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Investment'!$J$93:$J$119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1438.71</c:v>
                </c:pt>
                <c:pt idx="22">
                  <c:v>214.07</c:v>
                </c:pt>
                <c:pt idx="23">
                  <c:v>330.69</c:v>
                </c:pt>
                <c:pt idx="24">
                  <c:v>207.73</c:v>
                </c:pt>
                <c:pt idx="25">
                  <c:v>684.35</c:v>
                </c:pt>
                <c:pt idx="26">
                  <c:v>1032.6100000000001</c:v>
                </c:pt>
              </c:numCache>
            </c:numRef>
          </c:val>
          <c:extLst>
            <c:ext xmlns:c16="http://schemas.microsoft.com/office/drawing/2014/chart" uri="{C3380CC4-5D6E-409C-BE32-E72D297353CC}">
              <c16:uniqueId val="{00000002-EC9C-4CFA-99BD-90435F1A913A}"/>
            </c:ext>
          </c:extLst>
        </c:ser>
        <c:ser>
          <c:idx val="4"/>
          <c:order val="3"/>
          <c:tx>
            <c:strRef>
              <c:f>'Gov Support Total Investment'!$K$2</c:f>
              <c:strCache>
                <c:ptCount val="1"/>
                <c:pt idx="0">
                  <c:v>Tax Deduction/Government Credit</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Investment'!$K$93:$K$119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677.9</c:v>
                </c:pt>
                <c:pt idx="19">
                  <c:v>0</c:v>
                </c:pt>
                <c:pt idx="20">
                  <c:v>0</c:v>
                </c:pt>
                <c:pt idx="21">
                  <c:v>0</c:v>
                </c:pt>
                <c:pt idx="22">
                  <c:v>7</c:v>
                </c:pt>
                <c:pt idx="23">
                  <c:v>449.4</c:v>
                </c:pt>
                <c:pt idx="24">
                  <c:v>241.9</c:v>
                </c:pt>
                <c:pt idx="25">
                  <c:v>3516.5800000000004</c:v>
                </c:pt>
                <c:pt idx="26">
                  <c:v>2352.6</c:v>
                </c:pt>
              </c:numCache>
            </c:numRef>
          </c:val>
          <c:extLst>
            <c:ext xmlns:c16="http://schemas.microsoft.com/office/drawing/2014/chart" uri="{C3380CC4-5D6E-409C-BE32-E72D297353CC}">
              <c16:uniqueId val="{00000003-EC9C-4CFA-99BD-90435F1A913A}"/>
            </c:ext>
          </c:extLst>
        </c:ser>
        <c:ser>
          <c:idx val="5"/>
          <c:order val="4"/>
          <c:tx>
            <c:strRef>
              <c:f>'Gov Support Total Investment'!$L$2</c:f>
              <c:strCache>
                <c:ptCount val="1"/>
                <c:pt idx="0">
                  <c:v>Interest Rate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Investment'!$L$93:$L$119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526.29999999999995</c:v>
                </c:pt>
                <c:pt idx="14">
                  <c:v>0</c:v>
                </c:pt>
                <c:pt idx="15">
                  <c:v>0</c:v>
                </c:pt>
                <c:pt idx="16">
                  <c:v>0</c:v>
                </c:pt>
                <c:pt idx="17">
                  <c:v>0</c:v>
                </c:pt>
                <c:pt idx="18">
                  <c:v>222.4</c:v>
                </c:pt>
                <c:pt idx="19">
                  <c:v>0</c:v>
                </c:pt>
                <c:pt idx="20">
                  <c:v>0</c:v>
                </c:pt>
                <c:pt idx="21">
                  <c:v>0</c:v>
                </c:pt>
                <c:pt idx="22">
                  <c:v>0</c:v>
                </c:pt>
                <c:pt idx="23">
                  <c:v>0</c:v>
                </c:pt>
                <c:pt idx="24">
                  <c:v>0</c:v>
                </c:pt>
                <c:pt idx="25">
                  <c:v>0</c:v>
                </c:pt>
                <c:pt idx="26">
                  <c:v>0</c:v>
                </c:pt>
              </c:numCache>
            </c:numRef>
          </c:val>
          <c:extLst>
            <c:ext xmlns:c16="http://schemas.microsoft.com/office/drawing/2014/chart" uri="{C3380CC4-5D6E-409C-BE32-E72D297353CC}">
              <c16:uniqueId val="{00000004-EC9C-4CFA-99BD-90435F1A913A}"/>
            </c:ext>
          </c:extLst>
        </c:ser>
        <c:ser>
          <c:idx val="6"/>
          <c:order val="5"/>
          <c:tx>
            <c:strRef>
              <c:f>'Gov Support Total Investment'!$M$2</c:f>
              <c:strCache>
                <c:ptCount val="1"/>
                <c:pt idx="0">
                  <c:v>Exchange Rate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Investment'!$M$93:$M$119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8.5</c:v>
                </c:pt>
                <c:pt idx="14">
                  <c:v>0</c:v>
                </c:pt>
                <c:pt idx="15">
                  <c:v>296.5</c:v>
                </c:pt>
                <c:pt idx="16">
                  <c:v>0</c:v>
                </c:pt>
                <c:pt idx="17">
                  <c:v>0</c:v>
                </c:pt>
                <c:pt idx="18">
                  <c:v>0</c:v>
                </c:pt>
                <c:pt idx="19">
                  <c:v>0</c:v>
                </c:pt>
                <c:pt idx="20">
                  <c:v>0</c:v>
                </c:pt>
                <c:pt idx="21">
                  <c:v>411.8</c:v>
                </c:pt>
                <c:pt idx="22">
                  <c:v>0</c:v>
                </c:pt>
                <c:pt idx="23">
                  <c:v>0</c:v>
                </c:pt>
                <c:pt idx="24">
                  <c:v>1740</c:v>
                </c:pt>
                <c:pt idx="25">
                  <c:v>0</c:v>
                </c:pt>
                <c:pt idx="26">
                  <c:v>0</c:v>
                </c:pt>
              </c:numCache>
            </c:numRef>
          </c:val>
          <c:extLst>
            <c:ext xmlns:c16="http://schemas.microsoft.com/office/drawing/2014/chart" uri="{C3380CC4-5D6E-409C-BE32-E72D297353CC}">
              <c16:uniqueId val="{00000005-EC9C-4CFA-99BD-90435F1A913A}"/>
            </c:ext>
          </c:extLst>
        </c:ser>
        <c:ser>
          <c:idx val="7"/>
          <c:order val="6"/>
          <c:tx>
            <c:strRef>
              <c:f>'Gov Support Total Investment'!$N$2</c:f>
              <c:strCache>
                <c:ptCount val="1"/>
                <c:pt idx="0">
                  <c:v>Debt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Investment'!$N$93:$N$119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302</c:v>
                </c:pt>
                <c:pt idx="14">
                  <c:v>0</c:v>
                </c:pt>
                <c:pt idx="15">
                  <c:v>231</c:v>
                </c:pt>
                <c:pt idx="16">
                  <c:v>0</c:v>
                </c:pt>
                <c:pt idx="17">
                  <c:v>0</c:v>
                </c:pt>
                <c:pt idx="18">
                  <c:v>0</c:v>
                </c:pt>
                <c:pt idx="19">
                  <c:v>0</c:v>
                </c:pt>
                <c:pt idx="20">
                  <c:v>842.9</c:v>
                </c:pt>
                <c:pt idx="21">
                  <c:v>194</c:v>
                </c:pt>
                <c:pt idx="22">
                  <c:v>357</c:v>
                </c:pt>
                <c:pt idx="23">
                  <c:v>1550</c:v>
                </c:pt>
                <c:pt idx="24">
                  <c:v>1112</c:v>
                </c:pt>
                <c:pt idx="25">
                  <c:v>0</c:v>
                </c:pt>
                <c:pt idx="26">
                  <c:v>0</c:v>
                </c:pt>
              </c:numCache>
            </c:numRef>
          </c:val>
          <c:extLst>
            <c:ext xmlns:c16="http://schemas.microsoft.com/office/drawing/2014/chart" uri="{C3380CC4-5D6E-409C-BE32-E72D297353CC}">
              <c16:uniqueId val="{00000006-EC9C-4CFA-99BD-90435F1A913A}"/>
            </c:ext>
          </c:extLst>
        </c:ser>
        <c:ser>
          <c:idx val="8"/>
          <c:order val="7"/>
          <c:tx>
            <c:strRef>
              <c:f>'Gov Support Total Investment'!$O$2</c:f>
              <c:strCache>
                <c:ptCount val="1"/>
                <c:pt idx="0">
                  <c:v>Payment Guarantee, _x000d_Revenue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Investment'!$O$93:$O$119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numCache>
            </c:numRef>
          </c:val>
          <c:extLst>
            <c:ext xmlns:c16="http://schemas.microsoft.com/office/drawing/2014/chart" uri="{C3380CC4-5D6E-409C-BE32-E72D297353CC}">
              <c16:uniqueId val="{00000007-EC9C-4CFA-99BD-90435F1A913A}"/>
            </c:ext>
          </c:extLst>
        </c:ser>
        <c:ser>
          <c:idx val="9"/>
          <c:order val="8"/>
          <c:tx>
            <c:strRef>
              <c:f>'Gov Support Total Investment'!$P$2</c:f>
              <c:strCache>
                <c:ptCount val="1"/>
                <c:pt idx="0">
                  <c:v>Construction Cost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Investment'!$P$93:$P$119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3621.5</c:v>
                </c:pt>
                <c:pt idx="22">
                  <c:v>0</c:v>
                </c:pt>
                <c:pt idx="23">
                  <c:v>34.299999999999997</c:v>
                </c:pt>
                <c:pt idx="24">
                  <c:v>0</c:v>
                </c:pt>
                <c:pt idx="25">
                  <c:v>0</c:v>
                </c:pt>
                <c:pt idx="26">
                  <c:v>0</c:v>
                </c:pt>
              </c:numCache>
            </c:numRef>
          </c:val>
          <c:extLst>
            <c:ext xmlns:c16="http://schemas.microsoft.com/office/drawing/2014/chart" uri="{C3380CC4-5D6E-409C-BE32-E72D297353CC}">
              <c16:uniqueId val="{00000008-EC9C-4CFA-99BD-90435F1A913A}"/>
            </c:ext>
          </c:extLst>
        </c:ser>
        <c:ser>
          <c:idx val="10"/>
          <c:order val="9"/>
          <c:tx>
            <c:strRef>
              <c:f>'Gov Support Total Investment'!$Q$2</c:f>
              <c:strCache>
                <c:ptCount val="1"/>
                <c:pt idx="0">
                  <c:v>Payment Guarantee, _x000d_Debt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Investment'!$Q$93:$Q$119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numCache>
            </c:numRef>
          </c:val>
          <c:extLst>
            <c:ext xmlns:c16="http://schemas.microsoft.com/office/drawing/2014/chart" uri="{C3380CC4-5D6E-409C-BE32-E72D297353CC}">
              <c16:uniqueId val="{00000009-EC9C-4CFA-99BD-90435F1A913A}"/>
            </c:ext>
          </c:extLst>
        </c:ser>
        <c:ser>
          <c:idx val="11"/>
          <c:order val="10"/>
          <c:tx>
            <c:strRef>
              <c:f>'Gov Support Total Investment'!$R$2</c:f>
              <c:strCache>
                <c:ptCount val="1"/>
                <c:pt idx="0">
                  <c:v>Debt Guarantee, _x000d_Revenue Guarantee, _x000d_Exchange Rate Guarantee, _x000d_Interest Rate Guarantee</c:v>
                </c:pt>
              </c:strCache>
            </c:strRef>
          </c:tx>
          <c:invertIfNegative val="0"/>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Investment'!$R$93:$R$119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numCache>
            </c:numRef>
          </c:val>
          <c:extLst>
            <c:ext xmlns:c16="http://schemas.microsoft.com/office/drawing/2014/chart" uri="{C3380CC4-5D6E-409C-BE32-E72D297353CC}">
              <c16:uniqueId val="{0000000A-EC9C-4CFA-99BD-90435F1A913A}"/>
            </c:ext>
          </c:extLst>
        </c:ser>
        <c:dLbls>
          <c:showLegendKey val="0"/>
          <c:showVal val="0"/>
          <c:showCatName val="0"/>
          <c:showSerName val="0"/>
          <c:showPercent val="0"/>
          <c:showBubbleSize val="0"/>
        </c:dLbls>
        <c:gapWidth val="150"/>
        <c:overlap val="100"/>
        <c:axId val="655987936"/>
        <c:axId val="1"/>
      </c:barChart>
      <c:lineChart>
        <c:grouping val="standard"/>
        <c:varyColors val="0"/>
        <c:ser>
          <c:idx val="0"/>
          <c:order val="11"/>
          <c:tx>
            <c:v>% Indirect Gov Support</c:v>
          </c:tx>
          <c:marker>
            <c:symbol val="none"/>
          </c:marker>
          <c:cat>
            <c:numRef>
              <c:f>'Gov Support Total Investment'!$A$93:$A$119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 Support Total Investment'!$S$93:$S$119</c:f>
              <c:numCache>
                <c:formatCode>General</c:formatCode>
                <c:ptCount val="27"/>
                <c:pt idx="0">
                  <c:v>0</c:v>
                </c:pt>
                <c:pt idx="1">
                  <c:v>0</c:v>
                </c:pt>
                <c:pt idx="2">
                  <c:v>0</c:v>
                </c:pt>
                <c:pt idx="3">
                  <c:v>3.1076103200330891</c:v>
                </c:pt>
                <c:pt idx="4">
                  <c:v>1.14804550625432</c:v>
                </c:pt>
                <c:pt idx="5">
                  <c:v>0.51888862425262516</c:v>
                </c:pt>
                <c:pt idx="6">
                  <c:v>0.17916386308765198</c:v>
                </c:pt>
                <c:pt idx="7">
                  <c:v>0.70183543007303228</c:v>
                </c:pt>
                <c:pt idx="8">
                  <c:v>0.63425746278430495</c:v>
                </c:pt>
                <c:pt idx="9">
                  <c:v>0.18270350443694383</c:v>
                </c:pt>
                <c:pt idx="10">
                  <c:v>0.38675717180124991</c:v>
                </c:pt>
                <c:pt idx="11">
                  <c:v>5.4664169661393203E-2</c:v>
                </c:pt>
                <c:pt idx="12">
                  <c:v>0</c:v>
                </c:pt>
                <c:pt idx="13">
                  <c:v>2.6437811483240807</c:v>
                </c:pt>
                <c:pt idx="14">
                  <c:v>9.8319798910722511E-2</c:v>
                </c:pt>
                <c:pt idx="15">
                  <c:v>2.581454521899559</c:v>
                </c:pt>
                <c:pt idx="16">
                  <c:v>0.77249337580211375</c:v>
                </c:pt>
                <c:pt idx="17">
                  <c:v>1.6441210393482777</c:v>
                </c:pt>
                <c:pt idx="18">
                  <c:v>4.7214409722109707</c:v>
                </c:pt>
                <c:pt idx="19">
                  <c:v>0.98251383288673821</c:v>
                </c:pt>
                <c:pt idx="20">
                  <c:v>40.214096364173443</c:v>
                </c:pt>
                <c:pt idx="21">
                  <c:v>38.308084797404604</c:v>
                </c:pt>
                <c:pt idx="22">
                  <c:v>59.268645048931816</c:v>
                </c:pt>
                <c:pt idx="23">
                  <c:v>63.194679635175817</c:v>
                </c:pt>
                <c:pt idx="24">
                  <c:v>43.748849180782003</c:v>
                </c:pt>
                <c:pt idx="25">
                  <c:v>9.5512417481307779</c:v>
                </c:pt>
                <c:pt idx="26">
                  <c:v>49.590305566946171</c:v>
                </c:pt>
              </c:numCache>
            </c:numRef>
          </c:val>
          <c:smooth val="0"/>
          <c:extLst>
            <c:ext xmlns:c16="http://schemas.microsoft.com/office/drawing/2014/chart" uri="{C3380CC4-5D6E-409C-BE32-E72D297353CC}">
              <c16:uniqueId val="{0000000B-EC9C-4CFA-99BD-90435F1A913A}"/>
            </c:ext>
          </c:extLst>
        </c:ser>
        <c:dLbls>
          <c:showLegendKey val="0"/>
          <c:showVal val="0"/>
          <c:showCatName val="0"/>
          <c:showSerName val="0"/>
          <c:showPercent val="0"/>
          <c:showBubbleSize val="0"/>
        </c:dLbls>
        <c:marker val="1"/>
        <c:smooth val="0"/>
        <c:axId val="3"/>
        <c:axId val="4"/>
      </c:lineChart>
      <c:catAx>
        <c:axId val="655987936"/>
        <c:scaling>
          <c:orientation val="minMax"/>
        </c:scaling>
        <c:delete val="0"/>
        <c:axPos val="b"/>
        <c:numFmt formatCode="General" sourceLinked="1"/>
        <c:majorTickMark val="out"/>
        <c:minorTickMark val="none"/>
        <c:tickLblPos val="nextTo"/>
        <c:txPr>
          <a:bodyPr rot="-5400000" vert="horz"/>
          <a:lstStyle/>
          <a:p>
            <a:pPr>
              <a:defRPr sz="8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rot="-5400000" vert="horz"/>
              <a:lstStyle/>
              <a:p>
                <a:pPr>
                  <a:defRPr/>
                </a:pPr>
                <a:r>
                  <a:rPr lang="en-GB"/>
                  <a:t>USD million</a:t>
                </a:r>
              </a:p>
            </c:rich>
          </c:tx>
          <c:overlay val="0"/>
        </c:title>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655987936"/>
        <c:crosses val="autoZero"/>
        <c:crossBetween val="between"/>
      </c:valAx>
      <c:catAx>
        <c:axId val="3"/>
        <c:scaling>
          <c:orientation val="minMax"/>
        </c:scaling>
        <c:delete val="1"/>
        <c:axPos val="b"/>
        <c:numFmt formatCode="General" sourceLinked="1"/>
        <c:majorTickMark val="out"/>
        <c:minorTickMark val="none"/>
        <c:tickLblPos val="nextTo"/>
        <c:crossAx val="4"/>
        <c:crosses val="autoZero"/>
        <c:auto val="1"/>
        <c:lblAlgn val="ctr"/>
        <c:lblOffset val="100"/>
        <c:noMultiLvlLbl val="0"/>
      </c:catAx>
      <c:valAx>
        <c:axId val="4"/>
        <c:scaling>
          <c:orientation val="minMax"/>
        </c:scaling>
        <c:delete val="0"/>
        <c:axPos val="r"/>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3"/>
        <c:crosses val="max"/>
        <c:crossBetween val="between"/>
      </c:valAx>
    </c:plotArea>
    <c:legend>
      <c:legendPos val="b"/>
      <c:layout>
        <c:manualLayout>
          <c:xMode val="edge"/>
          <c:yMode val="edge"/>
          <c:x val="0.53681188927901158"/>
          <c:y val="9.6731578629397671E-2"/>
          <c:w val="0.45693802144564227"/>
          <c:h val="0.87450220468278372"/>
        </c:manualLayout>
      </c:layout>
      <c:overlay val="0"/>
      <c:txPr>
        <a:bodyPr/>
        <a:lstStyle/>
        <a:p>
          <a:pPr>
            <a:defRPr sz="825"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1" i="0" u="none" strike="noStrike" baseline="0">
                <a:solidFill>
                  <a:srgbClr val="000000"/>
                </a:solidFill>
                <a:latin typeface="Calibri"/>
                <a:ea typeface="Calibri"/>
                <a:cs typeface="Calibri"/>
              </a:defRPr>
            </a:pPr>
            <a:r>
              <a:rPr lang="en-GB" sz="1400" b="1" i="0" baseline="0" dirty="0">
                <a:effectLst/>
              </a:rPr>
              <a:t>Total Investment in Projects with Indirect Govt Support by sector</a:t>
            </a:r>
            <a:endParaRPr lang="en-GB" sz="1400" dirty="0">
              <a:effectLst/>
            </a:endParaRPr>
          </a:p>
        </c:rich>
      </c:tx>
      <c:layout>
        <c:manualLayout>
          <c:xMode val="edge"/>
          <c:yMode val="edge"/>
          <c:x val="0.183773230185106"/>
          <c:y val="1.3200646738945518E-4"/>
        </c:manualLayout>
      </c:layout>
      <c:overlay val="1"/>
    </c:title>
    <c:autoTitleDeleted val="0"/>
    <c:plotArea>
      <c:layout/>
      <c:barChart>
        <c:barDir val="col"/>
        <c:grouping val="stacked"/>
        <c:varyColors val="0"/>
        <c:ser>
          <c:idx val="1"/>
          <c:order val="0"/>
          <c:tx>
            <c:strRef>
              <c:f>'GovSupport by Sector'!$F$2</c:f>
              <c:strCache>
                <c:ptCount val="1"/>
                <c:pt idx="0">
                  <c:v>Information and communication technology (ICT)</c:v>
                </c:pt>
              </c:strCache>
            </c:strRef>
          </c:tx>
          <c:invertIfNegative val="0"/>
          <c:cat>
            <c:numRef>
              <c:f>'GovSupport by Sector'!$A$93:$A$119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'GovSupport by Sector'!$F$93:$F$119</c:f>
              <c:numCache>
                <c:formatCode>General</c:formatCode>
                <c:ptCount val="2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numCache>
            </c:numRef>
          </c:val>
          <c:extLst>
            <c:ext xmlns:c16="http://schemas.microsoft.com/office/drawing/2014/chart" uri="{C3380CC4-5D6E-409C-BE32-E72D297353CC}">
              <c16:uniqueId val="{00000000-A9FA-4E3C-A7A0-60EE3F595154}"/>
            </c:ext>
          </c:extLst>
        </c:ser>
        <c:ser>
          <c:idx val="2"/>
          <c:order val="1"/>
          <c:tx>
            <c:strRef>
              <c:f>'GovSupport by Sector'!$G$2</c:f>
              <c:strCache>
                <c:ptCount val="1"/>
                <c:pt idx="0">
                  <c:v>Transport</c:v>
                </c:pt>
              </c:strCache>
            </c:strRef>
          </c:tx>
          <c:invertIfNegative val="0"/>
          <c:cat>
            <c:numRef>
              <c:f>'GovSupport by Sector'!$A$93:$A$119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'GovSupport by Sector'!$G$93:$G$119</c:f>
              <c:numCache>
                <c:formatCode>General</c:formatCode>
                <c:ptCount val="27"/>
                <c:pt idx="0">
                  <c:v>0</c:v>
                </c:pt>
                <c:pt idx="1">
                  <c:v>0</c:v>
                </c:pt>
                <c:pt idx="2">
                  <c:v>0</c:v>
                </c:pt>
                <c:pt idx="3">
                  <c:v>0</c:v>
                </c:pt>
                <c:pt idx="4">
                  <c:v>0</c:v>
                </c:pt>
                <c:pt idx="5">
                  <c:v>145</c:v>
                </c:pt>
                <c:pt idx="6">
                  <c:v>202</c:v>
                </c:pt>
                <c:pt idx="7">
                  <c:v>334.1</c:v>
                </c:pt>
                <c:pt idx="8">
                  <c:v>222</c:v>
                </c:pt>
                <c:pt idx="9">
                  <c:v>0</c:v>
                </c:pt>
                <c:pt idx="10">
                  <c:v>0</c:v>
                </c:pt>
                <c:pt idx="11">
                  <c:v>0</c:v>
                </c:pt>
                <c:pt idx="12">
                  <c:v>0</c:v>
                </c:pt>
                <c:pt idx="13">
                  <c:v>526.29999999999995</c:v>
                </c:pt>
                <c:pt idx="14">
                  <c:v>0</c:v>
                </c:pt>
                <c:pt idx="15">
                  <c:v>422</c:v>
                </c:pt>
                <c:pt idx="16">
                  <c:v>250</c:v>
                </c:pt>
                <c:pt idx="17">
                  <c:v>970.5</c:v>
                </c:pt>
                <c:pt idx="18">
                  <c:v>1571.8000000000002</c:v>
                </c:pt>
                <c:pt idx="19">
                  <c:v>396</c:v>
                </c:pt>
                <c:pt idx="20">
                  <c:v>1892.1</c:v>
                </c:pt>
                <c:pt idx="21">
                  <c:v>4560.72</c:v>
                </c:pt>
                <c:pt idx="22">
                  <c:v>9929</c:v>
                </c:pt>
                <c:pt idx="23">
                  <c:v>13683.749999999998</c:v>
                </c:pt>
                <c:pt idx="24">
                  <c:v>9311</c:v>
                </c:pt>
                <c:pt idx="25">
                  <c:v>2898.58</c:v>
                </c:pt>
                <c:pt idx="26">
                  <c:v>779</c:v>
                </c:pt>
              </c:numCache>
            </c:numRef>
          </c:val>
          <c:extLst>
            <c:ext xmlns:c16="http://schemas.microsoft.com/office/drawing/2014/chart" uri="{C3380CC4-5D6E-409C-BE32-E72D297353CC}">
              <c16:uniqueId val="{00000001-A9FA-4E3C-A7A0-60EE3F595154}"/>
            </c:ext>
          </c:extLst>
        </c:ser>
        <c:ser>
          <c:idx val="3"/>
          <c:order val="2"/>
          <c:tx>
            <c:strRef>
              <c:f>'GovSupport by Sector'!$H$2</c:f>
              <c:strCache>
                <c:ptCount val="1"/>
                <c:pt idx="0">
                  <c:v>Energy</c:v>
                </c:pt>
              </c:strCache>
            </c:strRef>
          </c:tx>
          <c:invertIfNegative val="0"/>
          <c:cat>
            <c:numRef>
              <c:f>'GovSupport by Sector'!$A$93:$A$119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'GovSupport by Sector'!$H$93:$H$119</c:f>
              <c:numCache>
                <c:formatCode>General</c:formatCode>
                <c:ptCount val="27"/>
                <c:pt idx="0">
                  <c:v>0</c:v>
                </c:pt>
                <c:pt idx="1">
                  <c:v>0</c:v>
                </c:pt>
                <c:pt idx="2">
                  <c:v>0</c:v>
                </c:pt>
                <c:pt idx="3">
                  <c:v>0</c:v>
                </c:pt>
                <c:pt idx="4">
                  <c:v>1632</c:v>
                </c:pt>
                <c:pt idx="5">
                  <c:v>268</c:v>
                </c:pt>
                <c:pt idx="6">
                  <c:v>604</c:v>
                </c:pt>
                <c:pt idx="7">
                  <c:v>836</c:v>
                </c:pt>
                <c:pt idx="8">
                  <c:v>1085</c:v>
                </c:pt>
                <c:pt idx="9">
                  <c:v>0</c:v>
                </c:pt>
                <c:pt idx="10">
                  <c:v>0</c:v>
                </c:pt>
                <c:pt idx="11">
                  <c:v>57.3</c:v>
                </c:pt>
                <c:pt idx="12">
                  <c:v>0</c:v>
                </c:pt>
                <c:pt idx="13">
                  <c:v>710.14</c:v>
                </c:pt>
                <c:pt idx="14">
                  <c:v>0</c:v>
                </c:pt>
                <c:pt idx="15">
                  <c:v>696.5</c:v>
                </c:pt>
                <c:pt idx="16">
                  <c:v>406.3</c:v>
                </c:pt>
                <c:pt idx="17">
                  <c:v>531.6</c:v>
                </c:pt>
                <c:pt idx="18">
                  <c:v>987</c:v>
                </c:pt>
                <c:pt idx="19">
                  <c:v>525.9</c:v>
                </c:pt>
                <c:pt idx="20">
                  <c:v>30283.010999999999</c:v>
                </c:pt>
                <c:pt idx="21">
                  <c:v>24905.236999999997</c:v>
                </c:pt>
                <c:pt idx="22">
                  <c:v>49708.389999999992</c:v>
                </c:pt>
                <c:pt idx="23">
                  <c:v>20418.639999999996</c:v>
                </c:pt>
                <c:pt idx="24">
                  <c:v>15756.699999999999</c:v>
                </c:pt>
                <c:pt idx="25">
                  <c:v>6328.8899999999994</c:v>
                </c:pt>
                <c:pt idx="26">
                  <c:v>7888.69</c:v>
                </c:pt>
              </c:numCache>
            </c:numRef>
          </c:val>
          <c:extLst>
            <c:ext xmlns:c16="http://schemas.microsoft.com/office/drawing/2014/chart" uri="{C3380CC4-5D6E-409C-BE32-E72D297353CC}">
              <c16:uniqueId val="{00000002-A9FA-4E3C-A7A0-60EE3F595154}"/>
            </c:ext>
          </c:extLst>
        </c:ser>
        <c:ser>
          <c:idx val="4"/>
          <c:order val="3"/>
          <c:tx>
            <c:strRef>
              <c:f>'GovSupport by Sector'!$I$2</c:f>
              <c:strCache>
                <c:ptCount val="1"/>
                <c:pt idx="0">
                  <c:v>Water and sewerage</c:v>
                </c:pt>
              </c:strCache>
            </c:strRef>
          </c:tx>
          <c:invertIfNegative val="0"/>
          <c:cat>
            <c:numRef>
              <c:f>'GovSupport by Sector'!$A$93:$A$119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'GovSupport by Sector'!$I$93:$I$119</c:f>
              <c:numCache>
                <c:formatCode>General</c:formatCode>
                <c:ptCount val="27"/>
                <c:pt idx="0">
                  <c:v>0</c:v>
                </c:pt>
                <c:pt idx="1">
                  <c:v>0</c:v>
                </c:pt>
                <c:pt idx="2">
                  <c:v>0</c:v>
                </c:pt>
                <c:pt idx="3">
                  <c:v>2331.6999999999998</c:v>
                </c:pt>
                <c:pt idx="4">
                  <c:v>790</c:v>
                </c:pt>
                <c:pt idx="5">
                  <c:v>150</c:v>
                </c:pt>
                <c:pt idx="6">
                  <c:v>25</c:v>
                </c:pt>
                <c:pt idx="7">
                  <c:v>130</c:v>
                </c:pt>
                <c:pt idx="8">
                  <c:v>201.5</c:v>
                </c:pt>
                <c:pt idx="9">
                  <c:v>125.3</c:v>
                </c:pt>
                <c:pt idx="10">
                  <c:v>306.3</c:v>
                </c:pt>
                <c:pt idx="11">
                  <c:v>2.1</c:v>
                </c:pt>
                <c:pt idx="12">
                  <c:v>0</c:v>
                </c:pt>
                <c:pt idx="13">
                  <c:v>32.5</c:v>
                </c:pt>
                <c:pt idx="14">
                  <c:v>35</c:v>
                </c:pt>
                <c:pt idx="15">
                  <c:v>603.5</c:v>
                </c:pt>
                <c:pt idx="16">
                  <c:v>25</c:v>
                </c:pt>
                <c:pt idx="17">
                  <c:v>115</c:v>
                </c:pt>
                <c:pt idx="18">
                  <c:v>1005</c:v>
                </c:pt>
                <c:pt idx="19">
                  <c:v>0</c:v>
                </c:pt>
                <c:pt idx="20">
                  <c:v>155.28</c:v>
                </c:pt>
                <c:pt idx="21">
                  <c:v>484.13</c:v>
                </c:pt>
                <c:pt idx="22">
                  <c:v>393.91</c:v>
                </c:pt>
                <c:pt idx="23">
                  <c:v>156.28</c:v>
                </c:pt>
                <c:pt idx="24">
                  <c:v>1400.52</c:v>
                </c:pt>
                <c:pt idx="25">
                  <c:v>97.3</c:v>
                </c:pt>
                <c:pt idx="26">
                  <c:v>100</c:v>
                </c:pt>
              </c:numCache>
            </c:numRef>
          </c:val>
          <c:extLst>
            <c:ext xmlns:c16="http://schemas.microsoft.com/office/drawing/2014/chart" uri="{C3380CC4-5D6E-409C-BE32-E72D297353CC}">
              <c16:uniqueId val="{00000003-A9FA-4E3C-A7A0-60EE3F595154}"/>
            </c:ext>
          </c:extLst>
        </c:ser>
        <c:dLbls>
          <c:showLegendKey val="0"/>
          <c:showVal val="0"/>
          <c:showCatName val="0"/>
          <c:showSerName val="0"/>
          <c:showPercent val="0"/>
          <c:showBubbleSize val="0"/>
        </c:dLbls>
        <c:gapWidth val="150"/>
        <c:overlap val="100"/>
        <c:axId val="833958808"/>
        <c:axId val="1"/>
      </c:barChart>
      <c:catAx>
        <c:axId val="833958808"/>
        <c:scaling>
          <c:orientation val="minMax"/>
        </c:scaling>
        <c:delete val="0"/>
        <c:axPos val="b"/>
        <c:numFmt formatCode="General" sourceLinked="1"/>
        <c:majorTickMark val="out"/>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833958808"/>
        <c:crosses val="autoZero"/>
        <c:crossBetween val="between"/>
      </c:valAx>
    </c:plotArea>
    <c:legend>
      <c:legendPos val="b"/>
      <c:layout>
        <c:manualLayout>
          <c:xMode val="edge"/>
          <c:yMode val="edge"/>
          <c:x val="0.21670297999089869"/>
          <c:y val="0.73706228417560882"/>
          <c:w val="0.7832970200091014"/>
          <c:h val="0.26293771582439118"/>
        </c:manualLayout>
      </c:layout>
      <c:overlay val="0"/>
      <c:txPr>
        <a:bodyPr/>
        <a:lstStyle/>
        <a:p>
          <a:pPr>
            <a:defRPr sz="920"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1" i="0" u="none" strike="noStrike" baseline="0">
                <a:solidFill>
                  <a:srgbClr val="000000"/>
                </a:solidFill>
                <a:latin typeface="Calibri"/>
                <a:ea typeface="Calibri"/>
                <a:cs typeface="Calibri"/>
              </a:defRPr>
            </a:pPr>
            <a:r>
              <a:rPr lang="en-GB" sz="1400" b="1" i="0" baseline="0" dirty="0">
                <a:effectLst/>
              </a:rPr>
              <a:t>Total Investment in Projects with Direct Govt Support by sector</a:t>
            </a:r>
            <a:endParaRPr lang="en-GB" sz="1400" dirty="0">
              <a:effectLst/>
            </a:endParaRPr>
          </a:p>
        </c:rich>
      </c:tx>
      <c:layout>
        <c:manualLayout>
          <c:xMode val="edge"/>
          <c:yMode val="edge"/>
          <c:x val="0.14828527789958459"/>
          <c:y val="7.1329184902889017E-3"/>
        </c:manualLayout>
      </c:layout>
      <c:overlay val="1"/>
    </c:title>
    <c:autoTitleDeleted val="0"/>
    <c:plotArea>
      <c:layout/>
      <c:barChart>
        <c:barDir val="col"/>
        <c:grouping val="stacked"/>
        <c:varyColors val="0"/>
        <c:ser>
          <c:idx val="1"/>
          <c:order val="0"/>
          <c:tx>
            <c:strRef>
              <c:f>'GovSupport by Sector'!$B$2</c:f>
              <c:strCache>
                <c:ptCount val="1"/>
                <c:pt idx="0">
                  <c:v>Information and communication technology (ICT)</c:v>
                </c:pt>
              </c:strCache>
            </c:strRef>
          </c:tx>
          <c:invertIfNegative val="0"/>
          <c:cat>
            <c:numRef>
              <c:f>'GovSupport by Sector'!$A$93:$A$119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'GovSupport by Sector'!$B$93:$B$119</c:f>
              <c:numCache>
                <c:formatCode>General</c:formatCode>
                <c:ptCount val="27"/>
                <c:pt idx="0">
                  <c:v>0</c:v>
                </c:pt>
                <c:pt idx="1">
                  <c:v>0</c:v>
                </c:pt>
                <c:pt idx="2">
                  <c:v>0</c:v>
                </c:pt>
                <c:pt idx="3">
                  <c:v>0</c:v>
                </c:pt>
                <c:pt idx="4">
                  <c:v>0</c:v>
                </c:pt>
                <c:pt idx="5">
                  <c:v>0</c:v>
                </c:pt>
                <c:pt idx="6">
                  <c:v>0</c:v>
                </c:pt>
                <c:pt idx="7">
                  <c:v>0</c:v>
                </c:pt>
                <c:pt idx="8">
                  <c:v>0</c:v>
                </c:pt>
                <c:pt idx="9">
                  <c:v>0</c:v>
                </c:pt>
                <c:pt idx="10">
                  <c:v>2462.1</c:v>
                </c:pt>
                <c:pt idx="11">
                  <c:v>0</c:v>
                </c:pt>
                <c:pt idx="12">
                  <c:v>0</c:v>
                </c:pt>
                <c:pt idx="13">
                  <c:v>0</c:v>
                </c:pt>
                <c:pt idx="14">
                  <c:v>0</c:v>
                </c:pt>
                <c:pt idx="15">
                  <c:v>0</c:v>
                </c:pt>
                <c:pt idx="16">
                  <c:v>0</c:v>
                </c:pt>
                <c:pt idx="17">
                  <c:v>0</c:v>
                </c:pt>
                <c:pt idx="18">
                  <c:v>0</c:v>
                </c:pt>
                <c:pt idx="19">
                  <c:v>0</c:v>
                </c:pt>
                <c:pt idx="20">
                  <c:v>0</c:v>
                </c:pt>
                <c:pt idx="21">
                  <c:v>0</c:v>
                </c:pt>
                <c:pt idx="22">
                  <c:v>0</c:v>
                </c:pt>
                <c:pt idx="23">
                  <c:v>100</c:v>
                </c:pt>
                <c:pt idx="24">
                  <c:v>1500</c:v>
                </c:pt>
                <c:pt idx="25">
                  <c:v>30</c:v>
                </c:pt>
                <c:pt idx="26">
                  <c:v>0</c:v>
                </c:pt>
              </c:numCache>
            </c:numRef>
          </c:val>
          <c:extLst>
            <c:ext xmlns:c16="http://schemas.microsoft.com/office/drawing/2014/chart" uri="{C3380CC4-5D6E-409C-BE32-E72D297353CC}">
              <c16:uniqueId val="{00000000-085B-44E6-BC9E-26529D1C9A0B}"/>
            </c:ext>
          </c:extLst>
        </c:ser>
        <c:ser>
          <c:idx val="2"/>
          <c:order val="1"/>
          <c:tx>
            <c:strRef>
              <c:f>'GovSupport by Sector'!$C$2</c:f>
              <c:strCache>
                <c:ptCount val="1"/>
                <c:pt idx="0">
                  <c:v>Transport</c:v>
                </c:pt>
              </c:strCache>
            </c:strRef>
          </c:tx>
          <c:invertIfNegative val="0"/>
          <c:cat>
            <c:numRef>
              <c:f>'GovSupport by Sector'!$A$93:$A$119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'GovSupport by Sector'!$C$93:$C$119</c:f>
              <c:numCache>
                <c:formatCode>General</c:formatCode>
                <c:ptCount val="27"/>
                <c:pt idx="0">
                  <c:v>0</c:v>
                </c:pt>
                <c:pt idx="1">
                  <c:v>0</c:v>
                </c:pt>
                <c:pt idx="2">
                  <c:v>0</c:v>
                </c:pt>
                <c:pt idx="3">
                  <c:v>0</c:v>
                </c:pt>
                <c:pt idx="4">
                  <c:v>216.8</c:v>
                </c:pt>
                <c:pt idx="5">
                  <c:v>0</c:v>
                </c:pt>
                <c:pt idx="6">
                  <c:v>0</c:v>
                </c:pt>
                <c:pt idx="7">
                  <c:v>0</c:v>
                </c:pt>
                <c:pt idx="8">
                  <c:v>0</c:v>
                </c:pt>
                <c:pt idx="9">
                  <c:v>225</c:v>
                </c:pt>
                <c:pt idx="10">
                  <c:v>0</c:v>
                </c:pt>
                <c:pt idx="11">
                  <c:v>873</c:v>
                </c:pt>
                <c:pt idx="12">
                  <c:v>94</c:v>
                </c:pt>
                <c:pt idx="13">
                  <c:v>466.13999999999993</c:v>
                </c:pt>
                <c:pt idx="14">
                  <c:v>398.7</c:v>
                </c:pt>
                <c:pt idx="15">
                  <c:v>1245.7</c:v>
                </c:pt>
                <c:pt idx="16">
                  <c:v>7862.02</c:v>
                </c:pt>
                <c:pt idx="17">
                  <c:v>4917.95</c:v>
                </c:pt>
                <c:pt idx="18">
                  <c:v>1838.1399999999999</c:v>
                </c:pt>
                <c:pt idx="19">
                  <c:v>1077.7199999999998</c:v>
                </c:pt>
                <c:pt idx="20">
                  <c:v>15338.470000000003</c:v>
                </c:pt>
                <c:pt idx="21">
                  <c:v>10541.199999999999</c:v>
                </c:pt>
                <c:pt idx="22">
                  <c:v>4616.2999999999993</c:v>
                </c:pt>
                <c:pt idx="23">
                  <c:v>11546.170000000004</c:v>
                </c:pt>
                <c:pt idx="24">
                  <c:v>13640.940000000002</c:v>
                </c:pt>
                <c:pt idx="25">
                  <c:v>16280.37</c:v>
                </c:pt>
                <c:pt idx="26">
                  <c:v>2497.1999999999998</c:v>
                </c:pt>
              </c:numCache>
            </c:numRef>
          </c:val>
          <c:extLst>
            <c:ext xmlns:c16="http://schemas.microsoft.com/office/drawing/2014/chart" uri="{C3380CC4-5D6E-409C-BE32-E72D297353CC}">
              <c16:uniqueId val="{00000001-085B-44E6-BC9E-26529D1C9A0B}"/>
            </c:ext>
          </c:extLst>
        </c:ser>
        <c:ser>
          <c:idx val="3"/>
          <c:order val="2"/>
          <c:tx>
            <c:strRef>
              <c:f>'GovSupport by Sector'!$D$2</c:f>
              <c:strCache>
                <c:ptCount val="1"/>
                <c:pt idx="0">
                  <c:v>Energy</c:v>
                </c:pt>
              </c:strCache>
            </c:strRef>
          </c:tx>
          <c:invertIfNegative val="0"/>
          <c:cat>
            <c:numRef>
              <c:f>'GovSupport by Sector'!$A$93:$A$119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'GovSupport by Sector'!$D$93:$D$119</c:f>
              <c:numCache>
                <c:formatCode>General</c:formatCode>
                <c:ptCount val="27"/>
                <c:pt idx="0">
                  <c:v>0</c:v>
                </c:pt>
                <c:pt idx="1">
                  <c:v>0</c:v>
                </c:pt>
                <c:pt idx="2">
                  <c:v>0</c:v>
                </c:pt>
                <c:pt idx="3">
                  <c:v>0</c:v>
                </c:pt>
                <c:pt idx="4">
                  <c:v>210</c:v>
                </c:pt>
                <c:pt idx="5">
                  <c:v>3</c:v>
                </c:pt>
                <c:pt idx="6">
                  <c:v>0</c:v>
                </c:pt>
                <c:pt idx="7">
                  <c:v>50</c:v>
                </c:pt>
                <c:pt idx="8">
                  <c:v>0</c:v>
                </c:pt>
                <c:pt idx="9">
                  <c:v>0</c:v>
                </c:pt>
                <c:pt idx="10">
                  <c:v>0</c:v>
                </c:pt>
                <c:pt idx="11">
                  <c:v>0</c:v>
                </c:pt>
                <c:pt idx="12">
                  <c:v>0</c:v>
                </c:pt>
                <c:pt idx="13">
                  <c:v>0</c:v>
                </c:pt>
                <c:pt idx="14">
                  <c:v>0</c:v>
                </c:pt>
                <c:pt idx="15">
                  <c:v>0</c:v>
                </c:pt>
                <c:pt idx="16">
                  <c:v>599.4</c:v>
                </c:pt>
                <c:pt idx="17">
                  <c:v>560</c:v>
                </c:pt>
                <c:pt idx="18">
                  <c:v>0</c:v>
                </c:pt>
                <c:pt idx="19">
                  <c:v>518</c:v>
                </c:pt>
                <c:pt idx="20">
                  <c:v>4878.87</c:v>
                </c:pt>
                <c:pt idx="21">
                  <c:v>4455.0899999999992</c:v>
                </c:pt>
                <c:pt idx="22">
                  <c:v>5252.41</c:v>
                </c:pt>
                <c:pt idx="23">
                  <c:v>5803.9400000000005</c:v>
                </c:pt>
                <c:pt idx="24">
                  <c:v>2532.2799999999997</c:v>
                </c:pt>
                <c:pt idx="25">
                  <c:v>1976.6100000000001</c:v>
                </c:pt>
                <c:pt idx="26">
                  <c:v>270.66000000000003</c:v>
                </c:pt>
              </c:numCache>
            </c:numRef>
          </c:val>
          <c:extLst>
            <c:ext xmlns:c16="http://schemas.microsoft.com/office/drawing/2014/chart" uri="{C3380CC4-5D6E-409C-BE32-E72D297353CC}">
              <c16:uniqueId val="{00000002-085B-44E6-BC9E-26529D1C9A0B}"/>
            </c:ext>
          </c:extLst>
        </c:ser>
        <c:ser>
          <c:idx val="4"/>
          <c:order val="3"/>
          <c:tx>
            <c:strRef>
              <c:f>'GovSupport by Sector'!$E$2</c:f>
              <c:strCache>
                <c:ptCount val="1"/>
                <c:pt idx="0">
                  <c:v>Water and sewerage</c:v>
                </c:pt>
              </c:strCache>
            </c:strRef>
          </c:tx>
          <c:invertIfNegative val="0"/>
          <c:cat>
            <c:numRef>
              <c:f>'GovSupport by Sector'!$A$93:$A$119</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'GovSupport by Sector'!$E$93:$E$119</c:f>
              <c:numCache>
                <c:formatCode>General</c:formatCode>
                <c:ptCount val="27"/>
                <c:pt idx="0">
                  <c:v>0</c:v>
                </c:pt>
                <c:pt idx="1">
                  <c:v>0</c:v>
                </c:pt>
                <c:pt idx="2">
                  <c:v>0</c:v>
                </c:pt>
                <c:pt idx="3">
                  <c:v>0</c:v>
                </c:pt>
                <c:pt idx="4">
                  <c:v>0</c:v>
                </c:pt>
                <c:pt idx="5">
                  <c:v>0</c:v>
                </c:pt>
                <c:pt idx="6">
                  <c:v>0</c:v>
                </c:pt>
                <c:pt idx="7">
                  <c:v>826</c:v>
                </c:pt>
                <c:pt idx="8">
                  <c:v>65.25</c:v>
                </c:pt>
                <c:pt idx="9">
                  <c:v>95.5</c:v>
                </c:pt>
                <c:pt idx="10">
                  <c:v>0</c:v>
                </c:pt>
                <c:pt idx="11">
                  <c:v>0</c:v>
                </c:pt>
                <c:pt idx="12">
                  <c:v>150.69999999999999</c:v>
                </c:pt>
                <c:pt idx="13">
                  <c:v>208.3</c:v>
                </c:pt>
                <c:pt idx="14">
                  <c:v>3021.48</c:v>
                </c:pt>
                <c:pt idx="15">
                  <c:v>11.88</c:v>
                </c:pt>
                <c:pt idx="16">
                  <c:v>305</c:v>
                </c:pt>
                <c:pt idx="17">
                  <c:v>297.3</c:v>
                </c:pt>
                <c:pt idx="18">
                  <c:v>675.6</c:v>
                </c:pt>
                <c:pt idx="19">
                  <c:v>312.02999999999997</c:v>
                </c:pt>
                <c:pt idx="20">
                  <c:v>1411.37</c:v>
                </c:pt>
                <c:pt idx="21">
                  <c:v>267.61</c:v>
                </c:pt>
                <c:pt idx="22">
                  <c:v>880.25</c:v>
                </c:pt>
                <c:pt idx="23">
                  <c:v>2402.6099999999997</c:v>
                </c:pt>
                <c:pt idx="24">
                  <c:v>1054.73</c:v>
                </c:pt>
                <c:pt idx="25">
                  <c:v>689.61</c:v>
                </c:pt>
                <c:pt idx="26">
                  <c:v>247.12</c:v>
                </c:pt>
              </c:numCache>
            </c:numRef>
          </c:val>
          <c:extLst>
            <c:ext xmlns:c16="http://schemas.microsoft.com/office/drawing/2014/chart" uri="{C3380CC4-5D6E-409C-BE32-E72D297353CC}">
              <c16:uniqueId val="{00000003-085B-44E6-BC9E-26529D1C9A0B}"/>
            </c:ext>
          </c:extLst>
        </c:ser>
        <c:dLbls>
          <c:showLegendKey val="0"/>
          <c:showVal val="0"/>
          <c:showCatName val="0"/>
          <c:showSerName val="0"/>
          <c:showPercent val="0"/>
          <c:showBubbleSize val="0"/>
        </c:dLbls>
        <c:gapWidth val="150"/>
        <c:overlap val="100"/>
        <c:axId val="833031112"/>
        <c:axId val="1"/>
      </c:barChart>
      <c:catAx>
        <c:axId val="833031112"/>
        <c:scaling>
          <c:orientation val="minMax"/>
        </c:scaling>
        <c:delete val="0"/>
        <c:axPos val="b"/>
        <c:numFmt formatCode="General" sourceLinked="1"/>
        <c:majorTickMark val="out"/>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833031112"/>
        <c:crosses val="autoZero"/>
        <c:crossBetween val="between"/>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0268AF-7EEC-46B9-907D-A9722F1A7DBD}"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40DCA672-11D7-4718-AE89-AAB92B70A3B0}">
      <dgm:prSet custT="1"/>
      <dgm:spPr>
        <a:solidFill>
          <a:schemeClr val="accent3">
            <a:lumMod val="20000"/>
            <a:lumOff val="80000"/>
          </a:schemeClr>
        </a:solidFill>
        <a:ln>
          <a:solidFill>
            <a:schemeClr val="accent3">
              <a:lumMod val="20000"/>
              <a:lumOff val="80000"/>
            </a:schemeClr>
          </a:solidFill>
        </a:ln>
      </dgm:spPr>
      <dgm:t>
        <a:bodyPr/>
        <a:lstStyle/>
        <a:p>
          <a:pPr algn="ctr" rtl="0"/>
          <a:r>
            <a:rPr lang="es-ES_tradnl" sz="2200" b="0" noProof="0" dirty="0" err="1">
              <a:latin typeface="Century Gothic" panose="020B0502020202020204" pitchFamily="34" charset="0"/>
            </a:rPr>
            <a:t>Guarantees</a:t>
          </a:r>
          <a:r>
            <a:rPr lang="es-ES_tradnl" sz="2200" b="0" noProof="0" dirty="0">
              <a:latin typeface="Century Gothic" panose="020B0502020202020204" pitchFamily="34" charset="0"/>
            </a:rPr>
            <a:t> are a </a:t>
          </a:r>
          <a:r>
            <a:rPr lang="es-ES_tradnl" sz="2200" b="0" noProof="0" dirty="0" err="1">
              <a:latin typeface="Century Gothic" panose="020B0502020202020204" pitchFamily="34" charset="0"/>
            </a:rPr>
            <a:t>key</a:t>
          </a:r>
          <a:r>
            <a:rPr lang="es-ES_tradnl" sz="2200" b="0" noProof="0" dirty="0">
              <a:latin typeface="Century Gothic" panose="020B0502020202020204" pitchFamily="34" charset="0"/>
            </a:rPr>
            <a:t> </a:t>
          </a:r>
          <a:r>
            <a:rPr lang="es-ES_tradnl" sz="2200" b="0" noProof="0" dirty="0" err="1">
              <a:latin typeface="Century Gothic" panose="020B0502020202020204" pitchFamily="34" charset="0"/>
            </a:rPr>
            <a:t>element</a:t>
          </a:r>
          <a:r>
            <a:rPr lang="es-ES_tradnl" sz="2200" b="0" noProof="0" dirty="0">
              <a:latin typeface="Century Gothic" panose="020B0502020202020204" pitchFamily="34" charset="0"/>
            </a:rPr>
            <a:t> in </a:t>
          </a:r>
          <a:r>
            <a:rPr lang="es-ES_tradnl" sz="2200" b="0" noProof="0" dirty="0" err="1">
              <a:latin typeface="Century Gothic" panose="020B0502020202020204" pitchFamily="34" charset="0"/>
            </a:rPr>
            <a:t>risk</a:t>
          </a:r>
          <a:r>
            <a:rPr lang="es-ES_tradnl" sz="2200" b="0" noProof="0" dirty="0">
              <a:latin typeface="Century Gothic" panose="020B0502020202020204" pitchFamily="34" charset="0"/>
            </a:rPr>
            <a:t> </a:t>
          </a:r>
          <a:r>
            <a:rPr lang="es-ES_tradnl" sz="2200" b="0" noProof="0" dirty="0" err="1">
              <a:latin typeface="Century Gothic" panose="020B0502020202020204" pitchFamily="34" charset="0"/>
            </a:rPr>
            <a:t>management</a:t>
          </a:r>
          <a:r>
            <a:rPr lang="es-ES_tradnl" sz="2200" b="0" noProof="0" dirty="0">
              <a:latin typeface="Century Gothic" panose="020B0502020202020204" pitchFamily="34" charset="0"/>
            </a:rPr>
            <a:t> and </a:t>
          </a:r>
          <a:r>
            <a:rPr lang="es-ES_tradnl" sz="2200" b="0" noProof="0" dirty="0" err="1">
              <a:latin typeface="Century Gothic" panose="020B0502020202020204" pitchFamily="34" charset="0"/>
            </a:rPr>
            <a:t>to</a:t>
          </a:r>
          <a:r>
            <a:rPr lang="es-ES_tradnl" sz="2200" b="0" baseline="0" noProof="0" dirty="0">
              <a:latin typeface="Century Gothic" panose="020B0502020202020204" pitchFamily="34" charset="0"/>
            </a:rPr>
            <a:t> </a:t>
          </a:r>
          <a:r>
            <a:rPr lang="es-ES_tradnl" sz="2200" b="0" baseline="0" noProof="0" dirty="0" err="1">
              <a:latin typeface="Century Gothic" panose="020B0502020202020204" pitchFamily="34" charset="0"/>
            </a:rPr>
            <a:t>mobilize</a:t>
          </a:r>
          <a:r>
            <a:rPr lang="es-ES_tradnl" sz="2200" b="0" baseline="0" noProof="0" dirty="0">
              <a:latin typeface="Century Gothic" panose="020B0502020202020204" pitchFamily="34" charset="0"/>
            </a:rPr>
            <a:t> </a:t>
          </a:r>
          <a:r>
            <a:rPr lang="es-ES_tradnl" sz="2200" b="0" baseline="0" noProof="0" dirty="0" err="1">
              <a:latin typeface="Century Gothic" panose="020B0502020202020204" pitchFamily="34" charset="0"/>
            </a:rPr>
            <a:t>private</a:t>
          </a:r>
          <a:r>
            <a:rPr lang="es-ES_tradnl" sz="2200" b="0" baseline="0" noProof="0" dirty="0">
              <a:latin typeface="Century Gothic" panose="020B0502020202020204" pitchFamily="34" charset="0"/>
            </a:rPr>
            <a:t> sector </a:t>
          </a:r>
          <a:r>
            <a:rPr lang="es-ES_tradnl" sz="2200" b="0" baseline="0" noProof="0" dirty="0" err="1">
              <a:latin typeface="Century Gothic" panose="020B0502020202020204" pitchFamily="34" charset="0"/>
            </a:rPr>
            <a:t>financing</a:t>
          </a:r>
          <a:r>
            <a:rPr lang="es-ES_tradnl" sz="2200" b="0" baseline="0" noProof="0" dirty="0">
              <a:latin typeface="Century Gothic" panose="020B0502020202020204" pitchFamily="34" charset="0"/>
            </a:rPr>
            <a:t> in Green </a:t>
          </a:r>
          <a:r>
            <a:rPr lang="es-ES_tradnl" sz="2200" b="0" baseline="0" noProof="0" dirty="0" err="1">
              <a:latin typeface="Century Gothic" panose="020B0502020202020204" pitchFamily="34" charset="0"/>
            </a:rPr>
            <a:t>Markets</a:t>
          </a:r>
          <a:r>
            <a:rPr lang="es-ES_tradnl" sz="2200" b="0" baseline="0" noProof="0" dirty="0">
              <a:latin typeface="Century Gothic" panose="020B0502020202020204" pitchFamily="34" charset="0"/>
            </a:rPr>
            <a:t>:</a:t>
          </a:r>
          <a:endParaRPr lang="es-ES_tradnl" sz="2200" b="0" noProof="0" dirty="0">
            <a:latin typeface="Century Gothic" panose="020B0502020202020204" pitchFamily="34" charset="0"/>
          </a:endParaRPr>
        </a:p>
      </dgm:t>
    </dgm:pt>
    <dgm:pt modelId="{C486E17B-5AD6-485A-B012-EBFDE768C1D7}" type="parTrans" cxnId="{A3F4CF3B-2224-41F2-A128-E4D827F6FD13}">
      <dgm:prSet/>
      <dgm:spPr/>
      <dgm:t>
        <a:bodyPr/>
        <a:lstStyle/>
        <a:p>
          <a:endParaRPr lang="en-US"/>
        </a:p>
      </dgm:t>
    </dgm:pt>
    <dgm:pt modelId="{1B2C80C9-839E-4CC8-A668-943E3E2887D5}" type="sibTrans" cxnId="{A3F4CF3B-2224-41F2-A128-E4D827F6FD13}">
      <dgm:prSet/>
      <dgm:spPr/>
      <dgm:t>
        <a:bodyPr/>
        <a:lstStyle/>
        <a:p>
          <a:endParaRPr lang="en-US"/>
        </a:p>
      </dgm:t>
    </dgm:pt>
    <dgm:pt modelId="{32A59A42-3ECA-49A5-B6A8-54D778FCF3E1}" type="pres">
      <dgm:prSet presAssocID="{B50268AF-7EEC-46B9-907D-A9722F1A7DBD}" presName="linear" presStyleCnt="0">
        <dgm:presLayoutVars>
          <dgm:animLvl val="lvl"/>
          <dgm:resizeHandles val="exact"/>
        </dgm:presLayoutVars>
      </dgm:prSet>
      <dgm:spPr/>
    </dgm:pt>
    <dgm:pt modelId="{C8297EAE-BB91-4362-A5BE-F7EC076B4C41}" type="pres">
      <dgm:prSet presAssocID="{40DCA672-11D7-4718-AE89-AAB92B70A3B0}" presName="parentText" presStyleLbl="node1" presStyleIdx="0" presStyleCnt="1" custLinFactNeighborY="886">
        <dgm:presLayoutVars>
          <dgm:chMax val="0"/>
          <dgm:bulletEnabled val="1"/>
        </dgm:presLayoutVars>
      </dgm:prSet>
      <dgm:spPr>
        <a:prstGeom prst="rect">
          <a:avLst/>
        </a:prstGeom>
      </dgm:spPr>
    </dgm:pt>
  </dgm:ptLst>
  <dgm:cxnLst>
    <dgm:cxn modelId="{5F9E3526-E2A3-4741-8E5F-83A42A32B76A}" type="presOf" srcId="{B50268AF-7EEC-46B9-907D-A9722F1A7DBD}" destId="{32A59A42-3ECA-49A5-B6A8-54D778FCF3E1}" srcOrd="0" destOrd="0" presId="urn:microsoft.com/office/officeart/2005/8/layout/vList2"/>
    <dgm:cxn modelId="{A3F4CF3B-2224-41F2-A128-E4D827F6FD13}" srcId="{B50268AF-7EEC-46B9-907D-A9722F1A7DBD}" destId="{40DCA672-11D7-4718-AE89-AAB92B70A3B0}" srcOrd="0" destOrd="0" parTransId="{C486E17B-5AD6-485A-B012-EBFDE768C1D7}" sibTransId="{1B2C80C9-839E-4CC8-A668-943E3E2887D5}"/>
    <dgm:cxn modelId="{E91BF782-EF34-4D03-B017-0AE6FAC65624}" type="presOf" srcId="{40DCA672-11D7-4718-AE89-AAB92B70A3B0}" destId="{C8297EAE-BB91-4362-A5BE-F7EC076B4C41}" srcOrd="0" destOrd="0" presId="urn:microsoft.com/office/officeart/2005/8/layout/vList2"/>
    <dgm:cxn modelId="{C8059F7F-6AE8-47E2-A305-54D1AA35BC69}" type="presParOf" srcId="{32A59A42-3ECA-49A5-B6A8-54D778FCF3E1}" destId="{C8297EAE-BB91-4362-A5BE-F7EC076B4C4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5D4FB5-A6AC-47C4-9F57-1FFEBCBE6F39}" type="doc">
      <dgm:prSet loTypeId="urn:microsoft.com/office/officeart/2005/8/layout/equation1" loCatId="relationship" qsTypeId="urn:microsoft.com/office/officeart/2005/8/quickstyle/simple1" qsCatId="simple" csTypeId="urn:microsoft.com/office/officeart/2005/8/colors/colorful3" csCatId="colorful" phldr="1"/>
      <dgm:spPr/>
      <dgm:t>
        <a:bodyPr/>
        <a:lstStyle/>
        <a:p>
          <a:endParaRPr lang="en-US"/>
        </a:p>
      </dgm:t>
    </dgm:pt>
    <dgm:pt modelId="{7CD815F8-0E65-4EBE-9821-7ED48E8411B3}">
      <dgm:prSet phldrT="[Text]"/>
      <dgm:spPr/>
      <dgm:t>
        <a:bodyPr/>
        <a:lstStyle/>
        <a:p>
          <a:r>
            <a:rPr lang="es-ES_tradnl" b="1" noProof="0" dirty="0" err="1">
              <a:latin typeface="Century Gothic" panose="020B0502020202020204" pitchFamily="34" charset="0"/>
            </a:rPr>
            <a:t>Investment</a:t>
          </a:r>
          <a:r>
            <a:rPr lang="es-ES_tradnl" b="1" baseline="0" noProof="0" dirty="0">
              <a:latin typeface="Century Gothic" panose="020B0502020202020204" pitchFamily="34" charset="0"/>
            </a:rPr>
            <a:t> Grade</a:t>
          </a:r>
          <a:endParaRPr lang="es-ES_tradnl" b="1" noProof="0" dirty="0">
            <a:latin typeface="Century Gothic" panose="020B0502020202020204" pitchFamily="34" charset="0"/>
          </a:endParaRPr>
        </a:p>
      </dgm:t>
    </dgm:pt>
    <dgm:pt modelId="{0E9A5E23-B649-41EE-A6DD-21D2DDFDD765}" type="sibTrans" cxnId="{25BC4619-AAA1-4297-A79B-76E761A0AD09}">
      <dgm:prSet/>
      <dgm:spPr/>
      <dgm:t>
        <a:bodyPr/>
        <a:lstStyle/>
        <a:p>
          <a:endParaRPr lang="es-ES_tradnl" noProof="0" dirty="0">
            <a:latin typeface="Century Gothic" panose="020B0502020202020204" pitchFamily="34" charset="0"/>
          </a:endParaRPr>
        </a:p>
      </dgm:t>
    </dgm:pt>
    <dgm:pt modelId="{273B8A43-F487-4032-8E84-76C0604CACEE}" type="parTrans" cxnId="{25BC4619-AAA1-4297-A79B-76E761A0AD09}">
      <dgm:prSet/>
      <dgm:spPr/>
      <dgm:t>
        <a:bodyPr/>
        <a:lstStyle/>
        <a:p>
          <a:endParaRPr lang="es-ES_tradnl" noProof="0" dirty="0">
            <a:latin typeface="Century Gothic" panose="020B0502020202020204" pitchFamily="34" charset="0"/>
          </a:endParaRPr>
        </a:p>
      </dgm:t>
    </dgm:pt>
    <dgm:pt modelId="{36983C65-D95D-43F7-ACCA-7C9AB0117ECA}">
      <dgm:prSet phldrT="[Text]"/>
      <dgm:spPr>
        <a:solidFill>
          <a:schemeClr val="accent5">
            <a:lumMod val="60000"/>
            <a:lumOff val="40000"/>
          </a:schemeClr>
        </a:solidFill>
      </dgm:spPr>
      <dgm:t>
        <a:bodyPr/>
        <a:lstStyle/>
        <a:p>
          <a:r>
            <a:rPr lang="es-ES_tradnl" b="1" noProof="0" dirty="0" err="1">
              <a:solidFill>
                <a:schemeClr val="accent1">
                  <a:lumMod val="50000"/>
                </a:schemeClr>
              </a:solidFill>
              <a:latin typeface="Century Gothic" panose="020B0502020202020204" pitchFamily="34" charset="0"/>
            </a:rPr>
            <a:t>Guarantee</a:t>
          </a:r>
          <a:endParaRPr lang="es-ES_tradnl" b="1" noProof="0" dirty="0">
            <a:solidFill>
              <a:schemeClr val="accent1">
                <a:lumMod val="50000"/>
              </a:schemeClr>
            </a:solidFill>
            <a:latin typeface="Century Gothic" panose="020B0502020202020204" pitchFamily="34" charset="0"/>
          </a:endParaRPr>
        </a:p>
      </dgm:t>
    </dgm:pt>
    <dgm:pt modelId="{93195DA2-8AA2-4633-819B-BD785B899A76}" type="sibTrans" cxnId="{CE3CB066-A327-4088-9A55-9F7020E96D16}">
      <dgm:prSet/>
      <dgm:spPr/>
      <dgm:t>
        <a:bodyPr/>
        <a:lstStyle/>
        <a:p>
          <a:endParaRPr lang="es-ES_tradnl" noProof="0" dirty="0">
            <a:latin typeface="Century Gothic" panose="020B0502020202020204" pitchFamily="34" charset="0"/>
          </a:endParaRPr>
        </a:p>
      </dgm:t>
    </dgm:pt>
    <dgm:pt modelId="{A65BBDA2-153E-4055-A87F-0FDB97EBBE40}" type="parTrans" cxnId="{CE3CB066-A327-4088-9A55-9F7020E96D16}">
      <dgm:prSet/>
      <dgm:spPr/>
      <dgm:t>
        <a:bodyPr/>
        <a:lstStyle/>
        <a:p>
          <a:endParaRPr lang="es-ES_tradnl" noProof="0" dirty="0">
            <a:latin typeface="Century Gothic" panose="020B0502020202020204" pitchFamily="34" charset="0"/>
          </a:endParaRPr>
        </a:p>
      </dgm:t>
    </dgm:pt>
    <dgm:pt modelId="{ADC25AE7-84B7-4AA8-83C2-CA8DA3BD7A1E}">
      <dgm:prSet phldrT="[Text]"/>
      <dgm:spPr>
        <a:solidFill>
          <a:schemeClr val="accent3">
            <a:lumMod val="60000"/>
            <a:lumOff val="40000"/>
          </a:schemeClr>
        </a:solidFill>
      </dgm:spPr>
      <dgm:t>
        <a:bodyPr/>
        <a:lstStyle/>
        <a:p>
          <a:r>
            <a:rPr lang="es-ES_tradnl" b="1" noProof="0" dirty="0">
              <a:solidFill>
                <a:schemeClr val="accent3">
                  <a:lumMod val="50000"/>
                </a:schemeClr>
              </a:solidFill>
              <a:latin typeface="Century Gothic" panose="020B0502020202020204" pitchFamily="34" charset="0"/>
            </a:rPr>
            <a:t> </a:t>
          </a:r>
        </a:p>
        <a:p>
          <a:r>
            <a:rPr lang="es-ES_tradnl" b="1" noProof="0" dirty="0">
              <a:solidFill>
                <a:schemeClr val="accent3">
                  <a:lumMod val="50000"/>
                </a:schemeClr>
              </a:solidFill>
              <a:latin typeface="Century Gothic" panose="020B0502020202020204" pitchFamily="34" charset="0"/>
            </a:rPr>
            <a:t>Bond</a:t>
          </a:r>
        </a:p>
      </dgm:t>
    </dgm:pt>
    <dgm:pt modelId="{8948AACA-D598-4F65-B5E8-557620D4071B}" type="sibTrans" cxnId="{5A52C670-3C88-449E-9687-76E894349151}">
      <dgm:prSet/>
      <dgm:spPr/>
      <dgm:t>
        <a:bodyPr/>
        <a:lstStyle/>
        <a:p>
          <a:endParaRPr lang="es-ES_tradnl" noProof="0" dirty="0">
            <a:latin typeface="Century Gothic" panose="020B0502020202020204" pitchFamily="34" charset="0"/>
          </a:endParaRPr>
        </a:p>
      </dgm:t>
    </dgm:pt>
    <dgm:pt modelId="{6875DB45-2A12-4CA6-A068-0EEF7BBD5C12}" type="parTrans" cxnId="{5A52C670-3C88-449E-9687-76E894349151}">
      <dgm:prSet/>
      <dgm:spPr/>
      <dgm:t>
        <a:bodyPr/>
        <a:lstStyle/>
        <a:p>
          <a:endParaRPr lang="es-ES_tradnl" noProof="0" dirty="0">
            <a:latin typeface="Century Gothic" panose="020B0502020202020204" pitchFamily="34" charset="0"/>
          </a:endParaRPr>
        </a:p>
      </dgm:t>
    </dgm:pt>
    <dgm:pt modelId="{C87B30B3-46CE-4DF2-B38C-9C2C9AE5CBB6}" type="pres">
      <dgm:prSet presAssocID="{5D5D4FB5-A6AC-47C4-9F57-1FFEBCBE6F39}" presName="linearFlow" presStyleCnt="0">
        <dgm:presLayoutVars>
          <dgm:dir/>
          <dgm:resizeHandles val="exact"/>
        </dgm:presLayoutVars>
      </dgm:prSet>
      <dgm:spPr/>
    </dgm:pt>
    <dgm:pt modelId="{CA413008-3ABD-4C7C-803D-4D88FDD2E848}" type="pres">
      <dgm:prSet presAssocID="{ADC25AE7-84B7-4AA8-83C2-CA8DA3BD7A1E}" presName="node" presStyleLbl="node1" presStyleIdx="0" presStyleCnt="3">
        <dgm:presLayoutVars>
          <dgm:bulletEnabled val="1"/>
        </dgm:presLayoutVars>
      </dgm:prSet>
      <dgm:spPr/>
    </dgm:pt>
    <dgm:pt modelId="{06894638-F5A7-4DCB-9AF1-9A19927EBA2A}" type="pres">
      <dgm:prSet presAssocID="{8948AACA-D598-4F65-B5E8-557620D4071B}" presName="spacerL" presStyleCnt="0"/>
      <dgm:spPr/>
    </dgm:pt>
    <dgm:pt modelId="{EE22152F-29E8-4039-B9E2-DC701A5B6E4C}" type="pres">
      <dgm:prSet presAssocID="{8948AACA-D598-4F65-B5E8-557620D4071B}" presName="sibTrans" presStyleLbl="sibTrans2D1" presStyleIdx="0" presStyleCnt="2"/>
      <dgm:spPr/>
    </dgm:pt>
    <dgm:pt modelId="{9265111F-89D2-40ED-84D6-5D17C6273856}" type="pres">
      <dgm:prSet presAssocID="{8948AACA-D598-4F65-B5E8-557620D4071B}" presName="spacerR" presStyleCnt="0"/>
      <dgm:spPr/>
    </dgm:pt>
    <dgm:pt modelId="{5F7F0EFF-3413-4F5B-AD00-D2CBD437ED2A}" type="pres">
      <dgm:prSet presAssocID="{36983C65-D95D-43F7-ACCA-7C9AB0117ECA}" presName="node" presStyleLbl="node1" presStyleIdx="1" presStyleCnt="3">
        <dgm:presLayoutVars>
          <dgm:bulletEnabled val="1"/>
        </dgm:presLayoutVars>
      </dgm:prSet>
      <dgm:spPr/>
    </dgm:pt>
    <dgm:pt modelId="{ABEFE519-0ACE-487A-97EF-CD2036CA6857}" type="pres">
      <dgm:prSet presAssocID="{93195DA2-8AA2-4633-819B-BD785B899A76}" presName="spacerL" presStyleCnt="0"/>
      <dgm:spPr/>
    </dgm:pt>
    <dgm:pt modelId="{20C000D1-08DA-4BE4-AC66-09E036102A7B}" type="pres">
      <dgm:prSet presAssocID="{93195DA2-8AA2-4633-819B-BD785B899A76}" presName="sibTrans" presStyleLbl="sibTrans2D1" presStyleIdx="1" presStyleCnt="2"/>
      <dgm:spPr/>
    </dgm:pt>
    <dgm:pt modelId="{82F1E8EE-A012-4C25-8434-F20A76B4AE30}" type="pres">
      <dgm:prSet presAssocID="{93195DA2-8AA2-4633-819B-BD785B899A76}" presName="spacerR" presStyleCnt="0"/>
      <dgm:spPr/>
    </dgm:pt>
    <dgm:pt modelId="{C295C669-6E30-4D9A-A3E9-CF94482BABD5}" type="pres">
      <dgm:prSet presAssocID="{7CD815F8-0E65-4EBE-9821-7ED48E8411B3}" presName="node" presStyleLbl="node1" presStyleIdx="2" presStyleCnt="3">
        <dgm:presLayoutVars>
          <dgm:bulletEnabled val="1"/>
        </dgm:presLayoutVars>
      </dgm:prSet>
      <dgm:spPr/>
    </dgm:pt>
  </dgm:ptLst>
  <dgm:cxnLst>
    <dgm:cxn modelId="{59490B05-A266-46A7-A79A-DE5180D00EF1}" type="presOf" srcId="{36983C65-D95D-43F7-ACCA-7C9AB0117ECA}" destId="{5F7F0EFF-3413-4F5B-AD00-D2CBD437ED2A}" srcOrd="0" destOrd="0" presId="urn:microsoft.com/office/officeart/2005/8/layout/equation1"/>
    <dgm:cxn modelId="{25BC4619-AAA1-4297-A79B-76E761A0AD09}" srcId="{5D5D4FB5-A6AC-47C4-9F57-1FFEBCBE6F39}" destId="{7CD815F8-0E65-4EBE-9821-7ED48E8411B3}" srcOrd="2" destOrd="0" parTransId="{273B8A43-F487-4032-8E84-76C0604CACEE}" sibTransId="{0E9A5E23-B649-41EE-A6DD-21D2DDFDD765}"/>
    <dgm:cxn modelId="{D7A6363D-EE0F-4DDB-867C-C52CEA2D5FC5}" type="presOf" srcId="{7CD815F8-0E65-4EBE-9821-7ED48E8411B3}" destId="{C295C669-6E30-4D9A-A3E9-CF94482BABD5}" srcOrd="0" destOrd="0" presId="urn:microsoft.com/office/officeart/2005/8/layout/equation1"/>
    <dgm:cxn modelId="{CE3CB066-A327-4088-9A55-9F7020E96D16}" srcId="{5D5D4FB5-A6AC-47C4-9F57-1FFEBCBE6F39}" destId="{36983C65-D95D-43F7-ACCA-7C9AB0117ECA}" srcOrd="1" destOrd="0" parTransId="{A65BBDA2-153E-4055-A87F-0FDB97EBBE40}" sibTransId="{93195DA2-8AA2-4633-819B-BD785B899A76}"/>
    <dgm:cxn modelId="{5A52C670-3C88-449E-9687-76E894349151}" srcId="{5D5D4FB5-A6AC-47C4-9F57-1FFEBCBE6F39}" destId="{ADC25AE7-84B7-4AA8-83C2-CA8DA3BD7A1E}" srcOrd="0" destOrd="0" parTransId="{6875DB45-2A12-4CA6-A068-0EEF7BBD5C12}" sibTransId="{8948AACA-D598-4F65-B5E8-557620D4071B}"/>
    <dgm:cxn modelId="{090DD6C4-A9FA-4CDE-9D71-248F0E283517}" type="presOf" srcId="{5D5D4FB5-A6AC-47C4-9F57-1FFEBCBE6F39}" destId="{C87B30B3-46CE-4DF2-B38C-9C2C9AE5CBB6}" srcOrd="0" destOrd="0" presId="urn:microsoft.com/office/officeart/2005/8/layout/equation1"/>
    <dgm:cxn modelId="{606D3BCC-94C9-49C3-AD75-498EB55A6576}" type="presOf" srcId="{8948AACA-D598-4F65-B5E8-557620D4071B}" destId="{EE22152F-29E8-4039-B9E2-DC701A5B6E4C}" srcOrd="0" destOrd="0" presId="urn:microsoft.com/office/officeart/2005/8/layout/equation1"/>
    <dgm:cxn modelId="{8CA503F1-ED68-44D6-B656-376AF05F0732}" type="presOf" srcId="{ADC25AE7-84B7-4AA8-83C2-CA8DA3BD7A1E}" destId="{CA413008-3ABD-4C7C-803D-4D88FDD2E848}" srcOrd="0" destOrd="0" presId="urn:microsoft.com/office/officeart/2005/8/layout/equation1"/>
    <dgm:cxn modelId="{4C271AFC-C777-4642-A458-08DA25D9364D}" type="presOf" srcId="{93195DA2-8AA2-4633-819B-BD785B899A76}" destId="{20C000D1-08DA-4BE4-AC66-09E036102A7B}" srcOrd="0" destOrd="0" presId="urn:microsoft.com/office/officeart/2005/8/layout/equation1"/>
    <dgm:cxn modelId="{BC45E139-E9D0-4DFD-B3B9-E8120807CD69}" type="presParOf" srcId="{C87B30B3-46CE-4DF2-B38C-9C2C9AE5CBB6}" destId="{CA413008-3ABD-4C7C-803D-4D88FDD2E848}" srcOrd="0" destOrd="0" presId="urn:microsoft.com/office/officeart/2005/8/layout/equation1"/>
    <dgm:cxn modelId="{340BA6DA-8019-4578-A03D-4058B1538701}" type="presParOf" srcId="{C87B30B3-46CE-4DF2-B38C-9C2C9AE5CBB6}" destId="{06894638-F5A7-4DCB-9AF1-9A19927EBA2A}" srcOrd="1" destOrd="0" presId="urn:microsoft.com/office/officeart/2005/8/layout/equation1"/>
    <dgm:cxn modelId="{B9F4217E-7A04-4810-8BF1-18404EBEDE41}" type="presParOf" srcId="{C87B30B3-46CE-4DF2-B38C-9C2C9AE5CBB6}" destId="{EE22152F-29E8-4039-B9E2-DC701A5B6E4C}" srcOrd="2" destOrd="0" presId="urn:microsoft.com/office/officeart/2005/8/layout/equation1"/>
    <dgm:cxn modelId="{47539CA4-0D9C-4B49-9BA0-359085B9DB03}" type="presParOf" srcId="{C87B30B3-46CE-4DF2-B38C-9C2C9AE5CBB6}" destId="{9265111F-89D2-40ED-84D6-5D17C6273856}" srcOrd="3" destOrd="0" presId="urn:microsoft.com/office/officeart/2005/8/layout/equation1"/>
    <dgm:cxn modelId="{D8BCB824-3719-46F0-82F1-914378DD1784}" type="presParOf" srcId="{C87B30B3-46CE-4DF2-B38C-9C2C9AE5CBB6}" destId="{5F7F0EFF-3413-4F5B-AD00-D2CBD437ED2A}" srcOrd="4" destOrd="0" presId="urn:microsoft.com/office/officeart/2005/8/layout/equation1"/>
    <dgm:cxn modelId="{D0472659-9C47-4456-8A7D-BFC5F476C2A9}" type="presParOf" srcId="{C87B30B3-46CE-4DF2-B38C-9C2C9AE5CBB6}" destId="{ABEFE519-0ACE-487A-97EF-CD2036CA6857}" srcOrd="5" destOrd="0" presId="urn:microsoft.com/office/officeart/2005/8/layout/equation1"/>
    <dgm:cxn modelId="{10C20B3D-FD26-486E-9BFA-2008644D6188}" type="presParOf" srcId="{C87B30B3-46CE-4DF2-B38C-9C2C9AE5CBB6}" destId="{20C000D1-08DA-4BE4-AC66-09E036102A7B}" srcOrd="6" destOrd="0" presId="urn:microsoft.com/office/officeart/2005/8/layout/equation1"/>
    <dgm:cxn modelId="{20E5AAD5-2D74-4E65-82C9-18169056A45A}" type="presParOf" srcId="{C87B30B3-46CE-4DF2-B38C-9C2C9AE5CBB6}" destId="{82F1E8EE-A012-4C25-8434-F20A76B4AE30}" srcOrd="7" destOrd="0" presId="urn:microsoft.com/office/officeart/2005/8/layout/equation1"/>
    <dgm:cxn modelId="{B7958B35-EC94-4510-B274-85F6FFC94145}" type="presParOf" srcId="{C87B30B3-46CE-4DF2-B38C-9C2C9AE5CBB6}" destId="{C295C669-6E30-4D9A-A3E9-CF94482BABD5}"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FFB40B-6F6E-4FE2-85C6-4548D2044351}" type="doc">
      <dgm:prSet loTypeId="urn:microsoft.com/office/officeart/2005/8/layout/radial2" loCatId="relationship" qsTypeId="urn:microsoft.com/office/officeart/2005/8/quickstyle/simple1" qsCatId="simple" csTypeId="urn:microsoft.com/office/officeart/2005/8/colors/colorful2" csCatId="colorful" phldr="1"/>
      <dgm:spPr/>
      <dgm:t>
        <a:bodyPr/>
        <a:lstStyle/>
        <a:p>
          <a:endParaRPr lang="en-US"/>
        </a:p>
      </dgm:t>
    </dgm:pt>
    <dgm:pt modelId="{03CE38B0-6E49-405C-8656-537344AB9FA5}">
      <dgm:prSet phldrT="[Text]" custT="1"/>
      <dgm:spPr/>
      <dgm:t>
        <a:bodyPr/>
        <a:lstStyle/>
        <a:p>
          <a:r>
            <a:rPr lang="es-ES_tradnl" sz="1400" b="1" noProof="0" dirty="0" err="1">
              <a:latin typeface="Arial" panose="020B0604020202020204" pitchFamily="34" charset="0"/>
              <a:cs typeface="Arial" panose="020B0604020202020204" pitchFamily="34" charset="0"/>
            </a:rPr>
            <a:t>Contingent</a:t>
          </a:r>
          <a:r>
            <a:rPr lang="es-ES_tradnl" sz="1400" b="1" noProof="0" dirty="0">
              <a:latin typeface="Arial" panose="020B0604020202020204" pitchFamily="34" charset="0"/>
              <a:cs typeface="Arial" panose="020B0604020202020204" pitchFamily="34" charset="0"/>
            </a:rPr>
            <a:t> </a:t>
          </a:r>
          <a:r>
            <a:rPr lang="es-ES_tradnl" sz="1400" b="1" noProof="0" dirty="0" err="1">
              <a:latin typeface="Arial" panose="020B0604020202020204" pitchFamily="34" charset="0"/>
              <a:cs typeface="Arial" panose="020B0604020202020204" pitchFamily="34" charset="0"/>
            </a:rPr>
            <a:t>Liabilities</a:t>
          </a:r>
          <a:endParaRPr lang="es-ES_tradnl" sz="1400" b="1" noProof="0" dirty="0">
            <a:latin typeface="Arial" panose="020B0604020202020204" pitchFamily="34" charset="0"/>
            <a:cs typeface="Arial" panose="020B0604020202020204" pitchFamily="34" charset="0"/>
          </a:endParaRPr>
        </a:p>
      </dgm:t>
    </dgm:pt>
    <dgm:pt modelId="{804AC2A0-E10B-46BC-B127-FB3F47127B51}" type="parTrans" cxnId="{D48F5FC5-7A95-4D89-AEB2-BF021F927A95}">
      <dgm:prSet/>
      <dgm:spPr/>
      <dgm:t>
        <a:bodyPr/>
        <a:lstStyle/>
        <a:p>
          <a:endParaRPr lang="en-US">
            <a:latin typeface="Arial" panose="020B0604020202020204" pitchFamily="34" charset="0"/>
            <a:cs typeface="Arial" panose="020B0604020202020204" pitchFamily="34" charset="0"/>
          </a:endParaRPr>
        </a:p>
      </dgm:t>
    </dgm:pt>
    <dgm:pt modelId="{727D072E-72AD-4FD7-A170-B4F8A4931619}" type="sibTrans" cxnId="{D48F5FC5-7A95-4D89-AEB2-BF021F927A95}">
      <dgm:prSet/>
      <dgm:spPr/>
      <dgm:t>
        <a:bodyPr/>
        <a:lstStyle/>
        <a:p>
          <a:endParaRPr lang="en-US">
            <a:latin typeface="Arial" panose="020B0604020202020204" pitchFamily="34" charset="0"/>
            <a:cs typeface="Arial" panose="020B0604020202020204" pitchFamily="34" charset="0"/>
          </a:endParaRPr>
        </a:p>
      </dgm:t>
    </dgm:pt>
    <dgm:pt modelId="{8DC7D36C-7D77-45EF-9745-ACDC24B075EF}">
      <dgm:prSet phldrT="[Text]" custT="1"/>
      <dgm:spPr/>
      <dgm:t>
        <a:bodyPr/>
        <a:lstStyle/>
        <a:p>
          <a:r>
            <a:rPr lang="en-US" sz="1450" dirty="0">
              <a:latin typeface="Arial" panose="020B0604020202020204" pitchFamily="34" charset="0"/>
              <a:cs typeface="Arial" panose="020B0604020202020204" pitchFamily="34" charset="0"/>
            </a:rPr>
            <a:t>Measuring, reporting, accounting and management</a:t>
          </a:r>
        </a:p>
      </dgm:t>
    </dgm:pt>
    <dgm:pt modelId="{54D6B252-6B73-4679-80C7-DE90092BF8C2}" type="parTrans" cxnId="{8CF7BD64-323D-461D-939D-3C14CCD4CCB2}">
      <dgm:prSet/>
      <dgm:spPr/>
      <dgm:t>
        <a:bodyPr/>
        <a:lstStyle/>
        <a:p>
          <a:endParaRPr lang="en-US">
            <a:latin typeface="Arial" panose="020B0604020202020204" pitchFamily="34" charset="0"/>
            <a:cs typeface="Arial" panose="020B0604020202020204" pitchFamily="34" charset="0"/>
          </a:endParaRPr>
        </a:p>
      </dgm:t>
    </dgm:pt>
    <dgm:pt modelId="{071D3E31-34B4-4403-BFE7-22E36578D5EE}" type="sibTrans" cxnId="{8CF7BD64-323D-461D-939D-3C14CCD4CCB2}">
      <dgm:prSet/>
      <dgm:spPr/>
      <dgm:t>
        <a:bodyPr/>
        <a:lstStyle/>
        <a:p>
          <a:endParaRPr lang="en-US">
            <a:latin typeface="Arial" panose="020B0604020202020204" pitchFamily="34" charset="0"/>
            <a:cs typeface="Arial" panose="020B0604020202020204" pitchFamily="34" charset="0"/>
          </a:endParaRPr>
        </a:p>
      </dgm:t>
    </dgm:pt>
    <dgm:pt modelId="{B1E5ABC8-A09B-4A69-AF3C-CAE6D10C9165}">
      <dgm:prSet phldrT="[Text]" custT="1"/>
      <dgm:spPr/>
      <dgm:t>
        <a:bodyPr/>
        <a:lstStyle/>
        <a:p>
          <a:r>
            <a:rPr lang="es-ES_tradnl" sz="1400" b="1" noProof="0" dirty="0" err="1">
              <a:latin typeface="Arial" panose="020B0604020202020204" pitchFamily="34" charset="0"/>
              <a:cs typeface="Arial" panose="020B0604020202020204" pitchFamily="34" charset="0"/>
            </a:rPr>
            <a:t>Technical</a:t>
          </a:r>
          <a:r>
            <a:rPr lang="es-ES_tradnl" sz="1400" b="1" noProof="0" dirty="0">
              <a:latin typeface="Arial" panose="020B0604020202020204" pitchFamily="34" charset="0"/>
              <a:cs typeface="Arial" panose="020B0604020202020204" pitchFamily="34" charset="0"/>
            </a:rPr>
            <a:t> Dialogue</a:t>
          </a:r>
        </a:p>
      </dgm:t>
    </dgm:pt>
    <dgm:pt modelId="{5B7158EC-0E07-4B2A-8321-0056590E902A}" type="parTrans" cxnId="{87076620-B8CD-4FD0-844B-0755D29681E3}">
      <dgm:prSet/>
      <dgm:spPr/>
      <dgm:t>
        <a:bodyPr/>
        <a:lstStyle/>
        <a:p>
          <a:endParaRPr lang="en-US">
            <a:latin typeface="Arial" panose="020B0604020202020204" pitchFamily="34" charset="0"/>
            <a:cs typeface="Arial" panose="020B0604020202020204" pitchFamily="34" charset="0"/>
          </a:endParaRPr>
        </a:p>
      </dgm:t>
    </dgm:pt>
    <dgm:pt modelId="{EB8EC9F4-E9E2-4C55-870D-286633A9017D}" type="sibTrans" cxnId="{87076620-B8CD-4FD0-844B-0755D29681E3}">
      <dgm:prSet/>
      <dgm:spPr/>
      <dgm:t>
        <a:bodyPr/>
        <a:lstStyle/>
        <a:p>
          <a:endParaRPr lang="en-US">
            <a:latin typeface="Arial" panose="020B0604020202020204" pitchFamily="34" charset="0"/>
            <a:cs typeface="Arial" panose="020B0604020202020204" pitchFamily="34" charset="0"/>
          </a:endParaRPr>
        </a:p>
      </dgm:t>
    </dgm:pt>
    <dgm:pt modelId="{A5E3986C-A9A7-443B-9DC2-B8140C814657}">
      <dgm:prSet phldrT="[Text]" custT="1"/>
      <dgm:spPr/>
      <dgm:t>
        <a:bodyPr/>
        <a:lstStyle/>
        <a:p>
          <a:r>
            <a:rPr lang="es-ES_tradnl" sz="1450" noProof="0" dirty="0">
              <a:latin typeface="Arial" panose="020B0604020202020204" pitchFamily="34" charset="0"/>
              <a:cs typeface="Arial" panose="020B0604020202020204" pitchFamily="34" charset="0"/>
            </a:rPr>
            <a:t>Sector </a:t>
          </a:r>
          <a:r>
            <a:rPr lang="es-ES_tradnl" sz="1450" noProof="0" dirty="0" err="1">
              <a:latin typeface="Arial" panose="020B0604020202020204" pitchFamily="34" charset="0"/>
              <a:cs typeface="Arial" panose="020B0604020202020204" pitchFamily="34" charset="0"/>
            </a:rPr>
            <a:t>oriented</a:t>
          </a:r>
          <a:r>
            <a:rPr lang="es-ES_tradnl" sz="1450" noProof="0" dirty="0">
              <a:latin typeface="Arial" panose="020B0604020202020204" pitchFamily="34" charset="0"/>
              <a:cs typeface="Arial" panose="020B0604020202020204" pitchFamily="34" charset="0"/>
            </a:rPr>
            <a:t> dialogue</a:t>
          </a:r>
        </a:p>
      </dgm:t>
    </dgm:pt>
    <dgm:pt modelId="{2BC348E6-2552-4F2D-990D-73921E742DF4}" type="parTrans" cxnId="{381DF435-A0BD-4A4B-9C7C-8FF7BD1EC0A4}">
      <dgm:prSet/>
      <dgm:spPr/>
      <dgm:t>
        <a:bodyPr/>
        <a:lstStyle/>
        <a:p>
          <a:endParaRPr lang="en-US">
            <a:latin typeface="Arial" panose="020B0604020202020204" pitchFamily="34" charset="0"/>
            <a:cs typeface="Arial" panose="020B0604020202020204" pitchFamily="34" charset="0"/>
          </a:endParaRPr>
        </a:p>
      </dgm:t>
    </dgm:pt>
    <dgm:pt modelId="{D4C91C8F-D886-4A04-BE6C-53018949A833}" type="sibTrans" cxnId="{381DF435-A0BD-4A4B-9C7C-8FF7BD1EC0A4}">
      <dgm:prSet/>
      <dgm:spPr/>
      <dgm:t>
        <a:bodyPr/>
        <a:lstStyle/>
        <a:p>
          <a:endParaRPr lang="en-US">
            <a:latin typeface="Arial" panose="020B0604020202020204" pitchFamily="34" charset="0"/>
            <a:cs typeface="Arial" panose="020B0604020202020204" pitchFamily="34" charset="0"/>
          </a:endParaRPr>
        </a:p>
      </dgm:t>
    </dgm:pt>
    <dgm:pt modelId="{6717699C-AC60-42C4-A382-DCBF276875A9}">
      <dgm:prSet phldrT="[Text]" custT="1"/>
      <dgm:spPr/>
      <dgm:t>
        <a:bodyPr/>
        <a:lstStyle/>
        <a:p>
          <a:r>
            <a:rPr lang="es-ES_tradnl" sz="1350" b="1" noProof="0" dirty="0">
              <a:latin typeface="Arial" panose="020B0604020202020204" pitchFamily="34" charset="0"/>
              <a:cs typeface="Arial" panose="020B0604020202020204" pitchFamily="34" charset="0"/>
            </a:rPr>
            <a:t>Efecto demostrativo/ expansivo </a:t>
          </a:r>
        </a:p>
      </dgm:t>
    </dgm:pt>
    <dgm:pt modelId="{77F7D292-357A-4C1A-ACB4-CDF8C95F5C15}" type="parTrans" cxnId="{A91902D8-74F7-41ED-87CB-7930A40133CF}">
      <dgm:prSet/>
      <dgm:spPr/>
      <dgm:t>
        <a:bodyPr/>
        <a:lstStyle/>
        <a:p>
          <a:endParaRPr lang="en-US">
            <a:latin typeface="Arial" panose="020B0604020202020204" pitchFamily="34" charset="0"/>
            <a:cs typeface="Arial" panose="020B0604020202020204" pitchFamily="34" charset="0"/>
          </a:endParaRPr>
        </a:p>
      </dgm:t>
    </dgm:pt>
    <dgm:pt modelId="{4FFC339A-1E1B-4928-9314-7FE4C420946F}" type="sibTrans" cxnId="{A91902D8-74F7-41ED-87CB-7930A40133CF}">
      <dgm:prSet/>
      <dgm:spPr/>
      <dgm:t>
        <a:bodyPr/>
        <a:lstStyle/>
        <a:p>
          <a:endParaRPr lang="en-US">
            <a:latin typeface="Arial" panose="020B0604020202020204" pitchFamily="34" charset="0"/>
            <a:cs typeface="Arial" panose="020B0604020202020204" pitchFamily="34" charset="0"/>
          </a:endParaRPr>
        </a:p>
      </dgm:t>
    </dgm:pt>
    <dgm:pt modelId="{BB56560B-2618-4DE3-8D0F-E3FA53D9BB41}">
      <dgm:prSet phldrT="[Text]" custT="1"/>
      <dgm:spPr/>
      <dgm:t>
        <a:bodyPr/>
        <a:lstStyle/>
        <a:p>
          <a:r>
            <a:rPr lang="en-US" sz="1450" dirty="0">
              <a:latin typeface="Arial" panose="020B0604020202020204" pitchFamily="34" charset="0"/>
              <a:cs typeface="Arial" panose="020B0604020202020204" pitchFamily="34" charset="0"/>
            </a:rPr>
            <a:t>Learning effects</a:t>
          </a:r>
        </a:p>
      </dgm:t>
    </dgm:pt>
    <dgm:pt modelId="{12BC1670-C610-4715-8921-FE1C3E1A37F7}" type="parTrans" cxnId="{B2AA5643-B6F1-40B1-A7C2-36D4D8953860}">
      <dgm:prSet/>
      <dgm:spPr/>
      <dgm:t>
        <a:bodyPr/>
        <a:lstStyle/>
        <a:p>
          <a:endParaRPr lang="en-US">
            <a:latin typeface="Arial" panose="020B0604020202020204" pitchFamily="34" charset="0"/>
            <a:cs typeface="Arial" panose="020B0604020202020204" pitchFamily="34" charset="0"/>
          </a:endParaRPr>
        </a:p>
      </dgm:t>
    </dgm:pt>
    <dgm:pt modelId="{926AE989-4588-40FC-B7CD-DA94F2AA7DC3}" type="sibTrans" cxnId="{B2AA5643-B6F1-40B1-A7C2-36D4D8953860}">
      <dgm:prSet/>
      <dgm:spPr/>
      <dgm:t>
        <a:bodyPr/>
        <a:lstStyle/>
        <a:p>
          <a:endParaRPr lang="en-US">
            <a:latin typeface="Arial" panose="020B0604020202020204" pitchFamily="34" charset="0"/>
            <a:cs typeface="Arial" panose="020B0604020202020204" pitchFamily="34" charset="0"/>
          </a:endParaRPr>
        </a:p>
      </dgm:t>
    </dgm:pt>
    <dgm:pt modelId="{A98CE098-5536-4696-AF7B-7FB6D858EC32}">
      <dgm:prSet phldrT="[Text]" custT="1"/>
      <dgm:spPr/>
      <dgm:t>
        <a:bodyPr/>
        <a:lstStyle/>
        <a:p>
          <a:r>
            <a:rPr lang="es-ES_tradnl" sz="1450" noProof="0" dirty="0">
              <a:latin typeface="Arial" panose="020B0604020202020204" pitchFamily="34" charset="0"/>
              <a:cs typeface="Arial" panose="020B0604020202020204" pitchFamily="34" charset="0"/>
            </a:rPr>
            <a:t>Legal </a:t>
          </a:r>
          <a:r>
            <a:rPr lang="es-ES_tradnl" sz="1450" noProof="0" dirty="0" err="1">
              <a:latin typeface="Arial" panose="020B0604020202020204" pitchFamily="34" charset="0"/>
              <a:cs typeface="Arial" panose="020B0604020202020204" pitchFamily="34" charset="0"/>
            </a:rPr>
            <a:t>framework</a:t>
          </a:r>
          <a:r>
            <a:rPr lang="es-ES_tradnl" sz="1450" noProof="0" dirty="0">
              <a:latin typeface="Arial" panose="020B0604020202020204" pitchFamily="34" charset="0"/>
              <a:cs typeface="Arial" panose="020B0604020202020204" pitchFamily="34" charset="0"/>
            </a:rPr>
            <a:t> </a:t>
          </a:r>
          <a:r>
            <a:rPr lang="es-ES_tradnl" sz="1450" noProof="0" dirty="0" err="1">
              <a:latin typeface="Arial" panose="020B0604020202020204" pitchFamily="34" charset="0"/>
              <a:cs typeface="Arial" panose="020B0604020202020204" pitchFamily="34" charset="0"/>
            </a:rPr>
            <a:t>strengthening</a:t>
          </a:r>
          <a:endParaRPr lang="es-ES_tradnl" sz="1450" noProof="0" dirty="0">
            <a:latin typeface="Arial" panose="020B0604020202020204" pitchFamily="34" charset="0"/>
            <a:cs typeface="Arial" panose="020B0604020202020204" pitchFamily="34" charset="0"/>
          </a:endParaRPr>
        </a:p>
      </dgm:t>
    </dgm:pt>
    <dgm:pt modelId="{05689190-E075-4CAB-AA6D-290F6BB7CAE2}" type="parTrans" cxnId="{059AE62C-B355-46ED-B5F6-9A83619E85A7}">
      <dgm:prSet/>
      <dgm:spPr/>
      <dgm:t>
        <a:bodyPr/>
        <a:lstStyle/>
        <a:p>
          <a:endParaRPr lang="en-US">
            <a:latin typeface="Arial" panose="020B0604020202020204" pitchFamily="34" charset="0"/>
            <a:cs typeface="Arial" panose="020B0604020202020204" pitchFamily="34" charset="0"/>
          </a:endParaRPr>
        </a:p>
      </dgm:t>
    </dgm:pt>
    <dgm:pt modelId="{F468214D-0D40-4E6C-AAE6-E6A3ECFC730D}" type="sibTrans" cxnId="{059AE62C-B355-46ED-B5F6-9A83619E85A7}">
      <dgm:prSet/>
      <dgm:spPr/>
      <dgm:t>
        <a:bodyPr/>
        <a:lstStyle/>
        <a:p>
          <a:endParaRPr lang="en-US">
            <a:latin typeface="Arial" panose="020B0604020202020204" pitchFamily="34" charset="0"/>
            <a:cs typeface="Arial" panose="020B0604020202020204" pitchFamily="34" charset="0"/>
          </a:endParaRPr>
        </a:p>
      </dgm:t>
    </dgm:pt>
    <dgm:pt modelId="{CDA1A782-D0D8-47A7-B6EB-AB414A5D52CF}">
      <dgm:prSet phldrT="[Text]" custT="1"/>
      <dgm:spPr/>
      <dgm:t>
        <a:bodyPr/>
        <a:lstStyle/>
        <a:p>
          <a:r>
            <a:rPr lang="es-ES_tradnl" sz="1450" noProof="0" dirty="0" err="1">
              <a:latin typeface="Arial" panose="020B0604020202020204" pitchFamily="34" charset="0"/>
              <a:cs typeface="Arial" panose="020B0604020202020204" pitchFamily="34" charset="0"/>
            </a:rPr>
            <a:t>Sovereign</a:t>
          </a:r>
          <a:r>
            <a:rPr lang="es-ES_tradnl" sz="1450" noProof="0" dirty="0">
              <a:latin typeface="Arial" panose="020B0604020202020204" pitchFamily="34" charset="0"/>
              <a:cs typeface="Arial" panose="020B0604020202020204" pitchFamily="34" charset="0"/>
            </a:rPr>
            <a:t> and Non </a:t>
          </a:r>
          <a:r>
            <a:rPr lang="es-ES_tradnl" sz="1450" noProof="0" dirty="0" err="1">
              <a:latin typeface="Arial" panose="020B0604020202020204" pitchFamily="34" charset="0"/>
              <a:cs typeface="Arial" panose="020B0604020202020204" pitchFamily="34" charset="0"/>
            </a:rPr>
            <a:t>Sovereign</a:t>
          </a:r>
          <a:r>
            <a:rPr lang="es-ES_tradnl" sz="1450" noProof="0" dirty="0">
              <a:latin typeface="Arial" panose="020B0604020202020204" pitchFamily="34" charset="0"/>
              <a:cs typeface="Arial" panose="020B0604020202020204" pitchFamily="34" charset="0"/>
            </a:rPr>
            <a:t> </a:t>
          </a:r>
          <a:r>
            <a:rPr lang="es-ES_tradnl" sz="1450" noProof="0" dirty="0" err="1">
              <a:latin typeface="Arial" panose="020B0604020202020204" pitchFamily="34" charset="0"/>
              <a:cs typeface="Arial" panose="020B0604020202020204" pitchFamily="34" charset="0"/>
            </a:rPr>
            <a:t>Financing</a:t>
          </a:r>
          <a:endParaRPr lang="es-ES_tradnl" sz="1450" noProof="0" dirty="0">
            <a:latin typeface="Arial" panose="020B0604020202020204" pitchFamily="34" charset="0"/>
            <a:cs typeface="Arial" panose="020B0604020202020204" pitchFamily="34" charset="0"/>
          </a:endParaRPr>
        </a:p>
      </dgm:t>
    </dgm:pt>
    <dgm:pt modelId="{AED4BEC7-4CF0-45C8-A6CD-BEBC2916654A}" type="parTrans" cxnId="{D086180E-9041-4AFC-884C-5E8C9AE09AEB}">
      <dgm:prSet/>
      <dgm:spPr/>
      <dgm:t>
        <a:bodyPr/>
        <a:lstStyle/>
        <a:p>
          <a:endParaRPr lang="es-ES_tradnl"/>
        </a:p>
      </dgm:t>
    </dgm:pt>
    <dgm:pt modelId="{E4F44A5D-AFE4-4191-BB42-3CDF6A007B9C}" type="sibTrans" cxnId="{D086180E-9041-4AFC-884C-5E8C9AE09AEB}">
      <dgm:prSet/>
      <dgm:spPr/>
      <dgm:t>
        <a:bodyPr/>
        <a:lstStyle/>
        <a:p>
          <a:endParaRPr lang="es-ES_tradnl"/>
        </a:p>
      </dgm:t>
    </dgm:pt>
    <dgm:pt modelId="{5054BE3C-7CA0-4000-9B5F-512812CACD12}">
      <dgm:prSet phldrT="[Text]" custT="1"/>
      <dgm:spPr/>
      <dgm:t>
        <a:bodyPr/>
        <a:lstStyle/>
        <a:p>
          <a:r>
            <a:rPr lang="en-US" sz="1450" dirty="0">
              <a:latin typeface="Arial" panose="020B0604020202020204" pitchFamily="34" charset="0"/>
              <a:cs typeface="Arial" panose="020B0604020202020204" pitchFamily="34" charset="0"/>
            </a:rPr>
            <a:t>Capital markets expansion</a:t>
          </a:r>
        </a:p>
      </dgm:t>
    </dgm:pt>
    <dgm:pt modelId="{9D0D6C6E-4163-4CB7-ABCA-CB0DF1C1D314}" type="parTrans" cxnId="{BBE9B219-BA6F-4BC3-A8D2-6F1A4AE45915}">
      <dgm:prSet/>
      <dgm:spPr/>
      <dgm:t>
        <a:bodyPr/>
        <a:lstStyle/>
        <a:p>
          <a:endParaRPr lang="en-US"/>
        </a:p>
      </dgm:t>
    </dgm:pt>
    <dgm:pt modelId="{2141C1E8-1577-483D-AF41-AB6944F0F4B5}" type="sibTrans" cxnId="{BBE9B219-BA6F-4BC3-A8D2-6F1A4AE45915}">
      <dgm:prSet/>
      <dgm:spPr/>
      <dgm:t>
        <a:bodyPr/>
        <a:lstStyle/>
        <a:p>
          <a:endParaRPr lang="en-US"/>
        </a:p>
      </dgm:t>
    </dgm:pt>
    <dgm:pt modelId="{84FCAE15-07A0-40EF-B404-DC257B773041}" type="pres">
      <dgm:prSet presAssocID="{59FFB40B-6F6E-4FE2-85C6-4548D2044351}" presName="composite" presStyleCnt="0">
        <dgm:presLayoutVars>
          <dgm:chMax val="5"/>
          <dgm:dir/>
          <dgm:animLvl val="ctr"/>
          <dgm:resizeHandles val="exact"/>
        </dgm:presLayoutVars>
      </dgm:prSet>
      <dgm:spPr/>
    </dgm:pt>
    <dgm:pt modelId="{6FC985D6-CB82-4781-ACFD-409A79BF5D3D}" type="pres">
      <dgm:prSet presAssocID="{59FFB40B-6F6E-4FE2-85C6-4548D2044351}" presName="cycle" presStyleCnt="0"/>
      <dgm:spPr/>
    </dgm:pt>
    <dgm:pt modelId="{142CE81A-ED4D-4116-8049-9078E7ECB325}" type="pres">
      <dgm:prSet presAssocID="{59FFB40B-6F6E-4FE2-85C6-4548D2044351}" presName="centerShape" presStyleCnt="0"/>
      <dgm:spPr/>
    </dgm:pt>
    <dgm:pt modelId="{B8562BCD-BA73-4998-AAE0-2008D347783A}" type="pres">
      <dgm:prSet presAssocID="{59FFB40B-6F6E-4FE2-85C6-4548D2044351}" presName="connSite" presStyleLbl="node1" presStyleIdx="0" presStyleCnt="4"/>
      <dgm:spPr/>
    </dgm:pt>
    <dgm:pt modelId="{692CFD8E-9A39-4B74-8E58-6B4D65687035}" type="pres">
      <dgm:prSet presAssocID="{59FFB40B-6F6E-4FE2-85C6-4548D2044351}" presName="visible" presStyleLbl="node1" presStyleIdx="0" presStyleCnt="4" custScaleX="78669" custScaleY="78669" custLinFactNeighborX="-6735" custLinFactNeighborY="-1205">
        <dgm:style>
          <a:lnRef idx="2">
            <a:schemeClr val="accent1">
              <a:shade val="50000"/>
            </a:schemeClr>
          </a:lnRef>
          <a:fillRef idx="1">
            <a:schemeClr val="accent1"/>
          </a:fillRef>
          <a:effectRef idx="0">
            <a:schemeClr val="accent1"/>
          </a:effectRef>
          <a:fontRef idx="minor">
            <a:schemeClr val="lt1"/>
          </a:fontRef>
        </dgm:style>
      </dgm:prSet>
      <dgm:spPr>
        <a:noFill/>
        <a:ln>
          <a:noFill/>
        </a:ln>
      </dgm:spPr>
    </dgm:pt>
    <dgm:pt modelId="{13525375-CEA4-482D-B35D-22DBE5EFDFA9}" type="pres">
      <dgm:prSet presAssocID="{804AC2A0-E10B-46BC-B127-FB3F47127B51}" presName="Name25" presStyleLbl="parChTrans1D1" presStyleIdx="0" presStyleCnt="3"/>
      <dgm:spPr/>
    </dgm:pt>
    <dgm:pt modelId="{687A2A68-71C9-42D6-9DD3-08BAEA4A7F6D}" type="pres">
      <dgm:prSet presAssocID="{03CE38B0-6E49-405C-8656-537344AB9FA5}" presName="node" presStyleCnt="0"/>
      <dgm:spPr/>
    </dgm:pt>
    <dgm:pt modelId="{9F7CF3F8-66E5-42F6-B681-D9DAC777CFF7}" type="pres">
      <dgm:prSet presAssocID="{03CE38B0-6E49-405C-8656-537344AB9FA5}" presName="parentNode" presStyleLbl="node1" presStyleIdx="1" presStyleCnt="4" custScaleX="105180" custScaleY="99223" custLinFactNeighborX="7452" custLinFactNeighborY="10557">
        <dgm:presLayoutVars>
          <dgm:chMax val="1"/>
          <dgm:bulletEnabled val="1"/>
        </dgm:presLayoutVars>
      </dgm:prSet>
      <dgm:spPr/>
    </dgm:pt>
    <dgm:pt modelId="{2DC2D47C-8DBE-4B4B-8E7D-A7401E318493}" type="pres">
      <dgm:prSet presAssocID="{03CE38B0-6E49-405C-8656-537344AB9FA5}" presName="childNode" presStyleLbl="revTx" presStyleIdx="0" presStyleCnt="3">
        <dgm:presLayoutVars>
          <dgm:bulletEnabled val="1"/>
        </dgm:presLayoutVars>
      </dgm:prSet>
      <dgm:spPr/>
    </dgm:pt>
    <dgm:pt modelId="{A685AF65-FCF1-4AD9-A453-F112E46CE0A0}" type="pres">
      <dgm:prSet presAssocID="{5B7158EC-0E07-4B2A-8321-0056590E902A}" presName="Name25" presStyleLbl="parChTrans1D1" presStyleIdx="1" presStyleCnt="3"/>
      <dgm:spPr/>
    </dgm:pt>
    <dgm:pt modelId="{DA290B7B-C8BC-42EB-80C5-5CE90CDC3CC9}" type="pres">
      <dgm:prSet presAssocID="{B1E5ABC8-A09B-4A69-AF3C-CAE6D10C9165}" presName="node" presStyleCnt="0"/>
      <dgm:spPr/>
    </dgm:pt>
    <dgm:pt modelId="{38738D78-FEDD-4DA8-9F0E-8DCDB17E61F4}" type="pres">
      <dgm:prSet presAssocID="{B1E5ABC8-A09B-4A69-AF3C-CAE6D10C9165}" presName="parentNode" presStyleLbl="node1" presStyleIdx="2" presStyleCnt="4">
        <dgm:presLayoutVars>
          <dgm:chMax val="1"/>
          <dgm:bulletEnabled val="1"/>
        </dgm:presLayoutVars>
      </dgm:prSet>
      <dgm:spPr/>
    </dgm:pt>
    <dgm:pt modelId="{884CB708-897A-4BD6-BC7A-FB645746DEF9}" type="pres">
      <dgm:prSet presAssocID="{B1E5ABC8-A09B-4A69-AF3C-CAE6D10C9165}" presName="childNode" presStyleLbl="revTx" presStyleIdx="1" presStyleCnt="3">
        <dgm:presLayoutVars>
          <dgm:bulletEnabled val="1"/>
        </dgm:presLayoutVars>
      </dgm:prSet>
      <dgm:spPr/>
    </dgm:pt>
    <dgm:pt modelId="{D267807A-0782-42A7-9FB3-A2D203AED173}" type="pres">
      <dgm:prSet presAssocID="{77F7D292-357A-4C1A-ACB4-CDF8C95F5C15}" presName="Name25" presStyleLbl="parChTrans1D1" presStyleIdx="2" presStyleCnt="3"/>
      <dgm:spPr/>
    </dgm:pt>
    <dgm:pt modelId="{24E6C799-221F-4F71-9D81-08B98144268C}" type="pres">
      <dgm:prSet presAssocID="{6717699C-AC60-42C4-A382-DCBF276875A9}" presName="node" presStyleCnt="0"/>
      <dgm:spPr/>
    </dgm:pt>
    <dgm:pt modelId="{2E643CAB-C909-4A00-8CB7-E015F7CF2467}" type="pres">
      <dgm:prSet presAssocID="{6717699C-AC60-42C4-A382-DCBF276875A9}" presName="parentNode" presStyleLbl="node1" presStyleIdx="3" presStyleCnt="4" custScaleX="104200">
        <dgm:presLayoutVars>
          <dgm:chMax val="1"/>
          <dgm:bulletEnabled val="1"/>
        </dgm:presLayoutVars>
      </dgm:prSet>
      <dgm:spPr/>
    </dgm:pt>
    <dgm:pt modelId="{BD7A01FD-3283-4FCD-9176-2D8DDF4100E9}" type="pres">
      <dgm:prSet presAssocID="{6717699C-AC60-42C4-A382-DCBF276875A9}" presName="childNode" presStyleLbl="revTx" presStyleIdx="2" presStyleCnt="3">
        <dgm:presLayoutVars>
          <dgm:bulletEnabled val="1"/>
        </dgm:presLayoutVars>
      </dgm:prSet>
      <dgm:spPr/>
    </dgm:pt>
  </dgm:ptLst>
  <dgm:cxnLst>
    <dgm:cxn modelId="{34ACB00B-4105-427F-8364-AEEF06C78D12}" type="presOf" srcId="{B1E5ABC8-A09B-4A69-AF3C-CAE6D10C9165}" destId="{38738D78-FEDD-4DA8-9F0E-8DCDB17E61F4}" srcOrd="0" destOrd="0" presId="urn:microsoft.com/office/officeart/2005/8/layout/radial2"/>
    <dgm:cxn modelId="{D086180E-9041-4AFC-884C-5E8C9AE09AEB}" srcId="{B1E5ABC8-A09B-4A69-AF3C-CAE6D10C9165}" destId="{CDA1A782-D0D8-47A7-B6EB-AB414A5D52CF}" srcOrd="2" destOrd="0" parTransId="{AED4BEC7-4CF0-45C8-A6CD-BEBC2916654A}" sibTransId="{E4F44A5D-AFE4-4191-BB42-3CDF6A007B9C}"/>
    <dgm:cxn modelId="{BBE9B219-BA6F-4BC3-A8D2-6F1A4AE45915}" srcId="{6717699C-AC60-42C4-A382-DCBF276875A9}" destId="{5054BE3C-7CA0-4000-9B5F-512812CACD12}" srcOrd="1" destOrd="0" parTransId="{9D0D6C6E-4163-4CB7-ABCA-CB0DF1C1D314}" sibTransId="{2141C1E8-1577-483D-AF41-AB6944F0F4B5}"/>
    <dgm:cxn modelId="{D0EFDD1B-CAE1-4DB4-BA42-33411F18CAD1}" type="presOf" srcId="{77F7D292-357A-4C1A-ACB4-CDF8C95F5C15}" destId="{D267807A-0782-42A7-9FB3-A2D203AED173}" srcOrd="0" destOrd="0" presId="urn:microsoft.com/office/officeart/2005/8/layout/radial2"/>
    <dgm:cxn modelId="{87076620-B8CD-4FD0-844B-0755D29681E3}" srcId="{59FFB40B-6F6E-4FE2-85C6-4548D2044351}" destId="{B1E5ABC8-A09B-4A69-AF3C-CAE6D10C9165}" srcOrd="1" destOrd="0" parTransId="{5B7158EC-0E07-4B2A-8321-0056590E902A}" sibTransId="{EB8EC9F4-E9E2-4C55-870D-286633A9017D}"/>
    <dgm:cxn modelId="{059AE62C-B355-46ED-B5F6-9A83619E85A7}" srcId="{B1E5ABC8-A09B-4A69-AF3C-CAE6D10C9165}" destId="{A98CE098-5536-4696-AF7B-7FB6D858EC32}" srcOrd="1" destOrd="0" parTransId="{05689190-E075-4CAB-AA6D-290F6BB7CAE2}" sibTransId="{F468214D-0D40-4E6C-AAE6-E6A3ECFC730D}"/>
    <dgm:cxn modelId="{0F947635-2E4F-45FE-B0D3-BE860FFF4F5E}" type="presOf" srcId="{6717699C-AC60-42C4-A382-DCBF276875A9}" destId="{2E643CAB-C909-4A00-8CB7-E015F7CF2467}" srcOrd="0" destOrd="0" presId="urn:microsoft.com/office/officeart/2005/8/layout/radial2"/>
    <dgm:cxn modelId="{381DF435-A0BD-4A4B-9C7C-8FF7BD1EC0A4}" srcId="{B1E5ABC8-A09B-4A69-AF3C-CAE6D10C9165}" destId="{A5E3986C-A9A7-443B-9DC2-B8140C814657}" srcOrd="0" destOrd="0" parTransId="{2BC348E6-2552-4F2D-990D-73921E742DF4}" sibTransId="{D4C91C8F-D886-4A04-BE6C-53018949A833}"/>
    <dgm:cxn modelId="{B2AA5643-B6F1-40B1-A7C2-36D4D8953860}" srcId="{6717699C-AC60-42C4-A382-DCBF276875A9}" destId="{BB56560B-2618-4DE3-8D0F-E3FA53D9BB41}" srcOrd="0" destOrd="0" parTransId="{12BC1670-C610-4715-8921-FE1C3E1A37F7}" sibTransId="{926AE989-4588-40FC-B7CD-DA94F2AA7DC3}"/>
    <dgm:cxn modelId="{8CF7BD64-323D-461D-939D-3C14CCD4CCB2}" srcId="{03CE38B0-6E49-405C-8656-537344AB9FA5}" destId="{8DC7D36C-7D77-45EF-9745-ACDC24B075EF}" srcOrd="0" destOrd="0" parTransId="{54D6B252-6B73-4679-80C7-DE90092BF8C2}" sibTransId="{071D3E31-34B4-4403-BFE7-22E36578D5EE}"/>
    <dgm:cxn modelId="{3B260A9E-03DC-4856-9F51-ECA91E49C080}" type="presOf" srcId="{CDA1A782-D0D8-47A7-B6EB-AB414A5D52CF}" destId="{884CB708-897A-4BD6-BC7A-FB645746DEF9}" srcOrd="0" destOrd="2" presId="urn:microsoft.com/office/officeart/2005/8/layout/radial2"/>
    <dgm:cxn modelId="{004B439E-1873-42E3-BAD4-8F6BDAC3F7CD}" type="presOf" srcId="{A98CE098-5536-4696-AF7B-7FB6D858EC32}" destId="{884CB708-897A-4BD6-BC7A-FB645746DEF9}" srcOrd="0" destOrd="1" presId="urn:microsoft.com/office/officeart/2005/8/layout/radial2"/>
    <dgm:cxn modelId="{F48E989E-8D6A-4107-8E73-91DCAC2D6A49}" type="presOf" srcId="{59FFB40B-6F6E-4FE2-85C6-4548D2044351}" destId="{84FCAE15-07A0-40EF-B404-DC257B773041}" srcOrd="0" destOrd="0" presId="urn:microsoft.com/office/officeart/2005/8/layout/radial2"/>
    <dgm:cxn modelId="{0987EDAF-06A1-448C-A475-EC9CCD8AEDF9}" type="presOf" srcId="{A5E3986C-A9A7-443B-9DC2-B8140C814657}" destId="{884CB708-897A-4BD6-BC7A-FB645746DEF9}" srcOrd="0" destOrd="0" presId="urn:microsoft.com/office/officeart/2005/8/layout/radial2"/>
    <dgm:cxn modelId="{281DEAB0-772D-4783-95ED-9C93B18C981A}" type="presOf" srcId="{03CE38B0-6E49-405C-8656-537344AB9FA5}" destId="{9F7CF3F8-66E5-42F6-B681-D9DAC777CFF7}" srcOrd="0" destOrd="0" presId="urn:microsoft.com/office/officeart/2005/8/layout/radial2"/>
    <dgm:cxn modelId="{18C767B7-8CAB-4BDB-84BD-26063D8470CA}" type="presOf" srcId="{8DC7D36C-7D77-45EF-9745-ACDC24B075EF}" destId="{2DC2D47C-8DBE-4B4B-8E7D-A7401E318493}" srcOrd="0" destOrd="0" presId="urn:microsoft.com/office/officeart/2005/8/layout/radial2"/>
    <dgm:cxn modelId="{A9759CBD-DAE1-4E9E-BBA3-F21FC8378C40}" type="presOf" srcId="{BB56560B-2618-4DE3-8D0F-E3FA53D9BB41}" destId="{BD7A01FD-3283-4FCD-9176-2D8DDF4100E9}" srcOrd="0" destOrd="0" presId="urn:microsoft.com/office/officeart/2005/8/layout/radial2"/>
    <dgm:cxn modelId="{D48F5FC5-7A95-4D89-AEB2-BF021F927A95}" srcId="{59FFB40B-6F6E-4FE2-85C6-4548D2044351}" destId="{03CE38B0-6E49-405C-8656-537344AB9FA5}" srcOrd="0" destOrd="0" parTransId="{804AC2A0-E10B-46BC-B127-FB3F47127B51}" sibTransId="{727D072E-72AD-4FD7-A170-B4F8A4931619}"/>
    <dgm:cxn modelId="{FE0D4FC6-EE8C-4117-94AB-32F909C67705}" type="presOf" srcId="{5054BE3C-7CA0-4000-9B5F-512812CACD12}" destId="{BD7A01FD-3283-4FCD-9176-2D8DDF4100E9}" srcOrd="0" destOrd="1" presId="urn:microsoft.com/office/officeart/2005/8/layout/radial2"/>
    <dgm:cxn modelId="{A91902D8-74F7-41ED-87CB-7930A40133CF}" srcId="{59FFB40B-6F6E-4FE2-85C6-4548D2044351}" destId="{6717699C-AC60-42C4-A382-DCBF276875A9}" srcOrd="2" destOrd="0" parTransId="{77F7D292-357A-4C1A-ACB4-CDF8C95F5C15}" sibTransId="{4FFC339A-1E1B-4928-9314-7FE4C420946F}"/>
    <dgm:cxn modelId="{21F16BEC-0756-471F-8A5B-D5C15ABFEF05}" type="presOf" srcId="{804AC2A0-E10B-46BC-B127-FB3F47127B51}" destId="{13525375-CEA4-482D-B35D-22DBE5EFDFA9}" srcOrd="0" destOrd="0" presId="urn:microsoft.com/office/officeart/2005/8/layout/radial2"/>
    <dgm:cxn modelId="{DE0CE5FB-DEE4-4B6A-8EFF-5CDF255C324B}" type="presOf" srcId="{5B7158EC-0E07-4B2A-8321-0056590E902A}" destId="{A685AF65-FCF1-4AD9-A453-F112E46CE0A0}" srcOrd="0" destOrd="0" presId="urn:microsoft.com/office/officeart/2005/8/layout/radial2"/>
    <dgm:cxn modelId="{0DD100DD-D78D-4B0B-9587-925E0B2B91B8}" type="presParOf" srcId="{84FCAE15-07A0-40EF-B404-DC257B773041}" destId="{6FC985D6-CB82-4781-ACFD-409A79BF5D3D}" srcOrd="0" destOrd="0" presId="urn:microsoft.com/office/officeart/2005/8/layout/radial2"/>
    <dgm:cxn modelId="{01E2A0C3-63C2-4DA5-B337-8CCF26762D8A}" type="presParOf" srcId="{6FC985D6-CB82-4781-ACFD-409A79BF5D3D}" destId="{142CE81A-ED4D-4116-8049-9078E7ECB325}" srcOrd="0" destOrd="0" presId="urn:microsoft.com/office/officeart/2005/8/layout/radial2"/>
    <dgm:cxn modelId="{E5E80A0A-967F-411B-916B-64AB1AD81D50}" type="presParOf" srcId="{142CE81A-ED4D-4116-8049-9078E7ECB325}" destId="{B8562BCD-BA73-4998-AAE0-2008D347783A}" srcOrd="0" destOrd="0" presId="urn:microsoft.com/office/officeart/2005/8/layout/radial2"/>
    <dgm:cxn modelId="{D761F671-26F2-4291-BDE6-9C32C7078478}" type="presParOf" srcId="{142CE81A-ED4D-4116-8049-9078E7ECB325}" destId="{692CFD8E-9A39-4B74-8E58-6B4D65687035}" srcOrd="1" destOrd="0" presId="urn:microsoft.com/office/officeart/2005/8/layout/radial2"/>
    <dgm:cxn modelId="{30B9B437-6DFA-4C0D-9275-01BA2A0E809D}" type="presParOf" srcId="{6FC985D6-CB82-4781-ACFD-409A79BF5D3D}" destId="{13525375-CEA4-482D-B35D-22DBE5EFDFA9}" srcOrd="1" destOrd="0" presId="urn:microsoft.com/office/officeart/2005/8/layout/radial2"/>
    <dgm:cxn modelId="{40CDFA85-96F9-49F1-9471-1BC5DC78F432}" type="presParOf" srcId="{6FC985D6-CB82-4781-ACFD-409A79BF5D3D}" destId="{687A2A68-71C9-42D6-9DD3-08BAEA4A7F6D}" srcOrd="2" destOrd="0" presId="urn:microsoft.com/office/officeart/2005/8/layout/radial2"/>
    <dgm:cxn modelId="{ABD042F3-9A02-46E9-BB17-520A88EFF0EF}" type="presParOf" srcId="{687A2A68-71C9-42D6-9DD3-08BAEA4A7F6D}" destId="{9F7CF3F8-66E5-42F6-B681-D9DAC777CFF7}" srcOrd="0" destOrd="0" presId="urn:microsoft.com/office/officeart/2005/8/layout/radial2"/>
    <dgm:cxn modelId="{BD5E69AF-71FE-4434-9D48-6A0EA4B5AC1D}" type="presParOf" srcId="{687A2A68-71C9-42D6-9DD3-08BAEA4A7F6D}" destId="{2DC2D47C-8DBE-4B4B-8E7D-A7401E318493}" srcOrd="1" destOrd="0" presId="urn:microsoft.com/office/officeart/2005/8/layout/radial2"/>
    <dgm:cxn modelId="{9EB7EB63-18FE-442A-9661-4D355D626098}" type="presParOf" srcId="{6FC985D6-CB82-4781-ACFD-409A79BF5D3D}" destId="{A685AF65-FCF1-4AD9-A453-F112E46CE0A0}" srcOrd="3" destOrd="0" presId="urn:microsoft.com/office/officeart/2005/8/layout/radial2"/>
    <dgm:cxn modelId="{0414AC31-4698-4C18-9D91-83591BD8F3D4}" type="presParOf" srcId="{6FC985D6-CB82-4781-ACFD-409A79BF5D3D}" destId="{DA290B7B-C8BC-42EB-80C5-5CE90CDC3CC9}" srcOrd="4" destOrd="0" presId="urn:microsoft.com/office/officeart/2005/8/layout/radial2"/>
    <dgm:cxn modelId="{AC05E933-9167-47E9-BE90-9BF17E0FDBA5}" type="presParOf" srcId="{DA290B7B-C8BC-42EB-80C5-5CE90CDC3CC9}" destId="{38738D78-FEDD-4DA8-9F0E-8DCDB17E61F4}" srcOrd="0" destOrd="0" presId="urn:microsoft.com/office/officeart/2005/8/layout/radial2"/>
    <dgm:cxn modelId="{811A76C1-171C-4A47-A21F-5B7172A2EA0E}" type="presParOf" srcId="{DA290B7B-C8BC-42EB-80C5-5CE90CDC3CC9}" destId="{884CB708-897A-4BD6-BC7A-FB645746DEF9}" srcOrd="1" destOrd="0" presId="urn:microsoft.com/office/officeart/2005/8/layout/radial2"/>
    <dgm:cxn modelId="{588524E1-BDE2-47A4-B2D5-2A9EF28E2A8E}" type="presParOf" srcId="{6FC985D6-CB82-4781-ACFD-409A79BF5D3D}" destId="{D267807A-0782-42A7-9FB3-A2D203AED173}" srcOrd="5" destOrd="0" presId="urn:microsoft.com/office/officeart/2005/8/layout/radial2"/>
    <dgm:cxn modelId="{9B2B903C-EAD2-444A-BEC2-EAE35B172DFA}" type="presParOf" srcId="{6FC985D6-CB82-4781-ACFD-409A79BF5D3D}" destId="{24E6C799-221F-4F71-9D81-08B98144268C}" srcOrd="6" destOrd="0" presId="urn:microsoft.com/office/officeart/2005/8/layout/radial2"/>
    <dgm:cxn modelId="{C4E98BC5-86E5-499D-8A26-43AB5341C5DA}" type="presParOf" srcId="{24E6C799-221F-4F71-9D81-08B98144268C}" destId="{2E643CAB-C909-4A00-8CB7-E015F7CF2467}" srcOrd="0" destOrd="0" presId="urn:microsoft.com/office/officeart/2005/8/layout/radial2"/>
    <dgm:cxn modelId="{5EFF8FDD-0ABE-4E6F-A616-F60B5E513B83}" type="presParOf" srcId="{24E6C799-221F-4F71-9D81-08B98144268C}" destId="{BD7A01FD-3283-4FCD-9176-2D8DDF4100E9}" srcOrd="1" destOrd="0" presId="urn:microsoft.com/office/officeart/2005/8/layout/radial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297EAE-BB91-4362-A5BE-F7EC076B4C41}">
      <dsp:nvSpPr>
        <dsp:cNvPr id="0" name=""/>
        <dsp:cNvSpPr/>
      </dsp:nvSpPr>
      <dsp:spPr>
        <a:xfrm>
          <a:off x="0" y="5916"/>
          <a:ext cx="8220207" cy="1048320"/>
        </a:xfrm>
        <a:prstGeom prst="rect">
          <a:avLst/>
        </a:prstGeom>
        <a:solidFill>
          <a:schemeClr val="accent3">
            <a:lumMod val="20000"/>
            <a:lumOff val="80000"/>
          </a:schemeClr>
        </a:solidFill>
        <a:ln w="25400" cap="flat" cmpd="sng" algn="ctr">
          <a:solidFill>
            <a:schemeClr val="accent3">
              <a:lumMod val="20000"/>
              <a:lumOff val="8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es-ES_tradnl" sz="2200" b="0" kern="1200" noProof="0" dirty="0" err="1">
              <a:latin typeface="Century Gothic" panose="020B0502020202020204" pitchFamily="34" charset="0"/>
            </a:rPr>
            <a:t>Guarantees</a:t>
          </a:r>
          <a:r>
            <a:rPr lang="es-ES_tradnl" sz="2200" b="0" kern="1200" noProof="0" dirty="0">
              <a:latin typeface="Century Gothic" panose="020B0502020202020204" pitchFamily="34" charset="0"/>
            </a:rPr>
            <a:t> are a </a:t>
          </a:r>
          <a:r>
            <a:rPr lang="es-ES_tradnl" sz="2200" b="0" kern="1200" noProof="0" dirty="0" err="1">
              <a:latin typeface="Century Gothic" panose="020B0502020202020204" pitchFamily="34" charset="0"/>
            </a:rPr>
            <a:t>key</a:t>
          </a:r>
          <a:r>
            <a:rPr lang="es-ES_tradnl" sz="2200" b="0" kern="1200" noProof="0" dirty="0">
              <a:latin typeface="Century Gothic" panose="020B0502020202020204" pitchFamily="34" charset="0"/>
            </a:rPr>
            <a:t> </a:t>
          </a:r>
          <a:r>
            <a:rPr lang="es-ES_tradnl" sz="2200" b="0" kern="1200" noProof="0" dirty="0" err="1">
              <a:latin typeface="Century Gothic" panose="020B0502020202020204" pitchFamily="34" charset="0"/>
            </a:rPr>
            <a:t>element</a:t>
          </a:r>
          <a:r>
            <a:rPr lang="es-ES_tradnl" sz="2200" b="0" kern="1200" noProof="0" dirty="0">
              <a:latin typeface="Century Gothic" panose="020B0502020202020204" pitchFamily="34" charset="0"/>
            </a:rPr>
            <a:t> in </a:t>
          </a:r>
          <a:r>
            <a:rPr lang="es-ES_tradnl" sz="2200" b="0" kern="1200" noProof="0" dirty="0" err="1">
              <a:latin typeface="Century Gothic" panose="020B0502020202020204" pitchFamily="34" charset="0"/>
            </a:rPr>
            <a:t>risk</a:t>
          </a:r>
          <a:r>
            <a:rPr lang="es-ES_tradnl" sz="2200" b="0" kern="1200" noProof="0" dirty="0">
              <a:latin typeface="Century Gothic" panose="020B0502020202020204" pitchFamily="34" charset="0"/>
            </a:rPr>
            <a:t> </a:t>
          </a:r>
          <a:r>
            <a:rPr lang="es-ES_tradnl" sz="2200" b="0" kern="1200" noProof="0" dirty="0" err="1">
              <a:latin typeface="Century Gothic" panose="020B0502020202020204" pitchFamily="34" charset="0"/>
            </a:rPr>
            <a:t>management</a:t>
          </a:r>
          <a:r>
            <a:rPr lang="es-ES_tradnl" sz="2200" b="0" kern="1200" noProof="0" dirty="0">
              <a:latin typeface="Century Gothic" panose="020B0502020202020204" pitchFamily="34" charset="0"/>
            </a:rPr>
            <a:t> and </a:t>
          </a:r>
          <a:r>
            <a:rPr lang="es-ES_tradnl" sz="2200" b="0" kern="1200" noProof="0" dirty="0" err="1">
              <a:latin typeface="Century Gothic" panose="020B0502020202020204" pitchFamily="34" charset="0"/>
            </a:rPr>
            <a:t>to</a:t>
          </a:r>
          <a:r>
            <a:rPr lang="es-ES_tradnl" sz="2200" b="0" kern="1200" baseline="0" noProof="0" dirty="0">
              <a:latin typeface="Century Gothic" panose="020B0502020202020204" pitchFamily="34" charset="0"/>
            </a:rPr>
            <a:t> </a:t>
          </a:r>
          <a:r>
            <a:rPr lang="es-ES_tradnl" sz="2200" b="0" kern="1200" baseline="0" noProof="0" dirty="0" err="1">
              <a:latin typeface="Century Gothic" panose="020B0502020202020204" pitchFamily="34" charset="0"/>
            </a:rPr>
            <a:t>mobilize</a:t>
          </a:r>
          <a:r>
            <a:rPr lang="es-ES_tradnl" sz="2200" b="0" kern="1200" baseline="0" noProof="0" dirty="0">
              <a:latin typeface="Century Gothic" panose="020B0502020202020204" pitchFamily="34" charset="0"/>
            </a:rPr>
            <a:t> </a:t>
          </a:r>
          <a:r>
            <a:rPr lang="es-ES_tradnl" sz="2200" b="0" kern="1200" baseline="0" noProof="0" dirty="0" err="1">
              <a:latin typeface="Century Gothic" panose="020B0502020202020204" pitchFamily="34" charset="0"/>
            </a:rPr>
            <a:t>private</a:t>
          </a:r>
          <a:r>
            <a:rPr lang="es-ES_tradnl" sz="2200" b="0" kern="1200" baseline="0" noProof="0" dirty="0">
              <a:latin typeface="Century Gothic" panose="020B0502020202020204" pitchFamily="34" charset="0"/>
            </a:rPr>
            <a:t> sector </a:t>
          </a:r>
          <a:r>
            <a:rPr lang="es-ES_tradnl" sz="2200" b="0" kern="1200" baseline="0" noProof="0" dirty="0" err="1">
              <a:latin typeface="Century Gothic" panose="020B0502020202020204" pitchFamily="34" charset="0"/>
            </a:rPr>
            <a:t>financing</a:t>
          </a:r>
          <a:r>
            <a:rPr lang="es-ES_tradnl" sz="2200" b="0" kern="1200" baseline="0" noProof="0" dirty="0">
              <a:latin typeface="Century Gothic" panose="020B0502020202020204" pitchFamily="34" charset="0"/>
            </a:rPr>
            <a:t> in Green </a:t>
          </a:r>
          <a:r>
            <a:rPr lang="es-ES_tradnl" sz="2200" b="0" kern="1200" baseline="0" noProof="0" dirty="0" err="1">
              <a:latin typeface="Century Gothic" panose="020B0502020202020204" pitchFamily="34" charset="0"/>
            </a:rPr>
            <a:t>Markets</a:t>
          </a:r>
          <a:r>
            <a:rPr lang="es-ES_tradnl" sz="2200" b="0" kern="1200" baseline="0" noProof="0" dirty="0">
              <a:latin typeface="Century Gothic" panose="020B0502020202020204" pitchFamily="34" charset="0"/>
            </a:rPr>
            <a:t>:</a:t>
          </a:r>
          <a:endParaRPr lang="es-ES_tradnl" sz="2200" b="0" kern="1200" noProof="0" dirty="0">
            <a:latin typeface="Century Gothic" panose="020B0502020202020204" pitchFamily="34" charset="0"/>
          </a:endParaRPr>
        </a:p>
      </dsp:txBody>
      <dsp:txXfrm>
        <a:off x="0" y="5916"/>
        <a:ext cx="8220207" cy="10483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413008-3ABD-4C7C-803D-4D88FDD2E848}">
      <dsp:nvSpPr>
        <dsp:cNvPr id="0" name=""/>
        <dsp:cNvSpPr/>
      </dsp:nvSpPr>
      <dsp:spPr>
        <a:xfrm>
          <a:off x="1110" y="602906"/>
          <a:ext cx="1472150" cy="1472150"/>
        </a:xfrm>
        <a:prstGeom prst="ellipse">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_tradnl" sz="1400" b="1" kern="1200" noProof="0" dirty="0">
              <a:solidFill>
                <a:schemeClr val="accent3">
                  <a:lumMod val="50000"/>
                </a:schemeClr>
              </a:solidFill>
              <a:latin typeface="Century Gothic" panose="020B0502020202020204" pitchFamily="34" charset="0"/>
            </a:rPr>
            <a:t> </a:t>
          </a:r>
        </a:p>
        <a:p>
          <a:pPr marL="0" lvl="0" indent="0" algn="ctr" defTabSz="622300">
            <a:lnSpc>
              <a:spcPct val="90000"/>
            </a:lnSpc>
            <a:spcBef>
              <a:spcPct val="0"/>
            </a:spcBef>
            <a:spcAft>
              <a:spcPct val="35000"/>
            </a:spcAft>
            <a:buNone/>
          </a:pPr>
          <a:r>
            <a:rPr lang="es-ES_tradnl" sz="1400" b="1" kern="1200" noProof="0" dirty="0">
              <a:solidFill>
                <a:schemeClr val="accent3">
                  <a:lumMod val="50000"/>
                </a:schemeClr>
              </a:solidFill>
              <a:latin typeface="Century Gothic" panose="020B0502020202020204" pitchFamily="34" charset="0"/>
            </a:rPr>
            <a:t>Bond</a:t>
          </a:r>
        </a:p>
      </dsp:txBody>
      <dsp:txXfrm>
        <a:off x="216701" y="818497"/>
        <a:ext cx="1040968" cy="1040968"/>
      </dsp:txXfrm>
    </dsp:sp>
    <dsp:sp modelId="{EE22152F-29E8-4039-B9E2-DC701A5B6E4C}">
      <dsp:nvSpPr>
        <dsp:cNvPr id="0" name=""/>
        <dsp:cNvSpPr/>
      </dsp:nvSpPr>
      <dsp:spPr>
        <a:xfrm>
          <a:off x="1592800" y="912057"/>
          <a:ext cx="853847" cy="853847"/>
        </a:xfrm>
        <a:prstGeom prst="mathPlus">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ES_tradnl" sz="1100" kern="1200" noProof="0" dirty="0">
            <a:latin typeface="Century Gothic" panose="020B0502020202020204" pitchFamily="34" charset="0"/>
          </a:endParaRPr>
        </a:p>
      </dsp:txBody>
      <dsp:txXfrm>
        <a:off x="1705977" y="1238568"/>
        <a:ext cx="627493" cy="200825"/>
      </dsp:txXfrm>
    </dsp:sp>
    <dsp:sp modelId="{5F7F0EFF-3413-4F5B-AD00-D2CBD437ED2A}">
      <dsp:nvSpPr>
        <dsp:cNvPr id="0" name=""/>
        <dsp:cNvSpPr/>
      </dsp:nvSpPr>
      <dsp:spPr>
        <a:xfrm>
          <a:off x="2566186" y="602906"/>
          <a:ext cx="1472150" cy="1472150"/>
        </a:xfrm>
        <a:prstGeom prst="ellipse">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_tradnl" sz="1400" b="1" kern="1200" noProof="0" dirty="0" err="1">
              <a:solidFill>
                <a:schemeClr val="accent1">
                  <a:lumMod val="50000"/>
                </a:schemeClr>
              </a:solidFill>
              <a:latin typeface="Century Gothic" panose="020B0502020202020204" pitchFamily="34" charset="0"/>
            </a:rPr>
            <a:t>Guarantee</a:t>
          </a:r>
          <a:endParaRPr lang="es-ES_tradnl" sz="1400" b="1" kern="1200" noProof="0" dirty="0">
            <a:solidFill>
              <a:schemeClr val="accent1">
                <a:lumMod val="50000"/>
              </a:schemeClr>
            </a:solidFill>
            <a:latin typeface="Century Gothic" panose="020B0502020202020204" pitchFamily="34" charset="0"/>
          </a:endParaRPr>
        </a:p>
      </dsp:txBody>
      <dsp:txXfrm>
        <a:off x="2781777" y="818497"/>
        <a:ext cx="1040968" cy="1040968"/>
      </dsp:txXfrm>
    </dsp:sp>
    <dsp:sp modelId="{20C000D1-08DA-4BE4-AC66-09E036102A7B}">
      <dsp:nvSpPr>
        <dsp:cNvPr id="0" name=""/>
        <dsp:cNvSpPr/>
      </dsp:nvSpPr>
      <dsp:spPr>
        <a:xfrm>
          <a:off x="4157876" y="912057"/>
          <a:ext cx="853847" cy="853847"/>
        </a:xfrm>
        <a:prstGeom prst="mathEqual">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ES_tradnl" sz="1100" kern="1200" noProof="0" dirty="0">
            <a:latin typeface="Century Gothic" panose="020B0502020202020204" pitchFamily="34" charset="0"/>
          </a:endParaRPr>
        </a:p>
      </dsp:txBody>
      <dsp:txXfrm>
        <a:off x="4271053" y="1087949"/>
        <a:ext cx="627493" cy="502063"/>
      </dsp:txXfrm>
    </dsp:sp>
    <dsp:sp modelId="{C295C669-6E30-4D9A-A3E9-CF94482BABD5}">
      <dsp:nvSpPr>
        <dsp:cNvPr id="0" name=""/>
        <dsp:cNvSpPr/>
      </dsp:nvSpPr>
      <dsp:spPr>
        <a:xfrm>
          <a:off x="5131262" y="602906"/>
          <a:ext cx="1472150" cy="1472150"/>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_tradnl" sz="1400" b="1" kern="1200" noProof="0" dirty="0" err="1">
              <a:latin typeface="Century Gothic" panose="020B0502020202020204" pitchFamily="34" charset="0"/>
            </a:rPr>
            <a:t>Investment</a:t>
          </a:r>
          <a:r>
            <a:rPr lang="es-ES_tradnl" sz="1400" b="1" kern="1200" baseline="0" noProof="0" dirty="0">
              <a:latin typeface="Century Gothic" panose="020B0502020202020204" pitchFamily="34" charset="0"/>
            </a:rPr>
            <a:t> Grade</a:t>
          </a:r>
          <a:endParaRPr lang="es-ES_tradnl" sz="1400" b="1" kern="1200" noProof="0" dirty="0">
            <a:latin typeface="Century Gothic" panose="020B0502020202020204" pitchFamily="34" charset="0"/>
          </a:endParaRPr>
        </a:p>
      </dsp:txBody>
      <dsp:txXfrm>
        <a:off x="5346853" y="818497"/>
        <a:ext cx="1040968" cy="10409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67807A-0782-42A7-9FB3-A2D203AED173}">
      <dsp:nvSpPr>
        <dsp:cNvPr id="0" name=""/>
        <dsp:cNvSpPr/>
      </dsp:nvSpPr>
      <dsp:spPr>
        <a:xfrm rot="2568437">
          <a:off x="3198529" y="3730230"/>
          <a:ext cx="782809" cy="47988"/>
        </a:xfrm>
        <a:custGeom>
          <a:avLst/>
          <a:gdLst/>
          <a:ahLst/>
          <a:cxnLst/>
          <a:rect l="0" t="0" r="0" b="0"/>
          <a:pathLst>
            <a:path>
              <a:moveTo>
                <a:pt x="0" y="23994"/>
              </a:moveTo>
              <a:lnTo>
                <a:pt x="782809" y="23994"/>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85AF65-FCF1-4AD9-A453-F112E46CE0A0}">
      <dsp:nvSpPr>
        <dsp:cNvPr id="0" name=""/>
        <dsp:cNvSpPr/>
      </dsp:nvSpPr>
      <dsp:spPr>
        <a:xfrm>
          <a:off x="3302782" y="2635263"/>
          <a:ext cx="897796" cy="47988"/>
        </a:xfrm>
        <a:custGeom>
          <a:avLst/>
          <a:gdLst/>
          <a:ahLst/>
          <a:cxnLst/>
          <a:rect l="0" t="0" r="0" b="0"/>
          <a:pathLst>
            <a:path>
              <a:moveTo>
                <a:pt x="0" y="23994"/>
              </a:moveTo>
              <a:lnTo>
                <a:pt x="897796" y="23994"/>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525375-CEA4-482D-B35D-22DBE5EFDFA9}">
      <dsp:nvSpPr>
        <dsp:cNvPr id="0" name=""/>
        <dsp:cNvSpPr/>
      </dsp:nvSpPr>
      <dsp:spPr>
        <a:xfrm rot="19274426">
          <a:off x="3211357" y="1656793"/>
          <a:ext cx="830304" cy="47988"/>
        </a:xfrm>
        <a:custGeom>
          <a:avLst/>
          <a:gdLst/>
          <a:ahLst/>
          <a:cxnLst/>
          <a:rect l="0" t="0" r="0" b="0"/>
          <a:pathLst>
            <a:path>
              <a:moveTo>
                <a:pt x="0" y="23994"/>
              </a:moveTo>
              <a:lnTo>
                <a:pt x="830304" y="23994"/>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2CFD8E-9A39-4B74-8E58-6B4D65687035}">
      <dsp:nvSpPr>
        <dsp:cNvPr id="0" name=""/>
        <dsp:cNvSpPr/>
      </dsp:nvSpPr>
      <dsp:spPr>
        <a:xfrm>
          <a:off x="1229709" y="1622599"/>
          <a:ext cx="2011688" cy="2011688"/>
        </a:xfrm>
        <a:prstGeom prst="ellipse">
          <a:avLst/>
        </a:prstGeom>
        <a:noFill/>
        <a:ln w="25400" cap="flat" cmpd="sng" algn="ctr">
          <a:noFill/>
          <a:prstDash val="solid"/>
        </a:ln>
        <a:effectLst/>
      </dsp:spPr>
      <dsp:style>
        <a:lnRef idx="2">
          <a:schemeClr val="accent1">
            <a:shade val="50000"/>
          </a:schemeClr>
        </a:lnRef>
        <a:fillRef idx="1">
          <a:schemeClr val="accent1"/>
        </a:fillRef>
        <a:effectRef idx="0">
          <a:schemeClr val="accent1"/>
        </a:effectRef>
        <a:fontRef idx="minor">
          <a:schemeClr val="lt1"/>
        </a:fontRef>
      </dsp:style>
    </dsp:sp>
    <dsp:sp modelId="{9F7CF3F8-66E5-42F6-B681-D9DAC777CFF7}">
      <dsp:nvSpPr>
        <dsp:cNvPr id="0" name=""/>
        <dsp:cNvSpPr/>
      </dsp:nvSpPr>
      <dsp:spPr>
        <a:xfrm>
          <a:off x="3757828" y="166356"/>
          <a:ext cx="1613769" cy="1522371"/>
        </a:xfrm>
        <a:prstGeom prst="ellipse">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_tradnl" sz="1400" b="1" kern="1200" noProof="0" dirty="0" err="1">
              <a:latin typeface="Arial" panose="020B0604020202020204" pitchFamily="34" charset="0"/>
              <a:cs typeface="Arial" panose="020B0604020202020204" pitchFamily="34" charset="0"/>
            </a:rPr>
            <a:t>Contingent</a:t>
          </a:r>
          <a:r>
            <a:rPr lang="es-ES_tradnl" sz="1400" b="1" kern="1200" noProof="0" dirty="0">
              <a:latin typeface="Arial" panose="020B0604020202020204" pitchFamily="34" charset="0"/>
              <a:cs typeface="Arial" panose="020B0604020202020204" pitchFamily="34" charset="0"/>
            </a:rPr>
            <a:t> </a:t>
          </a:r>
          <a:r>
            <a:rPr lang="es-ES_tradnl" sz="1400" b="1" kern="1200" noProof="0" dirty="0" err="1">
              <a:latin typeface="Arial" panose="020B0604020202020204" pitchFamily="34" charset="0"/>
              <a:cs typeface="Arial" panose="020B0604020202020204" pitchFamily="34" charset="0"/>
            </a:rPr>
            <a:t>Liabilities</a:t>
          </a:r>
          <a:endParaRPr lang="es-ES_tradnl" sz="1400" b="1" kern="1200" noProof="0" dirty="0">
            <a:latin typeface="Arial" panose="020B0604020202020204" pitchFamily="34" charset="0"/>
            <a:cs typeface="Arial" panose="020B0604020202020204" pitchFamily="34" charset="0"/>
          </a:endParaRPr>
        </a:p>
      </dsp:txBody>
      <dsp:txXfrm>
        <a:off x="3994159" y="389302"/>
        <a:ext cx="1141107" cy="1076479"/>
      </dsp:txXfrm>
    </dsp:sp>
    <dsp:sp modelId="{2DC2D47C-8DBE-4B4B-8E7D-A7401E318493}">
      <dsp:nvSpPr>
        <dsp:cNvPr id="0" name=""/>
        <dsp:cNvSpPr/>
      </dsp:nvSpPr>
      <dsp:spPr>
        <a:xfrm>
          <a:off x="5425681" y="166356"/>
          <a:ext cx="2420654" cy="1522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44525">
            <a:lnSpc>
              <a:spcPct val="90000"/>
            </a:lnSpc>
            <a:spcBef>
              <a:spcPct val="0"/>
            </a:spcBef>
            <a:spcAft>
              <a:spcPct val="15000"/>
            </a:spcAft>
            <a:buChar char="•"/>
          </a:pPr>
          <a:r>
            <a:rPr lang="en-US" sz="1450" kern="1200" dirty="0">
              <a:latin typeface="Arial" panose="020B0604020202020204" pitchFamily="34" charset="0"/>
              <a:cs typeface="Arial" panose="020B0604020202020204" pitchFamily="34" charset="0"/>
            </a:rPr>
            <a:t>Measuring, reporting, accounting and management</a:t>
          </a:r>
        </a:p>
      </dsp:txBody>
      <dsp:txXfrm>
        <a:off x="5425681" y="166356"/>
        <a:ext cx="2420654" cy="1522371"/>
      </dsp:txXfrm>
    </dsp:sp>
    <dsp:sp modelId="{38738D78-FEDD-4DA8-9F0E-8DCDB17E61F4}">
      <dsp:nvSpPr>
        <dsp:cNvPr id="0" name=""/>
        <dsp:cNvSpPr/>
      </dsp:nvSpPr>
      <dsp:spPr>
        <a:xfrm>
          <a:off x="4200578" y="1892110"/>
          <a:ext cx="1534293" cy="1534293"/>
        </a:xfrm>
        <a:prstGeom prst="ellipse">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_tradnl" sz="1400" b="1" kern="1200" noProof="0" dirty="0" err="1">
              <a:latin typeface="Arial" panose="020B0604020202020204" pitchFamily="34" charset="0"/>
              <a:cs typeface="Arial" panose="020B0604020202020204" pitchFamily="34" charset="0"/>
            </a:rPr>
            <a:t>Technical</a:t>
          </a:r>
          <a:r>
            <a:rPr lang="es-ES_tradnl" sz="1400" b="1" kern="1200" noProof="0" dirty="0">
              <a:latin typeface="Arial" panose="020B0604020202020204" pitchFamily="34" charset="0"/>
              <a:cs typeface="Arial" panose="020B0604020202020204" pitchFamily="34" charset="0"/>
            </a:rPr>
            <a:t> Dialogue</a:t>
          </a:r>
        </a:p>
      </dsp:txBody>
      <dsp:txXfrm>
        <a:off x="4425270" y="2116802"/>
        <a:ext cx="1084909" cy="1084909"/>
      </dsp:txXfrm>
    </dsp:sp>
    <dsp:sp modelId="{884CB708-897A-4BD6-BC7A-FB645746DEF9}">
      <dsp:nvSpPr>
        <dsp:cNvPr id="0" name=""/>
        <dsp:cNvSpPr/>
      </dsp:nvSpPr>
      <dsp:spPr>
        <a:xfrm>
          <a:off x="5888301" y="1892110"/>
          <a:ext cx="2301439" cy="1534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44525">
            <a:lnSpc>
              <a:spcPct val="90000"/>
            </a:lnSpc>
            <a:spcBef>
              <a:spcPct val="0"/>
            </a:spcBef>
            <a:spcAft>
              <a:spcPct val="15000"/>
            </a:spcAft>
            <a:buChar char="•"/>
          </a:pPr>
          <a:r>
            <a:rPr lang="es-ES_tradnl" sz="1450" kern="1200" noProof="0" dirty="0">
              <a:latin typeface="Arial" panose="020B0604020202020204" pitchFamily="34" charset="0"/>
              <a:cs typeface="Arial" panose="020B0604020202020204" pitchFamily="34" charset="0"/>
            </a:rPr>
            <a:t>Sector </a:t>
          </a:r>
          <a:r>
            <a:rPr lang="es-ES_tradnl" sz="1450" kern="1200" noProof="0" dirty="0" err="1">
              <a:latin typeface="Arial" panose="020B0604020202020204" pitchFamily="34" charset="0"/>
              <a:cs typeface="Arial" panose="020B0604020202020204" pitchFamily="34" charset="0"/>
            </a:rPr>
            <a:t>oriented</a:t>
          </a:r>
          <a:r>
            <a:rPr lang="es-ES_tradnl" sz="1450" kern="1200" noProof="0" dirty="0">
              <a:latin typeface="Arial" panose="020B0604020202020204" pitchFamily="34" charset="0"/>
              <a:cs typeface="Arial" panose="020B0604020202020204" pitchFamily="34" charset="0"/>
            </a:rPr>
            <a:t> dialogue</a:t>
          </a:r>
        </a:p>
        <a:p>
          <a:pPr marL="114300" lvl="1" indent="-114300" algn="l" defTabSz="644525">
            <a:lnSpc>
              <a:spcPct val="90000"/>
            </a:lnSpc>
            <a:spcBef>
              <a:spcPct val="0"/>
            </a:spcBef>
            <a:spcAft>
              <a:spcPct val="15000"/>
            </a:spcAft>
            <a:buChar char="•"/>
          </a:pPr>
          <a:r>
            <a:rPr lang="es-ES_tradnl" sz="1450" kern="1200" noProof="0" dirty="0">
              <a:latin typeface="Arial" panose="020B0604020202020204" pitchFamily="34" charset="0"/>
              <a:cs typeface="Arial" panose="020B0604020202020204" pitchFamily="34" charset="0"/>
            </a:rPr>
            <a:t>Legal </a:t>
          </a:r>
          <a:r>
            <a:rPr lang="es-ES_tradnl" sz="1450" kern="1200" noProof="0" dirty="0" err="1">
              <a:latin typeface="Arial" panose="020B0604020202020204" pitchFamily="34" charset="0"/>
              <a:cs typeface="Arial" panose="020B0604020202020204" pitchFamily="34" charset="0"/>
            </a:rPr>
            <a:t>framework</a:t>
          </a:r>
          <a:r>
            <a:rPr lang="es-ES_tradnl" sz="1450" kern="1200" noProof="0" dirty="0">
              <a:latin typeface="Arial" panose="020B0604020202020204" pitchFamily="34" charset="0"/>
              <a:cs typeface="Arial" panose="020B0604020202020204" pitchFamily="34" charset="0"/>
            </a:rPr>
            <a:t> </a:t>
          </a:r>
          <a:r>
            <a:rPr lang="es-ES_tradnl" sz="1450" kern="1200" noProof="0" dirty="0" err="1">
              <a:latin typeface="Arial" panose="020B0604020202020204" pitchFamily="34" charset="0"/>
              <a:cs typeface="Arial" panose="020B0604020202020204" pitchFamily="34" charset="0"/>
            </a:rPr>
            <a:t>strengthening</a:t>
          </a:r>
          <a:endParaRPr lang="es-ES_tradnl" sz="1450" kern="1200" noProof="0" dirty="0">
            <a:latin typeface="Arial" panose="020B0604020202020204" pitchFamily="34" charset="0"/>
            <a:cs typeface="Arial" panose="020B0604020202020204" pitchFamily="34" charset="0"/>
          </a:endParaRPr>
        </a:p>
        <a:p>
          <a:pPr marL="114300" lvl="1" indent="-114300" algn="l" defTabSz="644525">
            <a:lnSpc>
              <a:spcPct val="90000"/>
            </a:lnSpc>
            <a:spcBef>
              <a:spcPct val="0"/>
            </a:spcBef>
            <a:spcAft>
              <a:spcPct val="15000"/>
            </a:spcAft>
            <a:buChar char="•"/>
          </a:pPr>
          <a:r>
            <a:rPr lang="es-ES_tradnl" sz="1450" kern="1200" noProof="0" dirty="0" err="1">
              <a:latin typeface="Arial" panose="020B0604020202020204" pitchFamily="34" charset="0"/>
              <a:cs typeface="Arial" panose="020B0604020202020204" pitchFamily="34" charset="0"/>
            </a:rPr>
            <a:t>Sovereign</a:t>
          </a:r>
          <a:r>
            <a:rPr lang="es-ES_tradnl" sz="1450" kern="1200" noProof="0" dirty="0">
              <a:latin typeface="Arial" panose="020B0604020202020204" pitchFamily="34" charset="0"/>
              <a:cs typeface="Arial" panose="020B0604020202020204" pitchFamily="34" charset="0"/>
            </a:rPr>
            <a:t> and Non </a:t>
          </a:r>
          <a:r>
            <a:rPr lang="es-ES_tradnl" sz="1450" kern="1200" noProof="0" dirty="0" err="1">
              <a:latin typeface="Arial" panose="020B0604020202020204" pitchFamily="34" charset="0"/>
              <a:cs typeface="Arial" panose="020B0604020202020204" pitchFamily="34" charset="0"/>
            </a:rPr>
            <a:t>Sovereign</a:t>
          </a:r>
          <a:r>
            <a:rPr lang="es-ES_tradnl" sz="1450" kern="1200" noProof="0" dirty="0">
              <a:latin typeface="Arial" panose="020B0604020202020204" pitchFamily="34" charset="0"/>
              <a:cs typeface="Arial" panose="020B0604020202020204" pitchFamily="34" charset="0"/>
            </a:rPr>
            <a:t> </a:t>
          </a:r>
          <a:r>
            <a:rPr lang="es-ES_tradnl" sz="1450" kern="1200" noProof="0" dirty="0" err="1">
              <a:latin typeface="Arial" panose="020B0604020202020204" pitchFamily="34" charset="0"/>
              <a:cs typeface="Arial" panose="020B0604020202020204" pitchFamily="34" charset="0"/>
            </a:rPr>
            <a:t>Financing</a:t>
          </a:r>
          <a:endParaRPr lang="es-ES_tradnl" sz="1450" kern="1200" noProof="0" dirty="0">
            <a:latin typeface="Arial" panose="020B0604020202020204" pitchFamily="34" charset="0"/>
            <a:cs typeface="Arial" panose="020B0604020202020204" pitchFamily="34" charset="0"/>
          </a:endParaRPr>
        </a:p>
      </dsp:txBody>
      <dsp:txXfrm>
        <a:off x="5888301" y="1892110"/>
        <a:ext cx="2301439" cy="1534293"/>
      </dsp:txXfrm>
    </dsp:sp>
    <dsp:sp modelId="{2E643CAB-C909-4A00-8CB7-E015F7CF2467}">
      <dsp:nvSpPr>
        <dsp:cNvPr id="0" name=""/>
        <dsp:cNvSpPr/>
      </dsp:nvSpPr>
      <dsp:spPr>
        <a:xfrm>
          <a:off x="3652890" y="3785801"/>
          <a:ext cx="1598733" cy="1534293"/>
        </a:xfrm>
        <a:prstGeom prst="ellipse">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00075">
            <a:lnSpc>
              <a:spcPct val="90000"/>
            </a:lnSpc>
            <a:spcBef>
              <a:spcPct val="0"/>
            </a:spcBef>
            <a:spcAft>
              <a:spcPct val="35000"/>
            </a:spcAft>
            <a:buNone/>
          </a:pPr>
          <a:r>
            <a:rPr lang="es-ES_tradnl" sz="1350" b="1" kern="1200" noProof="0" dirty="0">
              <a:latin typeface="Arial" panose="020B0604020202020204" pitchFamily="34" charset="0"/>
              <a:cs typeface="Arial" panose="020B0604020202020204" pitchFamily="34" charset="0"/>
            </a:rPr>
            <a:t>Efecto demostrativo/ expansivo </a:t>
          </a:r>
        </a:p>
      </dsp:txBody>
      <dsp:txXfrm>
        <a:off x="3887019" y="4010493"/>
        <a:ext cx="1130475" cy="1084909"/>
      </dsp:txXfrm>
    </dsp:sp>
    <dsp:sp modelId="{BD7A01FD-3283-4FCD-9176-2D8DDF4100E9}">
      <dsp:nvSpPr>
        <dsp:cNvPr id="0" name=""/>
        <dsp:cNvSpPr/>
      </dsp:nvSpPr>
      <dsp:spPr>
        <a:xfrm>
          <a:off x="5324503" y="3785801"/>
          <a:ext cx="2398100" cy="1534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44525">
            <a:lnSpc>
              <a:spcPct val="90000"/>
            </a:lnSpc>
            <a:spcBef>
              <a:spcPct val="0"/>
            </a:spcBef>
            <a:spcAft>
              <a:spcPct val="15000"/>
            </a:spcAft>
            <a:buChar char="•"/>
          </a:pPr>
          <a:r>
            <a:rPr lang="en-US" sz="1450" kern="1200" dirty="0">
              <a:latin typeface="Arial" panose="020B0604020202020204" pitchFamily="34" charset="0"/>
              <a:cs typeface="Arial" panose="020B0604020202020204" pitchFamily="34" charset="0"/>
            </a:rPr>
            <a:t>Learning effects</a:t>
          </a:r>
        </a:p>
        <a:p>
          <a:pPr marL="114300" lvl="1" indent="-114300" algn="l" defTabSz="644525">
            <a:lnSpc>
              <a:spcPct val="90000"/>
            </a:lnSpc>
            <a:spcBef>
              <a:spcPct val="0"/>
            </a:spcBef>
            <a:spcAft>
              <a:spcPct val="15000"/>
            </a:spcAft>
            <a:buChar char="•"/>
          </a:pPr>
          <a:r>
            <a:rPr lang="en-US" sz="1450" kern="1200" dirty="0">
              <a:latin typeface="Arial" panose="020B0604020202020204" pitchFamily="34" charset="0"/>
              <a:cs typeface="Arial" panose="020B0604020202020204" pitchFamily="34" charset="0"/>
            </a:rPr>
            <a:t>Capital markets expansion</a:t>
          </a:r>
        </a:p>
      </dsp:txBody>
      <dsp:txXfrm>
        <a:off x="5324503" y="3785801"/>
        <a:ext cx="2398100" cy="153429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cs typeface="+mn-cs"/>
              </a:defRPr>
            </a:lvl1pPr>
          </a:lstStyle>
          <a:p>
            <a:pPr>
              <a:defRPr/>
            </a:pPr>
            <a:fld id="{FE2BC738-1A89-41BE-9DC4-4EF4523DCF7C}" type="datetimeFigureOut">
              <a:rPr lang="en-US" altLang="en-US"/>
              <a:pPr>
                <a:defRPr/>
              </a:pPr>
              <a:t>6/26/2017</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cs typeface="+mn-cs"/>
              </a:defRPr>
            </a:lvl1pPr>
          </a:lstStyle>
          <a:p>
            <a:pPr>
              <a:defRPr/>
            </a:pPr>
            <a:fld id="{6251C48E-1188-44C1-B8C5-1A91EEE7548E}" type="slidenum">
              <a:rPr lang="en-US" altLang="en-US"/>
              <a:pPr>
                <a:defRPr/>
              </a:pPr>
              <a:t>‹#›</a:t>
            </a:fld>
            <a:endParaRPr lang="en-US" altLang="en-US"/>
          </a:p>
        </p:txBody>
      </p:sp>
    </p:spTree>
    <p:extLst>
      <p:ext uri="{BB962C8B-B14F-4D97-AF65-F5344CB8AC3E}">
        <p14:creationId xmlns:p14="http://schemas.microsoft.com/office/powerpoint/2010/main" val="42249201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51C48E-1188-44C1-B8C5-1A91EEE7548E}" type="slidenum">
              <a:rPr lang="en-US" altLang="en-US" smtClean="0"/>
              <a:pPr>
                <a:defRPr/>
              </a:pPr>
              <a:t>1</a:t>
            </a:fld>
            <a:endParaRPr lang="en-US" altLang="en-US"/>
          </a:p>
        </p:txBody>
      </p:sp>
    </p:spTree>
    <p:extLst>
      <p:ext uri="{BB962C8B-B14F-4D97-AF65-F5344CB8AC3E}">
        <p14:creationId xmlns:p14="http://schemas.microsoft.com/office/powerpoint/2010/main" val="2359271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MY NAME IS JOAN PRATS, AND I WORK AT THE CAPITAL MARKETS AND FINAN IN CE DIVISION AT THE IDB. </a:t>
            </a:r>
          </a:p>
          <a:p>
            <a:r>
              <a:rPr lang="en-US" altLang="en-US" dirty="0"/>
              <a:t>I WOULD LIKE TO BRIEFLY INTRODUCE THE TOPIC OF GUARANTEES AS AN INTRUMENT FOR DEVELOPMENT GREEN MARKETS AND INFRAESTRUCTURE IN GENERAL. </a:t>
            </a:r>
          </a:p>
          <a:p>
            <a:r>
              <a:rPr lang="en-US" altLang="en-US" dirty="0"/>
              <a:t>GURANTEES HAVE BEEN AN INSTRUMENT THAT EVEN WHEN THEY HAVE BEEN ARROUND FOR A WHILE, THEY HAVE NOT YET COME TO BE MAINSTREAM AND PROBABLY THEY HAVE NOT YET REACH THEIR DEVELOPMENTAL POTENTIAL.</a:t>
            </a:r>
          </a:p>
          <a:p>
            <a:r>
              <a:rPr lang="en-US" altLang="en-US" dirty="0"/>
              <a:t>MULTILATERAL GUARANTEES AND GUARANTEES IN GENERAL HAVE ARE A KEY INSTRUMENT IN RISK MANAGEMENT THAT HELPS TO MOBILIZE FINANCING SPECIALLY IN GREEN MARKETS WHERE RISKS ARE HIGH DUE TO NEW MARKETS DEVELOPMENTS, TECHNOLOGYCAL REASONS, WHEATHER EVENTS, OR OTHERS….</a:t>
            </a:r>
          </a:p>
          <a:p>
            <a:r>
              <a:rPr lang="en-US" altLang="en-US" dirty="0"/>
              <a:t>GUARANTEES ARE AN EXCELENT INSTRUMENT IN ORDER TO: </a:t>
            </a:r>
          </a:p>
          <a:p>
            <a:r>
              <a:rPr lang="en-US" altLang="en-US" dirty="0"/>
              <a:t>1/DISAGREGATE RISK AND ALLOCATE RISK TO THOSE PARTIES THAT HAVE CONTROL OVER IT OR ARE IN A BETTER POSITION TO MANAGE IT. FOR EXEMPLE EARLY TERMINATION GUARANTEES ARE DIRECTED ONLY TO COVER THE RISK RELATED TO PAYMENTS THE GOVERNMENT HAS TO MAKE WHEN A CONTRACT IS TERMINATED AND IT IS THE GOVERNMENT FAULT. IT DOES NOT COVER ANY OTHER PROJECT OF CONTRACTUAL RISK, BUT THE FINAL TERMINATION PAYMENT. MULTILATERALS MIGHT BE A GOOD INSTRUMENTS WHEN UNCERTEINTIES RELATED TO THIS PAYMENT INHIBIT PRIVATE INVESTMENT, AS HAS BEEN THE CASE IN THE RECENT RENEWABLE ENERGEY AUCTION IN ARGENTINA.</a:t>
            </a:r>
          </a:p>
          <a:p>
            <a:r>
              <a:rPr lang="en-US" altLang="en-US" dirty="0"/>
              <a:t>OTHER IMPORTANT RISKS THAT MIGHT BE COVERED ARE PRICE RISK, INTERESTED RATE RISK, CONSTRUCTION RISK, AND OTHER IMPORTANT RISK FOR PROJECT DEVELOPMENT. </a:t>
            </a:r>
          </a:p>
          <a:p>
            <a:endParaRPr lang="en-US" altLang="en-US" dirty="0"/>
          </a:p>
          <a:p>
            <a:r>
              <a:rPr lang="en-US" altLang="en-US" dirty="0"/>
              <a:t>3/GUARANTEES CAN ALSO PROMOTE NEW MARKETS AND INVESTMENT WHEN THEY GUARANTEE CONTRACTS SUCH AS PERFORMANCE CONTRACTS OR PPAS IN CONDITIONS WHEN THERE IS HIGH UNCERTAINTY AND RISK. </a:t>
            </a:r>
          </a:p>
          <a:p>
            <a:endParaRPr lang="en-US" altLang="en-US" dirty="0"/>
          </a:p>
          <a:p>
            <a:r>
              <a:rPr lang="en-US" altLang="en-US" dirty="0"/>
              <a:t>2/GUARANTEES CAN ALSO ENHANCE THE CREDIT RATING OF DEBT ISSUERS, INDUCING MORE AND BETTER FINANCING. </a:t>
            </a:r>
          </a:p>
          <a:p>
            <a:endParaRPr lang="en-US" altLang="en-US" dirty="0"/>
          </a:p>
        </p:txBody>
      </p:sp>
      <p:sp>
        <p:nvSpPr>
          <p:cNvPr id="225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defRPr/>
            </a:pPr>
            <a:fld id="{9BD46B1D-23E0-43BF-8BF1-0509FE059314}" type="slidenum">
              <a:rPr lang="en-US" altLang="en-US" smtClean="0"/>
              <a:pPr eaLnBrk="1" hangingPunct="1">
                <a:spcBef>
                  <a:spcPct val="0"/>
                </a:spcBef>
                <a:defRPr/>
              </a:pPr>
              <a:t>7</a:t>
            </a:fld>
            <a:endParaRPr lang="en-US" altLang="en-US"/>
          </a:p>
        </p:txBody>
      </p:sp>
    </p:spTree>
    <p:extLst>
      <p:ext uri="{BB962C8B-B14F-4D97-AF65-F5344CB8AC3E}">
        <p14:creationId xmlns:p14="http://schemas.microsoft.com/office/powerpoint/2010/main" val="3599515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GUARANTEES ARE NOT AS POPULAR AS LOANS. </a:t>
            </a:r>
          </a:p>
          <a:p>
            <a:endParaRPr lang="en-US" altLang="en-US" dirty="0"/>
          </a:p>
          <a:p>
            <a:r>
              <a:rPr lang="en-US" altLang="en-US" dirty="0"/>
              <a:t>AS WE KNOW, WHEN THINKING IN MDB, AND MANY OTHER THINGS, CASH IS KING AND THIS MEANS THAT LOANS ARE PREFERED TO GUARANTEES EVEN WHEN SOMETIMES IT IS MORE EFFICIENT IN MANY WAYS THE GUARANTEE STRUCUTRE. </a:t>
            </a:r>
          </a:p>
          <a:p>
            <a:endParaRPr lang="en-US" altLang="en-US" dirty="0"/>
          </a:p>
          <a:p>
            <a:r>
              <a:rPr lang="en-US" altLang="en-US" dirty="0"/>
              <a:t>THEY LOW LEVEL OF CALLS OF MDB GUARANTEES, ILUSTRATE THE POINT THAT GUARANTEES ARE MAINLY TO PROVIDE CREDIBILITIY TO NEW TECHNOLOGIES AND CONTRACTUAL ARRENGEMENTS.</a:t>
            </a:r>
          </a:p>
          <a:p>
            <a:endParaRPr lang="en-US" altLang="en-US" dirty="0"/>
          </a:p>
          <a:p>
            <a:r>
              <a:rPr lang="en-US" altLang="en-US" dirty="0"/>
              <a:t>GOVERNMENTS ARE INCREASINGLY USING GUARANTEES IN ORDER TO IMPROVE PROJECT DEVELOPMENT. CUADRO QUE TENGO EN LA PRESENTACION DE BASE DE DATOS. </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40F9E3BB-B71C-4661-9885-585FF44DEC4B}" type="slidenum">
              <a:rPr lang="en-US" altLang="en-US" smtClean="0"/>
              <a:pPr eaLnBrk="1" hangingPunct="1">
                <a:spcBef>
                  <a:spcPct val="0"/>
                </a:spcBef>
              </a:pPr>
              <a:t>8</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0BC380B4-8480-4E78-92F6-501B0F16C3D8}" type="slidenum">
              <a:rPr lang="en-US" altLang="en-US" smtClean="0"/>
              <a:pPr eaLnBrk="1" hangingPunct="1">
                <a:spcBef>
                  <a:spcPct val="0"/>
                </a:spcBef>
              </a:pPr>
              <a:t>9</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0BC380B4-8480-4E78-92F6-501B0F16C3D8}" type="slidenum">
              <a:rPr lang="en-US" altLang="en-US" smtClean="0"/>
              <a:pPr eaLnBrk="1" hangingPunct="1">
                <a:spcBef>
                  <a:spcPct val="0"/>
                </a:spcBef>
              </a:pPr>
              <a:t>10</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8C3D800B-8C01-409C-9A41-56023EEE6CFF}" type="slidenum">
              <a:rPr lang="en-US" altLang="en-US" smtClean="0"/>
              <a:pPr eaLnBrk="1" hangingPunct="1">
                <a:spcBef>
                  <a:spcPct val="0"/>
                </a:spcBef>
              </a:pPr>
              <a:t>11</a:t>
            </a:fld>
            <a:endParaRPr lang="en-US" altLang="en-US"/>
          </a:p>
        </p:txBody>
      </p:sp>
    </p:spTree>
    <p:extLst>
      <p:ext uri="{BB962C8B-B14F-4D97-AF65-F5344CB8AC3E}">
        <p14:creationId xmlns:p14="http://schemas.microsoft.com/office/powerpoint/2010/main" val="287017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150000"/>
              </a:lnSpc>
              <a:spcBef>
                <a:spcPct val="0"/>
              </a:spcBef>
              <a:buClr>
                <a:srgbClr val="953735"/>
              </a:buClr>
            </a:pPr>
            <a:r>
              <a:rPr lang="en-US" altLang="en-US" dirty="0">
                <a:solidFill>
                  <a:schemeClr val="tx2"/>
                </a:solidFill>
                <a:latin typeface="Century Gothic" pitchFamily="34" charset="0"/>
              </a:rPr>
              <a:t>- no </a:t>
            </a:r>
            <a:r>
              <a:rPr lang="en-US" altLang="en-US" dirty="0" err="1">
                <a:solidFill>
                  <a:schemeClr val="tx2"/>
                </a:solidFill>
                <a:latin typeface="Century Gothic" pitchFamily="34" charset="0"/>
              </a:rPr>
              <a:t>cumplen</a:t>
            </a:r>
            <a:r>
              <a:rPr lang="en-US" altLang="en-US" dirty="0">
                <a:solidFill>
                  <a:schemeClr val="tx2"/>
                </a:solidFill>
                <a:latin typeface="Century Gothic" pitchFamily="34" charset="0"/>
              </a:rPr>
              <a:t> con </a:t>
            </a:r>
            <a:r>
              <a:rPr lang="en-US" altLang="en-US" dirty="0" err="1">
                <a:solidFill>
                  <a:schemeClr val="tx2"/>
                </a:solidFill>
                <a:latin typeface="Century Gothic" pitchFamily="34" charset="0"/>
              </a:rPr>
              <a:t>mínimas</a:t>
            </a: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condiciones</a:t>
            </a: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tercero</a:t>
            </a:r>
            <a:r>
              <a:rPr lang="en-US" altLang="en-US" dirty="0">
                <a:solidFill>
                  <a:schemeClr val="tx2"/>
                </a:solidFill>
                <a:latin typeface="Century Gothic" pitchFamily="34" charset="0"/>
              </a:rPr>
              <a:t>, sin </a:t>
            </a:r>
            <a:r>
              <a:rPr lang="en-US" altLang="en-US" dirty="0" err="1">
                <a:solidFill>
                  <a:schemeClr val="tx2"/>
                </a:solidFill>
                <a:latin typeface="Century Gothic" pitchFamily="34" charset="0"/>
              </a:rPr>
              <a:t>correlación</a:t>
            </a:r>
            <a:r>
              <a:rPr lang="en-US" altLang="en-US" dirty="0">
                <a:solidFill>
                  <a:schemeClr val="tx2"/>
                </a:solidFill>
                <a:latin typeface="Century Gothic" pitchFamily="34" charset="0"/>
              </a:rPr>
              <a:t>, rating)</a:t>
            </a:r>
          </a:p>
          <a:p>
            <a:pPr eaLnBrk="1" hangingPunct="1">
              <a:lnSpc>
                <a:spcPct val="250000"/>
              </a:lnSpc>
              <a:spcBef>
                <a:spcPct val="0"/>
              </a:spcBef>
              <a:buClr>
                <a:srgbClr val="953735"/>
              </a:buClr>
            </a:pP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ocupan</a:t>
            </a: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recursos</a:t>
            </a: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ociosos</a:t>
            </a:r>
            <a:r>
              <a:rPr lang="en-US" altLang="en-US" dirty="0">
                <a:solidFill>
                  <a:schemeClr val="tx2"/>
                </a:solidFill>
                <a:latin typeface="Century Gothic" pitchFamily="34" charset="0"/>
              </a:rPr>
              <a:t> </a:t>
            </a:r>
          </a:p>
          <a:p>
            <a:pPr eaLnBrk="1" hangingPunct="1">
              <a:lnSpc>
                <a:spcPct val="150000"/>
              </a:lnSpc>
              <a:spcBef>
                <a:spcPct val="0"/>
              </a:spcBef>
              <a:buClr>
                <a:srgbClr val="953735"/>
              </a:buClr>
            </a:pP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pueden</a:t>
            </a: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ser</a:t>
            </a: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refinanciados</a:t>
            </a:r>
            <a:r>
              <a:rPr lang="en-US" altLang="en-US" dirty="0">
                <a:solidFill>
                  <a:schemeClr val="tx2"/>
                </a:solidFill>
                <a:latin typeface="Century Gothic" pitchFamily="34" charset="0"/>
              </a:rPr>
              <a:t> con </a:t>
            </a:r>
            <a:r>
              <a:rPr lang="en-US" altLang="en-US" dirty="0" err="1">
                <a:solidFill>
                  <a:schemeClr val="tx2"/>
                </a:solidFill>
                <a:latin typeface="Century Gothic" pitchFamily="34" charset="0"/>
              </a:rPr>
              <a:t>garantias</a:t>
            </a:r>
            <a:r>
              <a:rPr lang="en-US" altLang="en-US" dirty="0">
                <a:solidFill>
                  <a:schemeClr val="tx2"/>
                </a:solidFill>
                <a:latin typeface="Century Gothic" pitchFamily="34" charset="0"/>
              </a:rPr>
              <a:t> sin </a:t>
            </a:r>
            <a:r>
              <a:rPr lang="en-US" altLang="en-US" dirty="0" err="1">
                <a:solidFill>
                  <a:schemeClr val="tx2"/>
                </a:solidFill>
                <a:latin typeface="Century Gothic" pitchFamily="34" charset="0"/>
              </a:rPr>
              <a:t>aumentar</a:t>
            </a:r>
            <a:r>
              <a:rPr lang="en-US" altLang="en-US" dirty="0">
                <a:solidFill>
                  <a:schemeClr val="tx2"/>
                </a:solidFill>
                <a:latin typeface="Century Gothic" pitchFamily="34" charset="0"/>
              </a:rPr>
              <a:t> </a:t>
            </a:r>
            <a:r>
              <a:rPr lang="en-US" altLang="en-US" dirty="0" err="1">
                <a:solidFill>
                  <a:schemeClr val="tx2"/>
                </a:solidFill>
                <a:latin typeface="Century Gothic" pitchFamily="34" charset="0"/>
              </a:rPr>
              <a:t>deuda</a:t>
            </a:r>
            <a:endParaRPr lang="en-US" altLang="en-US" dirty="0">
              <a:solidFill>
                <a:schemeClr val="tx2"/>
              </a:solidFill>
              <a:latin typeface="Century Gothic" pitchFamily="34" charset="0"/>
            </a:endParaRPr>
          </a:p>
          <a:p>
            <a:endParaRPr lang="en-US" altLang="en-US" dirty="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C7988F14-7E6D-43D1-A423-35D54629F4E9}" type="slidenum">
              <a:rPr lang="en-US" altLang="en-US" smtClean="0"/>
              <a:pPr eaLnBrk="1" hangingPunct="1">
                <a:spcBef>
                  <a:spcPct val="0"/>
                </a:spcBef>
              </a:pPr>
              <a:t>12</a:t>
            </a:fld>
            <a:endParaRPr lang="en-US" altLang="en-US"/>
          </a:p>
        </p:txBody>
      </p:sp>
    </p:spTree>
    <p:extLst>
      <p:ext uri="{BB962C8B-B14F-4D97-AF65-F5344CB8AC3E}">
        <p14:creationId xmlns:p14="http://schemas.microsoft.com/office/powerpoint/2010/main" val="4251289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CB90076C-B3BE-4267-90E9-E007615DC082}" type="slidenum">
              <a:rPr lang="en-US" altLang="en-US" smtClean="0"/>
              <a:pPr eaLnBrk="1" hangingPunct="1">
                <a:spcBef>
                  <a:spcPct val="0"/>
                </a:spcBef>
              </a:pPr>
              <a:t>13</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808E2436-9842-41F5-A4A8-A9E4B9AD99E2}" type="slidenum">
              <a:rPr lang="en-US" altLang="en-US" smtClean="0"/>
              <a:pPr eaLnBrk="1" hangingPunct="1">
                <a:spcBef>
                  <a:spcPct val="0"/>
                </a:spcBef>
              </a:pPr>
              <a:t>14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BA6C3CA-9750-4072-9F15-E0422E278FCD}" type="datetime1">
              <a:rPr lang="en-US" altLang="en-US"/>
              <a:pPr>
                <a:defRPr/>
              </a:pPr>
              <a:t>6/26/2017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3FF8CE-BB10-496B-80AE-DDE12230BF53}" type="slidenum">
              <a:rPr lang="en-US" altLang="en-US"/>
              <a:pPr>
                <a:defRPr/>
              </a:pPr>
              <a:t>‹#›</a:t>
            </a:fld>
            <a:endParaRPr lang="en-US" altLang="en-US"/>
          </a:p>
        </p:txBody>
      </p:sp>
    </p:spTree>
    <p:extLst>
      <p:ext uri="{BB962C8B-B14F-4D97-AF65-F5344CB8AC3E}">
        <p14:creationId xmlns:p14="http://schemas.microsoft.com/office/powerpoint/2010/main" val="1376366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6029327-C85C-48F2-AB96-08476F2E8748}" type="datetime1">
              <a:rPr lang="en-US" altLang="en-US"/>
              <a:pPr>
                <a:defRPr/>
              </a:pPr>
              <a:t>6/26/2017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C9CE076-32EF-4171-AA59-89CE5403A85E}" type="slidenum">
              <a:rPr lang="en-US" altLang="en-US"/>
              <a:pPr>
                <a:defRPr/>
              </a:pPr>
              <a:t>‹#›</a:t>
            </a:fld>
            <a:endParaRPr lang="en-US" altLang="en-US"/>
          </a:p>
        </p:txBody>
      </p:sp>
    </p:spTree>
    <p:extLst>
      <p:ext uri="{BB962C8B-B14F-4D97-AF65-F5344CB8AC3E}">
        <p14:creationId xmlns:p14="http://schemas.microsoft.com/office/powerpoint/2010/main" val="1565179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41AB08C-10DB-4A0E-B2B4-B1813E4528C5}" type="datetime1">
              <a:rPr lang="en-US" altLang="en-US"/>
              <a:pPr>
                <a:defRPr/>
              </a:pPr>
              <a:t>6/26/2017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65C9481-ACBB-4DD5-85B2-43E1FEA1353F}" type="slidenum">
              <a:rPr lang="en-US" altLang="en-US"/>
              <a:pPr>
                <a:defRPr/>
              </a:pPr>
              <a:t>‹#›</a:t>
            </a:fld>
            <a:endParaRPr lang="en-US" altLang="en-US"/>
          </a:p>
        </p:txBody>
      </p:sp>
    </p:spTree>
    <p:extLst>
      <p:ext uri="{BB962C8B-B14F-4D97-AF65-F5344CB8AC3E}">
        <p14:creationId xmlns:p14="http://schemas.microsoft.com/office/powerpoint/2010/main" val="256254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B17C2FF-F0EB-4420-B4C7-E7B95E39CB69}" type="datetime1">
              <a:rPr lang="en-US" altLang="en-US"/>
              <a:pPr>
                <a:defRPr/>
              </a:pPr>
              <a:t>6/26/2017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9B1D4D-FFC5-4F17-8C8F-8C45E1892074}" type="slidenum">
              <a:rPr lang="en-US" altLang="en-US"/>
              <a:pPr>
                <a:defRPr/>
              </a:pPr>
              <a:t>‹#›</a:t>
            </a:fld>
            <a:endParaRPr lang="en-US" altLang="en-US"/>
          </a:p>
        </p:txBody>
      </p:sp>
    </p:spTree>
    <p:extLst>
      <p:ext uri="{BB962C8B-B14F-4D97-AF65-F5344CB8AC3E}">
        <p14:creationId xmlns:p14="http://schemas.microsoft.com/office/powerpoint/2010/main" val="270148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9A0C860-0A8B-4190-B598-184EB4BAA016}" type="datetime1">
              <a:rPr lang="en-US" altLang="en-US"/>
              <a:pPr>
                <a:defRPr/>
              </a:pPr>
              <a:t>6/26/2017</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555B971-E480-446C-8B03-5687B9BEFB5A}" type="slidenum">
              <a:rPr lang="en-US" altLang="en-US"/>
              <a:pPr>
                <a:defRPr/>
              </a:pPr>
              <a:t>‹#›</a:t>
            </a:fld>
            <a:endParaRPr lang="en-US" altLang="en-US"/>
          </a:p>
        </p:txBody>
      </p:sp>
    </p:spTree>
    <p:extLst>
      <p:ext uri="{BB962C8B-B14F-4D97-AF65-F5344CB8AC3E}">
        <p14:creationId xmlns:p14="http://schemas.microsoft.com/office/powerpoint/2010/main" val="3513289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5CD9017-25D7-41FE-99BB-90E6831F1D77}" type="datetime1">
              <a:rPr lang="en-US" altLang="en-US"/>
              <a:pPr>
                <a:defRPr/>
              </a:pPr>
              <a:t>6/26/2017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3798E67-CEC8-48F6-B910-E41A6B70680D}" type="slidenum">
              <a:rPr lang="en-US" altLang="en-US"/>
              <a:pPr>
                <a:defRPr/>
              </a:pPr>
              <a:t>‹#›</a:t>
            </a:fld>
            <a:endParaRPr lang="en-US" altLang="en-US"/>
          </a:p>
        </p:txBody>
      </p:sp>
    </p:spTree>
    <p:extLst>
      <p:ext uri="{BB962C8B-B14F-4D97-AF65-F5344CB8AC3E}">
        <p14:creationId xmlns:p14="http://schemas.microsoft.com/office/powerpoint/2010/main" val="1673176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7FBFC15-3F94-4E39-BE53-1B908D45E4A3}" type="datetime1">
              <a:rPr lang="en-US" altLang="en-US"/>
              <a:pPr>
                <a:defRPr/>
              </a:pPr>
              <a:t>6/26/2017</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009FC4F-D6D0-43E8-83BC-13B73A691378}" type="slidenum">
              <a:rPr lang="en-US" altLang="en-US"/>
              <a:pPr>
                <a:defRPr/>
              </a:pPr>
              <a:t>‹#›</a:t>
            </a:fld>
            <a:endParaRPr lang="en-US" altLang="en-US"/>
          </a:p>
        </p:txBody>
      </p:sp>
    </p:spTree>
    <p:extLst>
      <p:ext uri="{BB962C8B-B14F-4D97-AF65-F5344CB8AC3E}">
        <p14:creationId xmlns:p14="http://schemas.microsoft.com/office/powerpoint/2010/main" val="1113191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AD80EF0-B049-404A-A201-4279055417C3}" type="datetime1">
              <a:rPr lang="en-US" altLang="en-US"/>
              <a:pPr>
                <a:defRPr/>
              </a:pPr>
              <a:t>6/26/2017</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1CF1A23-DD72-4E70-B97A-90B1DA7AF8A6}" type="slidenum">
              <a:rPr lang="en-US" altLang="en-US"/>
              <a:pPr>
                <a:defRPr/>
              </a:pPr>
              <a:t>‹#›</a:t>
            </a:fld>
            <a:endParaRPr lang="en-US" altLang="en-US"/>
          </a:p>
        </p:txBody>
      </p:sp>
    </p:spTree>
    <p:extLst>
      <p:ext uri="{BB962C8B-B14F-4D97-AF65-F5344CB8AC3E}">
        <p14:creationId xmlns:p14="http://schemas.microsoft.com/office/powerpoint/2010/main" val="332442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2FD6F58-A4B5-4E08-9BBF-F0E2A02E619B}" type="datetime1">
              <a:rPr lang="en-US" altLang="en-US"/>
              <a:pPr>
                <a:defRPr/>
              </a:pPr>
              <a:t>6/26/2017</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1A9D3DA-2104-4655-85C4-B38090397ADE}" type="slidenum">
              <a:rPr lang="en-US" altLang="en-US"/>
              <a:pPr>
                <a:defRPr/>
              </a:pPr>
              <a:t>‹#›</a:t>
            </a:fld>
            <a:endParaRPr lang="en-US" altLang="en-US"/>
          </a:p>
        </p:txBody>
      </p:sp>
    </p:spTree>
    <p:extLst>
      <p:ext uri="{BB962C8B-B14F-4D97-AF65-F5344CB8AC3E}">
        <p14:creationId xmlns:p14="http://schemas.microsoft.com/office/powerpoint/2010/main" val="2485939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3B7665C-8465-4CE4-B994-5189790F530D}" type="datetime1">
              <a:rPr lang="en-US" altLang="en-US"/>
              <a:pPr>
                <a:defRPr/>
              </a:pPr>
              <a:t>6/26/2017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F1A27A-20B5-4DB1-A4D9-D78BD9F1115A}" type="slidenum">
              <a:rPr lang="en-US" altLang="en-US"/>
              <a:pPr>
                <a:defRPr/>
              </a:pPr>
              <a:t>‹#›</a:t>
            </a:fld>
            <a:endParaRPr lang="en-US" altLang="en-US"/>
          </a:p>
        </p:txBody>
      </p:sp>
    </p:spTree>
    <p:extLst>
      <p:ext uri="{BB962C8B-B14F-4D97-AF65-F5344CB8AC3E}">
        <p14:creationId xmlns:p14="http://schemas.microsoft.com/office/powerpoint/2010/main" val="1809208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6CACE7D-DF33-4110-A4B1-5F52C13C02E1}" type="datetime1">
              <a:rPr lang="en-US" altLang="en-US"/>
              <a:pPr>
                <a:defRPr/>
              </a:pPr>
              <a:t>6/26/2017</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BA06B9B-B3BD-4A31-A1ED-C0EACC66E2D4}" type="slidenum">
              <a:rPr lang="en-US" altLang="en-US"/>
              <a:pPr>
                <a:defRPr/>
              </a:pPr>
              <a:t>‹#›</a:t>
            </a:fld>
            <a:endParaRPr lang="en-US" altLang="en-US"/>
          </a:p>
        </p:txBody>
      </p:sp>
    </p:spTree>
    <p:extLst>
      <p:ext uri="{BB962C8B-B14F-4D97-AF65-F5344CB8AC3E}">
        <p14:creationId xmlns:p14="http://schemas.microsoft.com/office/powerpoint/2010/main" val="1340529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schemeClr val="tx1">
                    <a:tint val="75000"/>
                  </a:schemeClr>
                </a:solidFill>
                <a:cs typeface="+mn-cs"/>
              </a:defRPr>
            </a:lvl1pPr>
          </a:lstStyle>
          <a:p>
            <a:pPr>
              <a:defRPr/>
            </a:pPr>
            <a:fld id="{49323210-6EA0-4677-9AD2-B34EE2129916}" type="datetime1">
              <a:rPr lang="en-US" altLang="en-US"/>
              <a:pPr>
                <a:defRPr/>
              </a:pPr>
              <a:t>6/26/2017</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schemeClr val="tx1">
                    <a:tint val="75000"/>
                  </a:schemeClr>
                </a:solidFill>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0" hangingPunct="0">
              <a:defRPr sz="1200">
                <a:solidFill>
                  <a:schemeClr val="tx1">
                    <a:tint val="75000"/>
                  </a:schemeClr>
                </a:solidFill>
                <a:cs typeface="+mn-cs"/>
              </a:defRPr>
            </a:lvl1pPr>
          </a:lstStyle>
          <a:p>
            <a:pPr>
              <a:defRPr/>
            </a:pPr>
            <a:fld id="{ED93735F-5E7D-49E0-A5A3-EB7EF73E879E}" type="slidenum">
              <a:rPr lang="en-US" altLang="en-US"/>
              <a:pPr>
                <a:defRPr/>
              </a:pPr>
              <a:t>‹#›</a:t>
            </a:fld>
            <a:endParaRPr lang="en-US" altLang="en-US"/>
          </a:p>
        </p:txBody>
      </p:sp>
      <p:pic>
        <p:nvPicPr>
          <p:cNvPr id="1031" name="Picture 9"/>
          <p:cNvPicPr>
            <a:picLocks noChangeAspect="1"/>
          </p:cNvPicPr>
          <p:nvPr userDrawn="1"/>
        </p:nvPicPr>
        <p:blipFill>
          <a:blip r:embed="rId13">
            <a:extLst>
              <a:ext uri="{28A0092B-C50C-407E-A947-70E740481C1C}">
                <a14:useLocalDpi xmlns:a14="http://schemas.microsoft.com/office/drawing/2010/main" val="0"/>
              </a:ext>
            </a:extLst>
          </a:blip>
          <a:srcRect l="3471" t="-51822" r="83038" b="2"/>
          <a:stretch>
            <a:fillRect/>
          </a:stretch>
        </p:blipFill>
        <p:spPr bwMode="auto">
          <a:xfrm>
            <a:off x="7559675" y="6146800"/>
            <a:ext cx="1233488"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3" name="Title 10"/>
          <p:cNvSpPr>
            <a:spLocks noGrp="1"/>
          </p:cNvSpPr>
          <p:nvPr>
            <p:ph type="ctrTitle"/>
          </p:nvPr>
        </p:nvSpPr>
        <p:spPr>
          <a:xfrm>
            <a:off x="3330575" y="2386013"/>
            <a:ext cx="5807075" cy="1625600"/>
          </a:xfrm>
        </p:spPr>
        <p:txBody>
          <a:bodyPr rtlCol="0">
            <a:normAutofit fontScale="90000"/>
          </a:bodyPr>
          <a:lstStyle/>
          <a:p>
            <a:pPr marL="273050" algn="l" eaLnBrk="1" fontAlgn="auto" hangingPunct="1">
              <a:spcAft>
                <a:spcPts val="0"/>
              </a:spcAft>
              <a:tabLst>
                <a:tab pos="627063" algn="l"/>
              </a:tabLst>
              <a:defRPr/>
            </a:pPr>
            <a:r>
              <a:rPr lang="es-ES" altLang="en-US" sz="4000" b="1" dirty="0" err="1">
                <a:solidFill>
                  <a:srgbClr val="800000"/>
                </a:solidFill>
                <a:latin typeface="Century Gothic" pitchFamily="34" charset="0"/>
              </a:rPr>
              <a:t>Development</a:t>
            </a:r>
            <a:r>
              <a:rPr lang="es-ES" altLang="en-US" sz="4000" b="1" dirty="0">
                <a:solidFill>
                  <a:srgbClr val="800000"/>
                </a:solidFill>
                <a:latin typeface="Century Gothic" pitchFamily="34" charset="0"/>
              </a:rPr>
              <a:t> </a:t>
            </a:r>
            <a:r>
              <a:rPr lang="es-ES" altLang="en-US" sz="4000" b="1" dirty="0" err="1">
                <a:solidFill>
                  <a:srgbClr val="800000"/>
                </a:solidFill>
                <a:latin typeface="Century Gothic" pitchFamily="34" charset="0"/>
              </a:rPr>
              <a:t>Financial</a:t>
            </a:r>
            <a:r>
              <a:rPr lang="es-ES" altLang="en-US" sz="4000" b="1" dirty="0">
                <a:solidFill>
                  <a:srgbClr val="800000"/>
                </a:solidFill>
                <a:latin typeface="Century Gothic" pitchFamily="34" charset="0"/>
              </a:rPr>
              <a:t> </a:t>
            </a:r>
            <a:r>
              <a:rPr lang="es-ES" altLang="en-US" sz="4000" b="1" dirty="0" err="1">
                <a:solidFill>
                  <a:srgbClr val="800000"/>
                </a:solidFill>
                <a:latin typeface="Century Gothic" pitchFamily="34" charset="0"/>
              </a:rPr>
              <a:t>Institutions</a:t>
            </a:r>
            <a:r>
              <a:rPr lang="es-ES" altLang="en-US" sz="4000" b="1" dirty="0">
                <a:solidFill>
                  <a:srgbClr val="800000"/>
                </a:solidFill>
                <a:latin typeface="Century Gothic" pitchFamily="34" charset="0"/>
              </a:rPr>
              <a:t> </a:t>
            </a:r>
            <a:r>
              <a:rPr lang="es-ES" altLang="en-US" sz="4000" b="1" dirty="0" err="1">
                <a:solidFill>
                  <a:srgbClr val="800000"/>
                </a:solidFill>
                <a:latin typeface="Century Gothic" pitchFamily="34" charset="0"/>
              </a:rPr>
              <a:t>Guarantees</a:t>
            </a:r>
            <a:r>
              <a:rPr lang="es-ES" altLang="en-US" sz="4000" b="1" dirty="0">
                <a:solidFill>
                  <a:srgbClr val="800000"/>
                </a:solidFill>
                <a:latin typeface="Century Gothic" pitchFamily="34" charset="0"/>
              </a:rPr>
              <a:t> </a:t>
            </a:r>
            <a:r>
              <a:rPr lang="es-ES" altLang="en-US" sz="4000" b="1" dirty="0" err="1">
                <a:solidFill>
                  <a:srgbClr val="800000"/>
                </a:solidFill>
                <a:latin typeface="Century Gothic" pitchFamily="34" charset="0"/>
              </a:rPr>
              <a:t>for</a:t>
            </a:r>
            <a:r>
              <a:rPr lang="es-ES" altLang="en-US" sz="4000" b="1" dirty="0">
                <a:solidFill>
                  <a:srgbClr val="800000"/>
                </a:solidFill>
                <a:latin typeface="Century Gothic" pitchFamily="34" charset="0"/>
              </a:rPr>
              <a:t> Green </a:t>
            </a:r>
            <a:r>
              <a:rPr lang="es-ES" altLang="en-US" sz="4000" b="1" dirty="0" err="1">
                <a:solidFill>
                  <a:srgbClr val="800000"/>
                </a:solidFill>
                <a:latin typeface="Century Gothic" pitchFamily="34" charset="0"/>
              </a:rPr>
              <a:t>Financing</a:t>
            </a:r>
            <a:endParaRPr lang="en-US" altLang="en-US" sz="2200" dirty="0">
              <a:solidFill>
                <a:schemeClr val="tx2"/>
              </a:solidFill>
              <a:latin typeface="Century Gothic" pitchFamily="34" charset="0"/>
            </a:endParaRPr>
          </a:p>
        </p:txBody>
      </p:sp>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n-US">
              <a:solidFill>
                <a:schemeClr val="lt1"/>
              </a:solidFill>
              <a:latin typeface="+mn-lt"/>
              <a:ea typeface="+mn-ea"/>
              <a:cs typeface="+mn-cs"/>
            </a:endParaRPr>
          </a:p>
        </p:txBody>
      </p:sp>
      <p:sp>
        <p:nvSpPr>
          <p:cNvPr id="17" name="Rectangle 16"/>
          <p:cNvSpPr/>
          <p:nvPr/>
        </p:nvSpPr>
        <p:spPr>
          <a:xfrm>
            <a:off x="7327900" y="6213475"/>
            <a:ext cx="1719263" cy="631825"/>
          </a:xfrm>
          <a:prstGeom prst="rect">
            <a:avLst/>
          </a:prstGeom>
          <a:solidFill>
            <a:srgbClr val="FFFFFF"/>
          </a:solid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fontAlgn="auto">
              <a:spcBef>
                <a:spcPts val="0"/>
              </a:spcBef>
              <a:spcAft>
                <a:spcPts val="0"/>
              </a:spcAft>
              <a:defRPr/>
            </a:pPr>
            <a:endParaRPr lang="en-US"/>
          </a:p>
        </p:txBody>
      </p:sp>
      <p:sp>
        <p:nvSpPr>
          <p:cNvPr id="18" name="Rectangle 1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055" name="Picture 2" descr="C:\Users\sylviaa\AppData\Local\Microsoft\Windows\Temporary Internet Files\Content.Outlook\JWZQ33AO\BID_MR_150dpi_RG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688" y="1841500"/>
            <a:ext cx="3051175" cy="215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7A16C064-F1F3-464D-AC19-2BFF5A0E7D67}" type="slidenum">
              <a:rPr lang="en-US" altLang="en-US"/>
              <a:pPr>
                <a:defRPr/>
              </a:pPr>
              <a:t>1</a:t>
            </a:fld>
            <a:endParaRPr lang="en-US" altLang="en-US"/>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mn-cs"/>
            </a:endParaRPr>
          </a:p>
        </p:txBody>
      </p:sp>
      <p:sp>
        <p:nvSpPr>
          <p:cNvPr id="8" name="Rectangle 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_tradnl" dirty="0"/>
          </a:p>
        </p:txBody>
      </p:sp>
      <p:sp>
        <p:nvSpPr>
          <p:cNvPr id="2" name="Slide Number Placeholder 1"/>
          <p:cNvSpPr>
            <a:spLocks noGrp="1"/>
          </p:cNvSpPr>
          <p:nvPr>
            <p:ph type="sldNum" sz="quarter" idx="12"/>
          </p:nvPr>
        </p:nvSpPr>
        <p:spPr/>
        <p:txBody>
          <a:bodyPr/>
          <a:lstStyle/>
          <a:p>
            <a:pPr>
              <a:defRPr/>
            </a:pPr>
            <a:fld id="{A9DF3ECB-8D13-4178-B54D-3C907B0F6920}" type="slidenum">
              <a:rPr lang="en-US" altLang="en-US"/>
              <a:pPr>
                <a:defRPr/>
              </a:pPr>
              <a:t>10</a:t>
            </a:fld>
            <a:endParaRPr lang="en-US" altLang="en-US"/>
          </a:p>
        </p:txBody>
      </p:sp>
      <p:sp>
        <p:nvSpPr>
          <p:cNvPr id="38918" name="TextBox 47"/>
          <p:cNvSpPr txBox="1">
            <a:spLocks noChangeArrowheads="1"/>
          </p:cNvSpPr>
          <p:nvPr/>
        </p:nvSpPr>
        <p:spPr bwMode="auto">
          <a:xfrm>
            <a:off x="52388" y="6596062"/>
            <a:ext cx="587057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es-ES_tradnl" altLang="en-US" sz="1100" dirty="0">
                <a:solidFill>
                  <a:srgbClr val="7F7F7F"/>
                </a:solidFill>
              </a:rPr>
              <a:t>Fuente:  </a:t>
            </a:r>
            <a:r>
              <a:rPr lang="en-US" altLang="en-US" sz="1100" dirty="0">
                <a:solidFill>
                  <a:srgbClr val="7F7F7F"/>
                </a:solidFill>
              </a:rPr>
              <a:t>OECD DEVELOPMENT CO-OPERATION WORKING PAPER 26</a:t>
            </a:r>
            <a:endParaRPr lang="es-ES_tradnl" altLang="en-US" sz="1100" dirty="0">
              <a:solidFill>
                <a:srgbClr val="7F7F7F"/>
              </a:solidFill>
            </a:endParaRPr>
          </a:p>
          <a:p>
            <a:pPr>
              <a:spcBef>
                <a:spcPct val="0"/>
              </a:spcBef>
              <a:buFontTx/>
              <a:buNone/>
            </a:pPr>
            <a:r>
              <a:rPr lang="es-ES_tradnl" altLang="en-US" sz="1100" dirty="0">
                <a:solidFill>
                  <a:srgbClr val="7F7F7F"/>
                </a:solidFill>
              </a:rPr>
              <a:t>`</a:t>
            </a:r>
          </a:p>
        </p:txBody>
      </p:sp>
      <p:sp>
        <p:nvSpPr>
          <p:cNvPr id="60" name="TextBox 1"/>
          <p:cNvSpPr txBox="1">
            <a:spLocks noChangeArrowheads="1"/>
          </p:cNvSpPr>
          <p:nvPr/>
        </p:nvSpPr>
        <p:spPr bwMode="auto">
          <a:xfrm>
            <a:off x="225425" y="515629"/>
            <a:ext cx="86931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s-ES_tradnl" altLang="en-US" sz="2700" b="1" dirty="0" err="1">
                <a:solidFill>
                  <a:srgbClr val="800000"/>
                </a:solidFill>
                <a:latin typeface="Century Gothic" pitchFamily="34" charset="0"/>
                <a:cs typeface="Arial" charset="0"/>
              </a:rPr>
              <a:t>Guarantees</a:t>
            </a:r>
            <a:r>
              <a:rPr lang="es-ES_tradnl" altLang="en-US" sz="2700" b="1" dirty="0">
                <a:solidFill>
                  <a:srgbClr val="800000"/>
                </a:solidFill>
                <a:latin typeface="Century Gothic" pitchFamily="34" charset="0"/>
                <a:cs typeface="Arial" charset="0"/>
              </a:rPr>
              <a:t> are </a:t>
            </a:r>
            <a:r>
              <a:rPr lang="es-ES_tradnl" altLang="en-US" sz="2700" b="1" dirty="0" err="1">
                <a:solidFill>
                  <a:srgbClr val="800000"/>
                </a:solidFill>
                <a:latin typeface="Century Gothic" pitchFamily="34" charset="0"/>
                <a:cs typeface="Arial" charset="0"/>
              </a:rPr>
              <a:t>effective</a:t>
            </a:r>
            <a:endParaRPr lang="es-ES_tradnl" altLang="en-US" sz="2700" b="1" dirty="0">
              <a:solidFill>
                <a:srgbClr val="800000"/>
              </a:solidFill>
              <a:latin typeface="Century Gothic" pitchFamily="34" charset="0"/>
              <a:cs typeface="Arial" charset="0"/>
            </a:endParaRPr>
          </a:p>
        </p:txBody>
      </p:sp>
      <p:grpSp>
        <p:nvGrpSpPr>
          <p:cNvPr id="62" name="Group 17"/>
          <p:cNvGrpSpPr>
            <a:grpSpLocks/>
          </p:cNvGrpSpPr>
          <p:nvPr/>
        </p:nvGrpSpPr>
        <p:grpSpPr bwMode="auto">
          <a:xfrm>
            <a:off x="166688" y="1624085"/>
            <a:ext cx="8680450" cy="4949754"/>
            <a:chOff x="165921" y="2703062"/>
            <a:chExt cx="8681471" cy="4033613"/>
          </a:xfrm>
        </p:grpSpPr>
        <p:grpSp>
          <p:nvGrpSpPr>
            <p:cNvPr id="63" name="Group 2"/>
            <p:cNvGrpSpPr>
              <a:grpSpLocks/>
            </p:cNvGrpSpPr>
            <p:nvPr/>
          </p:nvGrpSpPr>
          <p:grpSpPr bwMode="auto">
            <a:xfrm>
              <a:off x="165921" y="2703062"/>
              <a:ext cx="8681471" cy="4033613"/>
              <a:chOff x="165921" y="2685020"/>
              <a:chExt cx="8792727" cy="4051656"/>
            </a:xfrm>
          </p:grpSpPr>
          <p:grpSp>
            <p:nvGrpSpPr>
              <p:cNvPr id="65" name="Group 13"/>
              <p:cNvGrpSpPr>
                <a:grpSpLocks/>
              </p:cNvGrpSpPr>
              <p:nvPr/>
            </p:nvGrpSpPr>
            <p:grpSpPr bwMode="auto">
              <a:xfrm>
                <a:off x="287777" y="2685020"/>
                <a:ext cx="8658355" cy="3581236"/>
                <a:chOff x="307193" y="1302853"/>
                <a:chExt cx="8824051" cy="4621709"/>
              </a:xfrm>
            </p:grpSpPr>
            <p:pic>
              <p:nvPicPr>
                <p:cNvPr id="6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193" y="1463944"/>
                  <a:ext cx="8824051" cy="4460618"/>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pic>
            <p:sp>
              <p:nvSpPr>
                <p:cNvPr id="69" name="TextBox 15"/>
                <p:cNvSpPr txBox="1">
                  <a:spLocks noChangeArrowheads="1"/>
                </p:cNvSpPr>
                <p:nvPr/>
              </p:nvSpPr>
              <p:spPr bwMode="auto">
                <a:xfrm>
                  <a:off x="1686991" y="1302853"/>
                  <a:ext cx="846162" cy="369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cs typeface="Arial" charset="0"/>
                  </a:endParaRPr>
                </a:p>
              </p:txBody>
            </p:sp>
          </p:grpSp>
          <p:pic>
            <p:nvPicPr>
              <p:cNvPr id="6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921" y="3333525"/>
                <a:ext cx="2682960" cy="2959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8881" y="3242318"/>
                <a:ext cx="6109767" cy="3494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64" name="Rectangle 63"/>
            <p:cNvSpPr/>
            <p:nvPr/>
          </p:nvSpPr>
          <p:spPr>
            <a:xfrm>
              <a:off x="3360347" y="5387375"/>
              <a:ext cx="630311" cy="11857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Tree>
    <p:extLst>
      <p:ext uri="{BB962C8B-B14F-4D97-AF65-F5344CB8AC3E}">
        <p14:creationId xmlns:p14="http://schemas.microsoft.com/office/powerpoint/2010/main" val="2700127464"/>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mn-cs"/>
            </a:endParaRPr>
          </a:p>
        </p:txBody>
      </p:sp>
      <p:sp>
        <p:nvSpPr>
          <p:cNvPr id="8" name="Rectangle 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_tradnl" dirty="0"/>
          </a:p>
        </p:txBody>
      </p:sp>
      <p:sp>
        <p:nvSpPr>
          <p:cNvPr id="15379" name="TextBox 1"/>
          <p:cNvSpPr txBox="1">
            <a:spLocks noChangeArrowheads="1"/>
          </p:cNvSpPr>
          <p:nvPr/>
        </p:nvSpPr>
        <p:spPr bwMode="auto">
          <a:xfrm>
            <a:off x="271463" y="682579"/>
            <a:ext cx="8640762"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s-ES_tradnl" altLang="en-US" sz="2600" b="1" dirty="0">
                <a:solidFill>
                  <a:srgbClr val="800000"/>
                </a:solidFill>
                <a:latin typeface="Century Gothic" pitchFamily="34" charset="0"/>
              </a:rPr>
              <a:t>1. Project </a:t>
            </a:r>
            <a:r>
              <a:rPr lang="es-ES_tradnl" altLang="en-US" sz="2600" b="1" dirty="0" err="1">
                <a:solidFill>
                  <a:srgbClr val="800000"/>
                </a:solidFill>
                <a:latin typeface="Century Gothic" pitchFamily="34" charset="0"/>
              </a:rPr>
              <a:t>Guarantees</a:t>
            </a:r>
            <a:endParaRPr lang="es-ES_tradnl" altLang="en-US" sz="2600" b="1" dirty="0">
              <a:solidFill>
                <a:srgbClr val="800000"/>
              </a:solidFill>
              <a:latin typeface="Century Gothic" pitchFamily="34" charset="0"/>
            </a:endParaRPr>
          </a:p>
        </p:txBody>
      </p:sp>
      <p:grpSp>
        <p:nvGrpSpPr>
          <p:cNvPr id="3" name="Group 2"/>
          <p:cNvGrpSpPr/>
          <p:nvPr/>
        </p:nvGrpSpPr>
        <p:grpSpPr>
          <a:xfrm>
            <a:off x="1189473" y="2193519"/>
            <a:ext cx="6004109" cy="4331102"/>
            <a:chOff x="981075" y="1560513"/>
            <a:chExt cx="6348413" cy="4537105"/>
          </a:xfrm>
        </p:grpSpPr>
        <p:sp>
          <p:nvSpPr>
            <p:cNvPr id="20" name="Rounded Rectangle 19"/>
            <p:cNvSpPr/>
            <p:nvPr/>
          </p:nvSpPr>
          <p:spPr>
            <a:xfrm>
              <a:off x="981075" y="1909763"/>
              <a:ext cx="2028825" cy="64770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eaLnBrk="0" hangingPunct="0">
                <a:defRPr/>
              </a:pPr>
              <a:r>
                <a:rPr lang="es-ES_tradnl" sz="1300" dirty="0">
                  <a:latin typeface="Century Gothic" panose="020B0502020202020204" pitchFamily="34" charset="0"/>
                </a:rPr>
                <a:t>Gobierno/</a:t>
              </a:r>
              <a:r>
                <a:rPr lang="es-ES_tradnl" sz="1300" dirty="0" err="1">
                  <a:latin typeface="Century Gothic" panose="020B0502020202020204" pitchFamily="34" charset="0"/>
                </a:rPr>
                <a:t>Public</a:t>
              </a:r>
              <a:r>
                <a:rPr lang="es-ES_tradnl" sz="1300" dirty="0">
                  <a:latin typeface="Century Gothic" panose="020B0502020202020204" pitchFamily="34" charset="0"/>
                </a:rPr>
                <a:t> Enterprise/</a:t>
              </a:r>
              <a:r>
                <a:rPr lang="es-ES_tradnl" sz="1300" dirty="0" err="1">
                  <a:latin typeface="Century Gothic" panose="020B0502020202020204" pitchFamily="34" charset="0"/>
                </a:rPr>
                <a:t>Private</a:t>
              </a:r>
              <a:endParaRPr lang="es-ES_tradnl" sz="1300" dirty="0">
                <a:latin typeface="Century Gothic" panose="020B0502020202020204" pitchFamily="34" charset="0"/>
              </a:endParaRPr>
            </a:p>
          </p:txBody>
        </p:sp>
        <p:sp>
          <p:nvSpPr>
            <p:cNvPr id="23" name="Rounded Rectangle 22"/>
            <p:cNvSpPr/>
            <p:nvPr/>
          </p:nvSpPr>
          <p:spPr>
            <a:xfrm>
              <a:off x="1019175" y="5275263"/>
              <a:ext cx="2009775" cy="650875"/>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0" hangingPunct="0">
                <a:defRPr/>
              </a:pPr>
              <a:r>
                <a:rPr lang="es-ES_tradnl" sz="1300" dirty="0">
                  <a:latin typeface="Century Gothic" panose="020B0502020202020204" pitchFamily="34" charset="0"/>
                </a:rPr>
                <a:t>Project Company </a:t>
              </a:r>
            </a:p>
          </p:txBody>
        </p:sp>
        <p:sp>
          <p:nvSpPr>
            <p:cNvPr id="25" name="Rounded Rectangle 24"/>
            <p:cNvSpPr/>
            <p:nvPr/>
          </p:nvSpPr>
          <p:spPr>
            <a:xfrm>
              <a:off x="5545138" y="5299075"/>
              <a:ext cx="1544637" cy="65087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0" hangingPunct="0">
                <a:defRPr/>
              </a:pPr>
              <a:r>
                <a:rPr lang="es-ES_tradnl" sz="1300" dirty="0">
                  <a:latin typeface="Century Gothic" panose="020B0502020202020204" pitchFamily="34" charset="0"/>
                </a:rPr>
                <a:t>Comercial Bank</a:t>
              </a:r>
            </a:p>
          </p:txBody>
        </p:sp>
        <p:cxnSp>
          <p:nvCxnSpPr>
            <p:cNvPr id="28" name="Straight Arrow Connector 27"/>
            <p:cNvCxnSpPr/>
            <p:nvPr/>
          </p:nvCxnSpPr>
          <p:spPr>
            <a:xfrm flipH="1">
              <a:off x="3095625" y="5572125"/>
              <a:ext cx="2295525"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29" name="Straight Arrow Connector 28"/>
            <p:cNvCxnSpPr/>
            <p:nvPr/>
          </p:nvCxnSpPr>
          <p:spPr>
            <a:xfrm>
              <a:off x="3187700" y="2157336"/>
              <a:ext cx="1862138" cy="0"/>
            </a:xfrm>
            <a:prstGeom prst="straightConnector1">
              <a:avLst/>
            </a:prstGeom>
            <a:ln w="28575">
              <a:solidFill>
                <a:srgbClr val="C00000"/>
              </a:solidFill>
              <a:prstDash val="sysDash"/>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20" idx="2"/>
            </p:cNvCxnSpPr>
            <p:nvPr/>
          </p:nvCxnSpPr>
          <p:spPr>
            <a:xfrm>
              <a:off x="1995488" y="2557464"/>
              <a:ext cx="19050" cy="1136650"/>
            </a:xfrm>
            <a:prstGeom prst="straightConnector1">
              <a:avLst/>
            </a:prstGeom>
            <a:ln w="38100" cmpd="sng">
              <a:solidFill>
                <a:schemeClr val="tx1"/>
              </a:solidFill>
              <a:prstDash val="solid"/>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a:off x="3133725" y="5715000"/>
              <a:ext cx="2295525" cy="0"/>
            </a:xfrm>
            <a:prstGeom prst="straightConnector1">
              <a:avLst/>
            </a:prstGeom>
            <a:ln w="28575">
              <a:solidFill>
                <a:srgbClr val="C00000"/>
              </a:solidFill>
              <a:prstDash val="solid"/>
              <a:tailEnd type="arrow"/>
            </a:ln>
          </p:spPr>
          <p:style>
            <a:lnRef idx="1">
              <a:schemeClr val="dk1"/>
            </a:lnRef>
            <a:fillRef idx="0">
              <a:schemeClr val="dk1"/>
            </a:fillRef>
            <a:effectRef idx="0">
              <a:schemeClr val="dk1"/>
            </a:effectRef>
            <a:fontRef idx="minor">
              <a:schemeClr val="tx1"/>
            </a:fontRef>
          </p:style>
        </p:cxnSp>
        <p:sp>
          <p:nvSpPr>
            <p:cNvPr id="35" name="TextBox 28"/>
            <p:cNvSpPr txBox="1">
              <a:spLocks noChangeArrowheads="1"/>
            </p:cNvSpPr>
            <p:nvPr/>
          </p:nvSpPr>
          <p:spPr bwMode="auto">
            <a:xfrm>
              <a:off x="2014538" y="4618038"/>
              <a:ext cx="2449511" cy="314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s-ES_tradnl" altLang="en-US" sz="1350" dirty="0">
                  <a:latin typeface="Century Gothic" panose="020B0502020202020204" pitchFamily="34" charset="0"/>
                </a:rPr>
                <a:t>Pagos del PA</a:t>
              </a:r>
            </a:p>
          </p:txBody>
        </p:sp>
        <p:sp>
          <p:nvSpPr>
            <p:cNvPr id="38" name="TextBox 14336"/>
            <p:cNvSpPr txBox="1">
              <a:spLocks noChangeArrowheads="1"/>
            </p:cNvSpPr>
            <p:nvPr/>
          </p:nvSpPr>
          <p:spPr bwMode="auto">
            <a:xfrm>
              <a:off x="3133725" y="2189466"/>
              <a:ext cx="24495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s-ES_tradnl" altLang="en-US" sz="1350" dirty="0">
                  <a:latin typeface="Century Gothic" panose="020B0502020202020204" pitchFamily="34" charset="0"/>
                </a:rPr>
                <a:t>Contragarantía</a:t>
              </a:r>
            </a:p>
          </p:txBody>
        </p:sp>
        <p:sp>
          <p:nvSpPr>
            <p:cNvPr id="41" name="TextBox 28"/>
            <p:cNvSpPr txBox="1">
              <a:spLocks noChangeArrowheads="1"/>
            </p:cNvSpPr>
            <p:nvPr/>
          </p:nvSpPr>
          <p:spPr bwMode="auto">
            <a:xfrm>
              <a:off x="3130550" y="5783263"/>
              <a:ext cx="2449514" cy="314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s-ES_tradnl" altLang="en-US" sz="1350" dirty="0" err="1">
                  <a:solidFill>
                    <a:schemeClr val="accent2"/>
                  </a:solidFill>
                  <a:latin typeface="Century Gothic" panose="020B0502020202020204" pitchFamily="34" charset="0"/>
                </a:rPr>
                <a:t>Debt</a:t>
              </a:r>
              <a:r>
                <a:rPr lang="es-ES_tradnl" altLang="en-US" sz="1350" dirty="0">
                  <a:solidFill>
                    <a:schemeClr val="accent2"/>
                  </a:solidFill>
                  <a:latin typeface="Century Gothic" panose="020B0502020202020204" pitchFamily="34" charset="0"/>
                </a:rPr>
                <a:t> </a:t>
              </a:r>
              <a:r>
                <a:rPr lang="es-ES_tradnl" altLang="en-US" sz="1350" dirty="0" err="1">
                  <a:solidFill>
                    <a:schemeClr val="accent2"/>
                  </a:solidFill>
                  <a:latin typeface="Century Gothic" panose="020B0502020202020204" pitchFamily="34" charset="0"/>
                </a:rPr>
                <a:t>Repaymet</a:t>
              </a:r>
              <a:endParaRPr lang="es-ES_tradnl" altLang="en-US" sz="1350" dirty="0">
                <a:solidFill>
                  <a:schemeClr val="accent2"/>
                </a:solidFill>
                <a:latin typeface="Century Gothic" panose="020B0502020202020204" pitchFamily="34" charset="0"/>
              </a:endParaRPr>
            </a:p>
          </p:txBody>
        </p:sp>
        <p:cxnSp>
          <p:nvCxnSpPr>
            <p:cNvPr id="45" name="Straight Arrow Connector 44"/>
            <p:cNvCxnSpPr/>
            <p:nvPr/>
          </p:nvCxnSpPr>
          <p:spPr>
            <a:xfrm>
              <a:off x="2009918" y="3989523"/>
              <a:ext cx="17462" cy="1349375"/>
            </a:xfrm>
            <a:prstGeom prst="straightConnector1">
              <a:avLst/>
            </a:prstGeom>
            <a:ln w="38100" cmpd="sng">
              <a:solidFill>
                <a:schemeClr val="tx1"/>
              </a:solidFill>
              <a:prstDash val="solid"/>
              <a:tailEnd type="arrow"/>
            </a:ln>
          </p:spPr>
          <p:style>
            <a:lnRef idx="1">
              <a:schemeClr val="dk1"/>
            </a:lnRef>
            <a:fillRef idx="0">
              <a:schemeClr val="dk1"/>
            </a:fillRef>
            <a:effectRef idx="0">
              <a:schemeClr val="dk1"/>
            </a:effectRef>
            <a:fontRef idx="minor">
              <a:schemeClr val="tx1"/>
            </a:fontRef>
          </p:style>
        </p:cxnSp>
        <p:sp>
          <p:nvSpPr>
            <p:cNvPr id="51" name="TextBox 28"/>
            <p:cNvSpPr txBox="1">
              <a:spLocks noChangeArrowheads="1"/>
            </p:cNvSpPr>
            <p:nvPr/>
          </p:nvSpPr>
          <p:spPr bwMode="auto">
            <a:xfrm>
              <a:off x="3130550" y="5172075"/>
              <a:ext cx="2449514" cy="314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s-ES_tradnl" altLang="en-US" sz="1350" dirty="0" err="1">
                  <a:latin typeface="Century Gothic" panose="020B0502020202020204" pitchFamily="34" charset="0"/>
                </a:rPr>
                <a:t>Debt</a:t>
              </a:r>
              <a:endParaRPr lang="es-ES_tradnl" altLang="en-US" sz="1350" dirty="0">
                <a:latin typeface="Century Gothic" panose="020B0502020202020204" pitchFamily="34" charset="0"/>
              </a:endParaRPr>
            </a:p>
          </p:txBody>
        </p:sp>
        <p:sp>
          <p:nvSpPr>
            <p:cNvPr id="57" name="TextBox 14336"/>
            <p:cNvSpPr txBox="1">
              <a:spLocks noChangeArrowheads="1"/>
            </p:cNvSpPr>
            <p:nvPr/>
          </p:nvSpPr>
          <p:spPr bwMode="auto">
            <a:xfrm>
              <a:off x="4351509" y="3533852"/>
              <a:ext cx="1697038" cy="548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s-ES_tradnl" altLang="en-US" sz="1400" b="1" dirty="0" err="1">
                  <a:solidFill>
                    <a:schemeClr val="accent2"/>
                  </a:solidFill>
                  <a:latin typeface="Century Gothic" pitchFamily="34" charset="0"/>
                </a:rPr>
                <a:t>Credit</a:t>
              </a:r>
              <a:r>
                <a:rPr lang="es-ES_tradnl" altLang="en-US" sz="1400" b="1" dirty="0">
                  <a:solidFill>
                    <a:schemeClr val="accent2"/>
                  </a:solidFill>
                  <a:latin typeface="Century Gothic" pitchFamily="34" charset="0"/>
                </a:rPr>
                <a:t> </a:t>
              </a:r>
              <a:r>
                <a:rPr lang="es-ES_tradnl" altLang="en-US" sz="1400" b="1" dirty="0" err="1">
                  <a:solidFill>
                    <a:schemeClr val="accent2"/>
                  </a:solidFill>
                  <a:latin typeface="Century Gothic" pitchFamily="34" charset="0"/>
                </a:rPr>
                <a:t>Guarantee</a:t>
              </a:r>
              <a:endParaRPr lang="es-ES_tradnl" altLang="en-US" sz="1400" b="1" dirty="0">
                <a:solidFill>
                  <a:schemeClr val="accent2"/>
                </a:solidFill>
                <a:latin typeface="Century Gothic" pitchFamily="34" charset="0"/>
              </a:endParaRPr>
            </a:p>
          </p:txBody>
        </p:sp>
        <p:pic>
          <p:nvPicPr>
            <p:cNvPr id="26" name="Picture 2" descr="C:\Users\sylviaa\AppData\Local\Microsoft\Windows\Temporary Internet Files\Content.Outlook\JWZQ33AO\BID_MR_150dpi_RG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9225" y="1560513"/>
              <a:ext cx="2100263" cy="148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7" name="Straight Arrow Connector 26"/>
            <p:cNvCxnSpPr/>
            <p:nvPr/>
          </p:nvCxnSpPr>
          <p:spPr>
            <a:xfrm flipH="1">
              <a:off x="3062288" y="2752725"/>
              <a:ext cx="2757487" cy="1331913"/>
            </a:xfrm>
            <a:prstGeom prst="straightConnector1">
              <a:avLst/>
            </a:prstGeom>
            <a:ln w="28575">
              <a:solidFill>
                <a:srgbClr val="C00000"/>
              </a:solidFill>
              <a:prstDash val="sysDash"/>
              <a:tailEnd type="arrow"/>
            </a:ln>
          </p:spPr>
          <p:style>
            <a:lnRef idx="1">
              <a:schemeClr val="dk1"/>
            </a:lnRef>
            <a:fillRef idx="0">
              <a:schemeClr val="dk1"/>
            </a:fillRef>
            <a:effectRef idx="0">
              <a:schemeClr val="dk1"/>
            </a:effectRef>
            <a:fontRef idx="minor">
              <a:schemeClr val="tx1"/>
            </a:fontRef>
          </p:style>
        </p:cxnSp>
      </p:grpSp>
      <p:sp>
        <p:nvSpPr>
          <p:cNvPr id="2" name="Slide Number Placeholder 1"/>
          <p:cNvSpPr>
            <a:spLocks noGrp="1"/>
          </p:cNvSpPr>
          <p:nvPr>
            <p:ph type="sldNum" sz="quarter" idx="12"/>
          </p:nvPr>
        </p:nvSpPr>
        <p:spPr/>
        <p:txBody>
          <a:bodyPr/>
          <a:lstStyle/>
          <a:p>
            <a:pPr>
              <a:defRPr/>
            </a:pPr>
            <a:fld id="{E80A7643-F180-462E-8907-0EFDDD106FFB}" type="slidenum">
              <a:rPr lang="en-US" altLang="en-US"/>
              <a:pPr>
                <a:defRPr/>
              </a:pPr>
              <a:t>11</a:t>
            </a:fld>
            <a:endParaRPr lang="en-US" altLang="en-US"/>
          </a:p>
        </p:txBody>
      </p:sp>
      <p:sp>
        <p:nvSpPr>
          <p:cNvPr id="31" name="Rounded Rectangle 30"/>
          <p:cNvSpPr/>
          <p:nvPr/>
        </p:nvSpPr>
        <p:spPr>
          <a:xfrm>
            <a:off x="1024848" y="4261311"/>
            <a:ext cx="2028825" cy="637992"/>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eaLnBrk="0" hangingPunct="0">
              <a:defRPr/>
            </a:pPr>
            <a:r>
              <a:rPr lang="es-ES_tradnl" sz="1200" b="1" dirty="0">
                <a:latin typeface="Century Gothic" panose="020B0502020202020204" pitchFamily="34" charset="0"/>
              </a:rPr>
              <a:t>PPA </a:t>
            </a:r>
            <a:r>
              <a:rPr lang="es-ES_tradnl" sz="1200" b="1" dirty="0" err="1">
                <a:latin typeface="Century Gothic" panose="020B0502020202020204" pitchFamily="34" charset="0"/>
              </a:rPr>
              <a:t>Payment</a:t>
            </a:r>
            <a:endParaRPr lang="es-ES_tradnl" sz="1200" b="1" dirty="0">
              <a:latin typeface="Century Gothic" panose="020B0502020202020204" pitchFamily="34" charset="0"/>
            </a:endParaRPr>
          </a:p>
        </p:txBody>
      </p:sp>
      <p:sp>
        <p:nvSpPr>
          <p:cNvPr id="4" name="Rectangle 3"/>
          <p:cNvSpPr/>
          <p:nvPr/>
        </p:nvSpPr>
        <p:spPr>
          <a:xfrm>
            <a:off x="518616" y="1654219"/>
            <a:ext cx="8263720" cy="353943"/>
          </a:xfrm>
          <a:prstGeom prst="rect">
            <a:avLst/>
          </a:prstGeom>
        </p:spPr>
        <p:txBody>
          <a:bodyPr wrap="square">
            <a:spAutoFit/>
          </a:bodyPr>
          <a:lstStyle/>
          <a:p>
            <a:r>
              <a:rPr lang="en-US" sz="1700" dirty="0">
                <a:solidFill>
                  <a:schemeClr val="accent1">
                    <a:lumMod val="50000"/>
                  </a:schemeClr>
                </a:solidFill>
                <a:latin typeface="Century Gothic" panose="020B0502020202020204" pitchFamily="34" charset="0"/>
                <a:cs typeface="+mn-cs"/>
              </a:rPr>
              <a:t>Example: Covering a Public Enterprise PPA</a:t>
            </a:r>
          </a:p>
        </p:txBody>
      </p:sp>
      <p:cxnSp>
        <p:nvCxnSpPr>
          <p:cNvPr id="33" name="Straight Arrow Connector 32"/>
          <p:cNvCxnSpPr>
            <a:cxnSpLocks/>
          </p:cNvCxnSpPr>
          <p:nvPr/>
        </p:nvCxnSpPr>
        <p:spPr>
          <a:xfrm flipH="1">
            <a:off x="5037568" y="3484000"/>
            <a:ext cx="880580" cy="2316350"/>
          </a:xfrm>
          <a:prstGeom prst="straightConnector1">
            <a:avLst/>
          </a:prstGeom>
          <a:ln w="28575">
            <a:solidFill>
              <a:srgbClr val="C00000"/>
            </a:solidFill>
            <a:prstDash val="sysDash"/>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2448964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mn-cs"/>
            </a:endParaRPr>
          </a:p>
        </p:txBody>
      </p:sp>
      <p:sp>
        <p:nvSpPr>
          <p:cNvPr id="20483" name="TextBox 1"/>
          <p:cNvSpPr txBox="1">
            <a:spLocks noChangeArrowheads="1"/>
          </p:cNvSpPr>
          <p:nvPr/>
        </p:nvSpPr>
        <p:spPr bwMode="auto">
          <a:xfrm>
            <a:off x="252413" y="701320"/>
            <a:ext cx="863917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s-ES_tradnl" altLang="en-US" sz="2600" b="1" dirty="0">
                <a:solidFill>
                  <a:srgbClr val="800000"/>
                </a:solidFill>
                <a:latin typeface="Century Gothic" pitchFamily="34" charset="0"/>
              </a:rPr>
              <a:t>2. </a:t>
            </a:r>
            <a:r>
              <a:rPr lang="es-ES_tradnl" altLang="en-US" sz="2600" b="1" dirty="0" err="1">
                <a:solidFill>
                  <a:srgbClr val="800000"/>
                </a:solidFill>
                <a:latin typeface="Century Gothic" pitchFamily="34" charset="0"/>
              </a:rPr>
              <a:t>Guarantee</a:t>
            </a:r>
            <a:r>
              <a:rPr lang="es-ES_tradnl" altLang="en-US" sz="2600" b="1" dirty="0">
                <a:solidFill>
                  <a:srgbClr val="800000"/>
                </a:solidFill>
                <a:latin typeface="Century Gothic" pitchFamily="34" charset="0"/>
              </a:rPr>
              <a:t> </a:t>
            </a:r>
            <a:r>
              <a:rPr lang="es-ES_tradnl" altLang="en-US" sz="2600" b="1" dirty="0" err="1">
                <a:solidFill>
                  <a:srgbClr val="800000"/>
                </a:solidFill>
                <a:latin typeface="Century Gothic" pitchFamily="34" charset="0"/>
              </a:rPr>
              <a:t>Fund</a:t>
            </a:r>
            <a:endParaRPr lang="es-ES_tradnl" altLang="en-US" sz="2600" b="1" dirty="0">
              <a:solidFill>
                <a:srgbClr val="800000"/>
              </a:solidFill>
              <a:latin typeface="Century Gothic" pitchFamily="34" charset="0"/>
            </a:endParaRPr>
          </a:p>
        </p:txBody>
      </p:sp>
      <p:sp>
        <p:nvSpPr>
          <p:cNvPr id="8" name="Rectangle 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_tradnl" dirty="0"/>
          </a:p>
        </p:txBody>
      </p:sp>
      <p:grpSp>
        <p:nvGrpSpPr>
          <p:cNvPr id="3" name="Group 2"/>
          <p:cNvGrpSpPr/>
          <p:nvPr/>
        </p:nvGrpSpPr>
        <p:grpSpPr>
          <a:xfrm>
            <a:off x="491317" y="1480522"/>
            <a:ext cx="8332031" cy="4579081"/>
            <a:chOff x="155575" y="1184275"/>
            <a:chExt cx="8332788" cy="4616450"/>
          </a:xfrm>
        </p:grpSpPr>
        <p:sp>
          <p:nvSpPr>
            <p:cNvPr id="20" name="Rounded Rectangle 19"/>
            <p:cNvSpPr/>
            <p:nvPr/>
          </p:nvSpPr>
          <p:spPr>
            <a:xfrm>
              <a:off x="1057275" y="1539875"/>
              <a:ext cx="2028825" cy="85090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eaLnBrk="0" hangingPunct="0">
                <a:defRPr/>
              </a:pPr>
              <a:r>
                <a:rPr lang="es-ES_tradnl" sz="1400" dirty="0">
                  <a:latin typeface="Century Gothic" panose="020B0502020202020204" pitchFamily="34" charset="0"/>
                </a:rPr>
                <a:t>Gobierno</a:t>
              </a:r>
            </a:p>
          </p:txBody>
        </p:sp>
        <p:sp>
          <p:nvSpPr>
            <p:cNvPr id="23" name="Rounded Rectangle 22"/>
            <p:cNvSpPr/>
            <p:nvPr/>
          </p:nvSpPr>
          <p:spPr>
            <a:xfrm>
              <a:off x="2382838" y="5186363"/>
              <a:ext cx="1047750" cy="5715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0" hangingPunct="0">
                <a:defRPr/>
              </a:pPr>
              <a:r>
                <a:rPr lang="es-ES_tradnl" sz="1200" dirty="0">
                  <a:latin typeface="Century Gothic" panose="020B0502020202020204" pitchFamily="34" charset="0"/>
                </a:rPr>
                <a:t>Proyecto 3</a:t>
              </a:r>
            </a:p>
          </p:txBody>
        </p:sp>
        <p:cxnSp>
          <p:nvCxnSpPr>
            <p:cNvPr id="29" name="Straight Arrow Connector 28"/>
            <p:cNvCxnSpPr/>
            <p:nvPr/>
          </p:nvCxnSpPr>
          <p:spPr>
            <a:xfrm>
              <a:off x="3149600" y="2060575"/>
              <a:ext cx="1862138" cy="0"/>
            </a:xfrm>
            <a:prstGeom prst="straightConnector1">
              <a:avLst/>
            </a:prstGeom>
            <a:ln w="28575">
              <a:solidFill>
                <a:srgbClr val="C00000"/>
              </a:solidFill>
              <a:prstDash val="sysDash"/>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a:off x="2071688" y="2444750"/>
              <a:ext cx="19050" cy="817563"/>
            </a:xfrm>
            <a:prstGeom prst="straightConnector1">
              <a:avLst/>
            </a:prstGeom>
            <a:ln w="28575" cmpd="sng">
              <a:solidFill>
                <a:schemeClr val="tx1"/>
              </a:solidFill>
              <a:prstDash val="solid"/>
              <a:tailEnd type="arrow"/>
            </a:ln>
          </p:spPr>
          <p:style>
            <a:lnRef idx="1">
              <a:schemeClr val="dk1"/>
            </a:lnRef>
            <a:fillRef idx="0">
              <a:schemeClr val="dk1"/>
            </a:fillRef>
            <a:effectRef idx="0">
              <a:schemeClr val="dk1"/>
            </a:effectRef>
            <a:fontRef idx="minor">
              <a:schemeClr val="tx1"/>
            </a:fontRef>
          </p:style>
        </p:cxnSp>
        <p:sp>
          <p:nvSpPr>
            <p:cNvPr id="38" name="TextBox 14336"/>
            <p:cNvSpPr txBox="1">
              <a:spLocks noChangeArrowheads="1"/>
            </p:cNvSpPr>
            <p:nvPr/>
          </p:nvSpPr>
          <p:spPr bwMode="auto">
            <a:xfrm>
              <a:off x="3208338" y="1666875"/>
              <a:ext cx="24495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s-ES_tradnl" altLang="en-US" sz="1400" dirty="0">
                  <a:latin typeface="Century Gothic" pitchFamily="34" charset="0"/>
                </a:rPr>
                <a:t>Contragarantía</a:t>
              </a:r>
            </a:p>
          </p:txBody>
        </p:sp>
        <p:sp>
          <p:nvSpPr>
            <p:cNvPr id="43" name="Rounded Rectangle 42"/>
            <p:cNvSpPr/>
            <p:nvPr/>
          </p:nvSpPr>
          <p:spPr>
            <a:xfrm>
              <a:off x="1057275" y="3281363"/>
              <a:ext cx="2028825" cy="5715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0" hangingPunct="0">
                <a:defRPr/>
              </a:pPr>
              <a:r>
                <a:rPr lang="es-ES_tradnl" sz="1400" b="1" dirty="0">
                  <a:latin typeface="Century Gothic" panose="020B0502020202020204" pitchFamily="34" charset="0"/>
                </a:rPr>
                <a:t>Fondo de Garantías</a:t>
              </a:r>
            </a:p>
          </p:txBody>
        </p:sp>
        <p:cxnSp>
          <p:nvCxnSpPr>
            <p:cNvPr id="45" name="Straight Arrow Connector 44"/>
            <p:cNvCxnSpPr>
              <a:stCxn id="43" idx="2"/>
              <a:endCxn id="54" idx="0"/>
            </p:cNvCxnSpPr>
            <p:nvPr/>
          </p:nvCxnSpPr>
          <p:spPr>
            <a:xfrm flipH="1">
              <a:off x="679450" y="3852863"/>
              <a:ext cx="1392238" cy="1343025"/>
            </a:xfrm>
            <a:prstGeom prst="straightConnector1">
              <a:avLst/>
            </a:prstGeom>
            <a:ln w="28575" cmpd="sng">
              <a:solidFill>
                <a:schemeClr val="accent2">
                  <a:lumMod val="75000"/>
                  <a:alpha val="85000"/>
                </a:schemeClr>
              </a:solidFill>
              <a:prstDash val="sysDash"/>
              <a:tailEnd type="arrow"/>
            </a:ln>
          </p:spPr>
          <p:style>
            <a:lnRef idx="1">
              <a:schemeClr val="dk1"/>
            </a:lnRef>
            <a:fillRef idx="0">
              <a:schemeClr val="dk1"/>
            </a:fillRef>
            <a:effectRef idx="0">
              <a:schemeClr val="dk1"/>
            </a:effectRef>
            <a:fontRef idx="minor">
              <a:schemeClr val="tx1"/>
            </a:fontRef>
          </p:style>
        </p:cxnSp>
        <p:sp>
          <p:nvSpPr>
            <p:cNvPr id="57" name="TextBox 14336"/>
            <p:cNvSpPr txBox="1">
              <a:spLocks noChangeArrowheads="1"/>
            </p:cNvSpPr>
            <p:nvPr/>
          </p:nvSpPr>
          <p:spPr bwMode="auto">
            <a:xfrm>
              <a:off x="5011738" y="2757488"/>
              <a:ext cx="30765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s-ES_tradnl" altLang="en-US" sz="1600" b="1" dirty="0">
                  <a:solidFill>
                    <a:schemeClr val="accent2"/>
                  </a:solidFill>
                  <a:latin typeface="Century Gothic" pitchFamily="34" charset="0"/>
                </a:rPr>
                <a:t>Garantía Parcial de Crédito</a:t>
              </a:r>
            </a:p>
          </p:txBody>
        </p:sp>
        <p:cxnSp>
          <p:nvCxnSpPr>
            <p:cNvPr id="39" name="Straight Arrow Connector 38"/>
            <p:cNvCxnSpPr>
              <a:endCxn id="56" idx="0"/>
            </p:cNvCxnSpPr>
            <p:nvPr/>
          </p:nvCxnSpPr>
          <p:spPr>
            <a:xfrm flipH="1">
              <a:off x="1793875" y="3876675"/>
              <a:ext cx="296863" cy="1319213"/>
            </a:xfrm>
            <a:prstGeom prst="straightConnector1">
              <a:avLst/>
            </a:prstGeom>
            <a:ln w="28575" cmpd="sng">
              <a:solidFill>
                <a:schemeClr val="accent2">
                  <a:lumMod val="75000"/>
                  <a:alpha val="85000"/>
                </a:schemeClr>
              </a:solidFill>
              <a:prstDash val="sysDash"/>
              <a:tailEnd type="arrow"/>
            </a:ln>
          </p:spPr>
          <p:style>
            <a:lnRef idx="1">
              <a:schemeClr val="dk1"/>
            </a:lnRef>
            <a:fillRef idx="0">
              <a:schemeClr val="dk1"/>
            </a:fillRef>
            <a:effectRef idx="0">
              <a:schemeClr val="dk1"/>
            </a:effectRef>
            <a:fontRef idx="minor">
              <a:schemeClr val="tx1"/>
            </a:fontRef>
          </p:style>
        </p:cxnSp>
        <p:cxnSp>
          <p:nvCxnSpPr>
            <p:cNvPr id="44" name="Straight Arrow Connector 43"/>
            <p:cNvCxnSpPr>
              <a:stCxn id="43" idx="2"/>
              <a:endCxn id="23" idx="0"/>
            </p:cNvCxnSpPr>
            <p:nvPr/>
          </p:nvCxnSpPr>
          <p:spPr>
            <a:xfrm>
              <a:off x="2071688" y="3852863"/>
              <a:ext cx="835025" cy="1333500"/>
            </a:xfrm>
            <a:prstGeom prst="straightConnector1">
              <a:avLst/>
            </a:prstGeom>
            <a:ln w="28575" cmpd="sng">
              <a:solidFill>
                <a:schemeClr val="accent2">
                  <a:lumMod val="75000"/>
                  <a:alpha val="85000"/>
                </a:schemeClr>
              </a:solidFill>
              <a:prstDash val="sysDash"/>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a:off x="2071688" y="3857625"/>
              <a:ext cx="1928812" cy="1214438"/>
            </a:xfrm>
            <a:prstGeom prst="straightConnector1">
              <a:avLst/>
            </a:prstGeom>
            <a:ln w="28575" cmpd="sng">
              <a:solidFill>
                <a:schemeClr val="accent2">
                  <a:lumMod val="75000"/>
                  <a:alpha val="85000"/>
                </a:schemeClr>
              </a:solidFill>
              <a:prstDash val="sysDash"/>
              <a:tailEnd type="arrow"/>
            </a:ln>
          </p:spPr>
          <p:style>
            <a:lnRef idx="1">
              <a:schemeClr val="dk1"/>
            </a:lnRef>
            <a:fillRef idx="0">
              <a:schemeClr val="dk1"/>
            </a:fillRef>
            <a:effectRef idx="0">
              <a:schemeClr val="dk1"/>
            </a:effectRef>
            <a:fontRef idx="minor">
              <a:schemeClr val="tx1"/>
            </a:fontRef>
          </p:style>
        </p:cxnSp>
        <p:sp>
          <p:nvSpPr>
            <p:cNvPr id="52" name="Rounded Rectangle 51"/>
            <p:cNvSpPr/>
            <p:nvPr/>
          </p:nvSpPr>
          <p:spPr>
            <a:xfrm>
              <a:off x="3500438" y="5186363"/>
              <a:ext cx="1047750" cy="5715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0" hangingPunct="0">
                <a:defRPr/>
              </a:pPr>
              <a:r>
                <a:rPr lang="es-ES_tradnl" sz="1200" dirty="0">
                  <a:latin typeface="Century Gothic" panose="020B0502020202020204" pitchFamily="34" charset="0"/>
                </a:rPr>
                <a:t>Proyecto 4</a:t>
              </a:r>
            </a:p>
          </p:txBody>
        </p:sp>
        <p:sp>
          <p:nvSpPr>
            <p:cNvPr id="54" name="Rounded Rectangle 53"/>
            <p:cNvSpPr/>
            <p:nvPr/>
          </p:nvSpPr>
          <p:spPr>
            <a:xfrm>
              <a:off x="155575" y="5195888"/>
              <a:ext cx="1047750" cy="5715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0" hangingPunct="0">
                <a:defRPr/>
              </a:pPr>
              <a:r>
                <a:rPr lang="es-ES_tradnl" sz="1200" dirty="0">
                  <a:latin typeface="Century Gothic" panose="020B0502020202020204" pitchFamily="34" charset="0"/>
                </a:rPr>
                <a:t>Proyecto 1</a:t>
              </a:r>
            </a:p>
          </p:txBody>
        </p:sp>
        <p:sp>
          <p:nvSpPr>
            <p:cNvPr id="56" name="Rounded Rectangle 55"/>
            <p:cNvSpPr/>
            <p:nvPr/>
          </p:nvSpPr>
          <p:spPr>
            <a:xfrm>
              <a:off x="1270000" y="5195888"/>
              <a:ext cx="1047750" cy="5715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0" hangingPunct="0">
                <a:defRPr/>
              </a:pPr>
              <a:r>
                <a:rPr lang="es-ES_tradnl" sz="1200" dirty="0">
                  <a:latin typeface="Century Gothic" panose="020B0502020202020204" pitchFamily="34" charset="0"/>
                </a:rPr>
                <a:t>Proyecto 2</a:t>
              </a:r>
            </a:p>
          </p:txBody>
        </p:sp>
        <p:sp>
          <p:nvSpPr>
            <p:cNvPr id="62" name="Right Brace 61"/>
            <p:cNvSpPr/>
            <p:nvPr/>
          </p:nvSpPr>
          <p:spPr>
            <a:xfrm>
              <a:off x="4737100" y="3398838"/>
              <a:ext cx="560388" cy="2401887"/>
            </a:xfrm>
            <a:prstGeom prst="rightBrace">
              <a:avLst>
                <a:gd name="adj1" fmla="val 5894"/>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eaLnBrk="0" hangingPunct="0">
                <a:defRPr/>
              </a:pPr>
              <a:endParaRPr lang="en-US"/>
            </a:p>
          </p:txBody>
        </p:sp>
        <p:sp>
          <p:nvSpPr>
            <p:cNvPr id="37889" name="Rectangle 37888"/>
            <p:cNvSpPr/>
            <p:nvPr/>
          </p:nvSpPr>
          <p:spPr>
            <a:xfrm>
              <a:off x="5503863" y="3657600"/>
              <a:ext cx="2984500" cy="1939925"/>
            </a:xfrm>
            <a:prstGeom prst="rect">
              <a:avLst/>
            </a:prstGeom>
            <a:solidFill>
              <a:schemeClr val="bg1">
                <a:lumMod val="85000"/>
                <a:alpha val="66000"/>
              </a:schemeClr>
            </a:solidFill>
          </p:spPr>
          <p:txBody>
            <a:bodyPr>
              <a:spAutoFit/>
            </a:bodyPr>
            <a:lstStyle/>
            <a:p>
              <a:pPr marL="285750" indent="-285750" eaLnBrk="0" hangingPunct="0">
                <a:buClr>
                  <a:schemeClr val="accent2"/>
                </a:buClr>
                <a:buSzPct val="130000"/>
                <a:buFont typeface="Wingdings" panose="05000000000000000000" pitchFamily="2" charset="2"/>
                <a:buChar char="ü"/>
                <a:defRPr/>
              </a:pPr>
              <a:r>
                <a:rPr lang="es-ES_tradnl" sz="1500" dirty="0">
                  <a:solidFill>
                    <a:schemeClr val="accent1">
                      <a:lumMod val="50000"/>
                    </a:schemeClr>
                  </a:solidFill>
                  <a:latin typeface="Century Gothic" panose="020B0502020202020204" pitchFamily="34" charset="0"/>
                  <a:cs typeface="+mn-cs"/>
                </a:rPr>
                <a:t>Si el soberano lo fondea directamente, su calificación de riesgo se traspasa a la  calificación del Fondo</a:t>
              </a:r>
              <a:endParaRPr lang="en-US" sz="1500" dirty="0">
                <a:solidFill>
                  <a:schemeClr val="accent1">
                    <a:lumMod val="50000"/>
                  </a:schemeClr>
                </a:solidFill>
                <a:latin typeface="Century Gothic" panose="020B0502020202020204" pitchFamily="34" charset="0"/>
                <a:cs typeface="+mn-cs"/>
              </a:endParaRPr>
            </a:p>
            <a:p>
              <a:pPr marL="285750" indent="-285750" eaLnBrk="0" hangingPunct="0">
                <a:buClr>
                  <a:schemeClr val="accent2"/>
                </a:buClr>
                <a:buSzPct val="130000"/>
                <a:buFont typeface="Wingdings" panose="05000000000000000000" pitchFamily="2" charset="2"/>
                <a:buChar char="ü"/>
                <a:defRPr/>
              </a:pPr>
              <a:endParaRPr lang="es-ES_tradnl" sz="1500" dirty="0">
                <a:solidFill>
                  <a:schemeClr val="accent1">
                    <a:lumMod val="50000"/>
                  </a:schemeClr>
                </a:solidFill>
                <a:latin typeface="Century Gothic" panose="020B0502020202020204" pitchFamily="34" charset="0"/>
                <a:cs typeface="+mn-cs"/>
              </a:endParaRPr>
            </a:p>
            <a:p>
              <a:pPr marL="285750" indent="-285750" eaLnBrk="0" hangingPunct="0">
                <a:buClr>
                  <a:schemeClr val="accent2"/>
                </a:buClr>
                <a:buSzPct val="130000"/>
                <a:buFont typeface="Wingdings" panose="05000000000000000000" pitchFamily="2" charset="2"/>
                <a:buChar char="ü"/>
                <a:defRPr/>
              </a:pPr>
              <a:r>
                <a:rPr lang="es-ES_tradnl" sz="1500" dirty="0">
                  <a:solidFill>
                    <a:schemeClr val="accent1">
                      <a:lumMod val="50000"/>
                    </a:schemeClr>
                  </a:solidFill>
                  <a:latin typeface="Century Gothic" panose="020B0502020202020204" pitchFamily="34" charset="0"/>
                  <a:cs typeface="+mn-cs"/>
                </a:rPr>
                <a:t>Una garantía AAA del BID logra mayor eficiencia</a:t>
              </a:r>
              <a:endParaRPr lang="es-ES" sz="1500" dirty="0">
                <a:solidFill>
                  <a:schemeClr val="accent1">
                    <a:lumMod val="50000"/>
                  </a:schemeClr>
                </a:solidFill>
                <a:latin typeface="Century Gothic" panose="020B0502020202020204" pitchFamily="34" charset="0"/>
                <a:cs typeface="+mn-cs"/>
              </a:endParaRPr>
            </a:p>
          </p:txBody>
        </p:sp>
        <p:pic>
          <p:nvPicPr>
            <p:cNvPr id="24" name="Picture 2" descr="C:\Users\sylviaa\AppData\Local\Microsoft\Windows\Temporary Internet Files\Content.Outlook\JWZQ33AO\BID_MR_150dpi_RG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7488" y="1184275"/>
              <a:ext cx="2100262"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5" name="Straight Arrow Connector 24"/>
            <p:cNvCxnSpPr/>
            <p:nvPr/>
          </p:nvCxnSpPr>
          <p:spPr>
            <a:xfrm flipH="1">
              <a:off x="3149600" y="2271713"/>
              <a:ext cx="3032125" cy="1295400"/>
            </a:xfrm>
            <a:prstGeom prst="straightConnector1">
              <a:avLst/>
            </a:prstGeom>
            <a:ln w="28575">
              <a:solidFill>
                <a:srgbClr val="C00000"/>
              </a:solidFill>
              <a:prstDash val="sysDash"/>
              <a:tailEnd type="arrow"/>
            </a:ln>
          </p:spPr>
          <p:style>
            <a:lnRef idx="1">
              <a:schemeClr val="dk1"/>
            </a:lnRef>
            <a:fillRef idx="0">
              <a:schemeClr val="dk1"/>
            </a:fillRef>
            <a:effectRef idx="0">
              <a:schemeClr val="dk1"/>
            </a:effectRef>
            <a:fontRef idx="minor">
              <a:schemeClr val="tx1"/>
            </a:fontRef>
          </p:style>
        </p:cxnSp>
      </p:grpSp>
      <p:sp>
        <p:nvSpPr>
          <p:cNvPr id="26" name="TextBox 28"/>
          <p:cNvSpPr txBox="1">
            <a:spLocks noChangeArrowheads="1"/>
          </p:cNvSpPr>
          <p:nvPr/>
        </p:nvSpPr>
        <p:spPr bwMode="auto">
          <a:xfrm>
            <a:off x="928688" y="6299200"/>
            <a:ext cx="7286625" cy="322263"/>
          </a:xfrm>
          <a:prstGeom prst="rect">
            <a:avLst/>
          </a:prstGeom>
          <a:ln/>
          <a:extLst/>
        </p:spPr>
        <p:style>
          <a:lnRef idx="1">
            <a:schemeClr val="accent3"/>
          </a:lnRef>
          <a:fillRef idx="2">
            <a:schemeClr val="accent3"/>
          </a:fillRef>
          <a:effectRef idx="1">
            <a:schemeClr val="accent3"/>
          </a:effectRef>
          <a:fontRef idx="minor">
            <a:schemeClr val="dk1"/>
          </a:fontRef>
        </p:style>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s-ES_tradnl" altLang="en-US" sz="1500" b="1" dirty="0">
                <a:solidFill>
                  <a:schemeClr val="accent3">
                    <a:lumMod val="50000"/>
                  </a:schemeClr>
                </a:solidFill>
                <a:latin typeface="Century Gothic" panose="020B0502020202020204" pitchFamily="34" charset="0"/>
              </a:rPr>
              <a:t>Ventaja adicional: Apoyo la estructuración y debida diligencia</a:t>
            </a:r>
          </a:p>
        </p:txBody>
      </p:sp>
      <p:sp>
        <p:nvSpPr>
          <p:cNvPr id="2" name="Slide Number Placeholder 1"/>
          <p:cNvSpPr>
            <a:spLocks noGrp="1"/>
          </p:cNvSpPr>
          <p:nvPr>
            <p:ph type="sldNum" sz="quarter" idx="12"/>
          </p:nvPr>
        </p:nvSpPr>
        <p:spPr/>
        <p:txBody>
          <a:bodyPr/>
          <a:lstStyle/>
          <a:p>
            <a:pPr>
              <a:defRPr/>
            </a:pPr>
            <a:fld id="{B35FD47E-690C-4EF5-A826-96C5B3F4DA3F}" type="slidenum">
              <a:rPr lang="en-US" altLang="en-US"/>
              <a:pPr>
                <a:defRPr/>
              </a:pPr>
              <a:t>12</a:t>
            </a:fld>
            <a:endParaRPr lang="en-US" altLang="en-US"/>
          </a:p>
        </p:txBody>
      </p:sp>
    </p:spTree>
    <p:extLst>
      <p:ext uri="{BB962C8B-B14F-4D97-AF65-F5344CB8AC3E}">
        <p14:creationId xmlns:p14="http://schemas.microsoft.com/office/powerpoint/2010/main" val="529281113"/>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mn-cs"/>
            </a:endParaRPr>
          </a:p>
        </p:txBody>
      </p:sp>
      <p:sp>
        <p:nvSpPr>
          <p:cNvPr id="19459" name="TextBox 1"/>
          <p:cNvSpPr txBox="1">
            <a:spLocks noChangeArrowheads="1"/>
          </p:cNvSpPr>
          <p:nvPr/>
        </p:nvSpPr>
        <p:spPr bwMode="auto">
          <a:xfrm>
            <a:off x="279709" y="683255"/>
            <a:ext cx="863917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s-ES_tradnl" altLang="en-US" sz="2600" b="1" dirty="0">
                <a:solidFill>
                  <a:srgbClr val="800000"/>
                </a:solidFill>
                <a:latin typeface="Century Gothic" pitchFamily="34" charset="0"/>
              </a:rPr>
              <a:t>3. </a:t>
            </a:r>
            <a:r>
              <a:rPr lang="es-ES_tradnl" altLang="en-US" sz="2600" b="1" dirty="0" err="1">
                <a:solidFill>
                  <a:srgbClr val="800000"/>
                </a:solidFill>
                <a:latin typeface="Century Gothic" pitchFamily="34" charset="0"/>
              </a:rPr>
              <a:t>Guarantees</a:t>
            </a:r>
            <a:r>
              <a:rPr lang="es-ES_tradnl" altLang="en-US" sz="2600" b="1" dirty="0">
                <a:solidFill>
                  <a:srgbClr val="800000"/>
                </a:solidFill>
                <a:latin typeface="Century Gothic" pitchFamily="34" charset="0"/>
              </a:rPr>
              <a:t> </a:t>
            </a:r>
            <a:r>
              <a:rPr lang="es-ES_tradnl" altLang="en-US" sz="2600" b="1" dirty="0" err="1">
                <a:solidFill>
                  <a:srgbClr val="800000"/>
                </a:solidFill>
                <a:latin typeface="Century Gothic" pitchFamily="34" charset="0"/>
              </a:rPr>
              <a:t>for</a:t>
            </a:r>
            <a:r>
              <a:rPr lang="es-ES_tradnl" altLang="en-US" sz="2600" b="1" dirty="0">
                <a:solidFill>
                  <a:srgbClr val="800000"/>
                </a:solidFill>
                <a:latin typeface="Century Gothic" pitchFamily="34" charset="0"/>
              </a:rPr>
              <a:t> </a:t>
            </a:r>
            <a:r>
              <a:rPr lang="es-ES_tradnl" altLang="en-US" sz="2600" b="1" dirty="0" err="1">
                <a:solidFill>
                  <a:srgbClr val="800000"/>
                </a:solidFill>
                <a:latin typeface="Century Gothic" pitchFamily="34" charset="0"/>
              </a:rPr>
              <a:t>Credit</a:t>
            </a:r>
            <a:r>
              <a:rPr lang="es-ES_tradnl" altLang="en-US" sz="2600" b="1" dirty="0">
                <a:solidFill>
                  <a:srgbClr val="800000"/>
                </a:solidFill>
                <a:latin typeface="Century Gothic" pitchFamily="34" charset="0"/>
              </a:rPr>
              <a:t> </a:t>
            </a:r>
            <a:r>
              <a:rPr lang="es-ES_tradnl" altLang="en-US" sz="2600" b="1" dirty="0" err="1">
                <a:solidFill>
                  <a:srgbClr val="800000"/>
                </a:solidFill>
                <a:latin typeface="Century Gothic" pitchFamily="34" charset="0"/>
              </a:rPr>
              <a:t>Enhancement</a:t>
            </a:r>
            <a:endParaRPr lang="es-ES_tradnl" altLang="en-US" sz="2600" b="1" dirty="0">
              <a:solidFill>
                <a:srgbClr val="800000"/>
              </a:solidFill>
              <a:latin typeface="Century Gothic" pitchFamily="34" charset="0"/>
            </a:endParaRPr>
          </a:p>
        </p:txBody>
      </p:sp>
      <p:sp>
        <p:nvSpPr>
          <p:cNvPr id="8" name="Rectangle 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_tradnl" dirty="0"/>
          </a:p>
        </p:txBody>
      </p:sp>
      <p:graphicFrame>
        <p:nvGraphicFramePr>
          <p:cNvPr id="3" name="Diagram 2"/>
          <p:cNvGraphicFramePr/>
          <p:nvPr>
            <p:extLst>
              <p:ext uri="{D42A27DB-BD31-4B8C-83A1-F6EECF244321}">
                <p14:modId xmlns:p14="http://schemas.microsoft.com/office/powerpoint/2010/main" val="1815829542"/>
              </p:ext>
            </p:extLst>
          </p:nvPr>
        </p:nvGraphicFramePr>
        <p:xfrm>
          <a:off x="1282890" y="1162050"/>
          <a:ext cx="6604524" cy="2677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9462" name="Picture 30"/>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651000" y="3411538"/>
            <a:ext cx="5124450" cy="284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TextBox 35"/>
          <p:cNvSpPr txBox="1"/>
          <p:nvPr/>
        </p:nvSpPr>
        <p:spPr>
          <a:xfrm>
            <a:off x="6403975" y="4037013"/>
            <a:ext cx="2487613" cy="1016000"/>
          </a:xfrm>
          <a:prstGeom prst="rect">
            <a:avLst/>
          </a:prstGeom>
          <a:noFill/>
        </p:spPr>
        <p:txBody>
          <a:bodyPr>
            <a:spAutoFit/>
          </a:bodyPr>
          <a:lstStyle/>
          <a:p>
            <a:pPr eaLnBrk="0" hangingPunct="0">
              <a:defRPr/>
            </a:pPr>
            <a:r>
              <a:rPr lang="es-MX" sz="1500" dirty="0">
                <a:solidFill>
                  <a:schemeClr val="tx1">
                    <a:lumMod val="75000"/>
                    <a:lumOff val="25000"/>
                  </a:schemeClr>
                </a:solidFill>
                <a:latin typeface="Century Gothic" panose="020B0502020202020204" pitchFamily="34" charset="0"/>
                <a:cs typeface="Arial" panose="020B0604020202020204" pitchFamily="34" charset="0"/>
              </a:rPr>
              <a:t>Perdida esperada que el garante absorbe para aumentar la calificación  a </a:t>
            </a:r>
            <a:r>
              <a:rPr lang="es-MX" sz="1500" dirty="0" err="1">
                <a:solidFill>
                  <a:schemeClr val="tx1">
                    <a:lumMod val="75000"/>
                    <a:lumOff val="25000"/>
                  </a:schemeClr>
                </a:solidFill>
                <a:latin typeface="Century Gothic" panose="020B0502020202020204" pitchFamily="34" charset="0"/>
                <a:cs typeface="Arial" panose="020B0604020202020204" pitchFamily="34" charset="0"/>
              </a:rPr>
              <a:t>Baa</a:t>
            </a:r>
            <a:endParaRPr lang="es-MX" sz="1500" dirty="0">
              <a:solidFill>
                <a:schemeClr val="tx1">
                  <a:lumMod val="75000"/>
                  <a:lumOff val="25000"/>
                </a:schemeClr>
              </a:solidFill>
              <a:latin typeface="Century Gothic" panose="020B0502020202020204" pitchFamily="34" charset="0"/>
              <a:cs typeface="Arial" panose="020B0604020202020204" pitchFamily="34" charset="0"/>
            </a:endParaRPr>
          </a:p>
        </p:txBody>
      </p:sp>
      <p:sp>
        <p:nvSpPr>
          <p:cNvPr id="12" name="TextBox 28"/>
          <p:cNvSpPr txBox="1">
            <a:spLocks noChangeArrowheads="1"/>
          </p:cNvSpPr>
          <p:nvPr/>
        </p:nvSpPr>
        <p:spPr bwMode="auto">
          <a:xfrm>
            <a:off x="1446213" y="6299200"/>
            <a:ext cx="6769100" cy="322263"/>
          </a:xfrm>
          <a:prstGeom prst="rect">
            <a:avLst/>
          </a:prstGeom>
          <a:ln/>
          <a:extLst/>
        </p:spPr>
        <p:style>
          <a:lnRef idx="1">
            <a:schemeClr val="accent3"/>
          </a:lnRef>
          <a:fillRef idx="2">
            <a:schemeClr val="accent3"/>
          </a:fillRef>
          <a:effectRef idx="1">
            <a:schemeClr val="accent3"/>
          </a:effectRef>
          <a:fontRef idx="minor">
            <a:schemeClr val="dk1"/>
          </a:fontRef>
        </p:style>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s-ES_tradnl" altLang="en-US" sz="1500" b="1" dirty="0" err="1">
                <a:solidFill>
                  <a:schemeClr val="accent3">
                    <a:lumMod val="50000"/>
                  </a:schemeClr>
                </a:solidFill>
                <a:latin typeface="Century Gothic" panose="020B0502020202020204" pitchFamily="34" charset="0"/>
              </a:rPr>
              <a:t>Monoline</a:t>
            </a:r>
            <a:r>
              <a:rPr lang="es-ES_tradnl" altLang="en-US" sz="1500" b="1" dirty="0">
                <a:solidFill>
                  <a:schemeClr val="accent3">
                    <a:lumMod val="50000"/>
                  </a:schemeClr>
                </a:solidFill>
                <a:latin typeface="Century Gothic" panose="020B0502020202020204" pitchFamily="34" charset="0"/>
              </a:rPr>
              <a:t> </a:t>
            </a:r>
            <a:r>
              <a:rPr lang="es-ES_tradnl" altLang="en-US" sz="1500" b="1" dirty="0" err="1">
                <a:solidFill>
                  <a:schemeClr val="accent3">
                    <a:lumMod val="50000"/>
                  </a:schemeClr>
                </a:solidFill>
                <a:latin typeface="Century Gothic" panose="020B0502020202020204" pitchFamily="34" charset="0"/>
              </a:rPr>
              <a:t>industry</a:t>
            </a:r>
            <a:r>
              <a:rPr lang="es-ES_tradnl" altLang="en-US" sz="1500" b="1" dirty="0">
                <a:solidFill>
                  <a:schemeClr val="accent3">
                    <a:lumMod val="50000"/>
                  </a:schemeClr>
                </a:solidFill>
                <a:latin typeface="Century Gothic" panose="020B0502020202020204" pitchFamily="34" charset="0"/>
              </a:rPr>
              <a:t> </a:t>
            </a:r>
            <a:r>
              <a:rPr lang="es-ES_tradnl" altLang="en-US" sz="1500" b="1" dirty="0" err="1">
                <a:solidFill>
                  <a:schemeClr val="accent3">
                    <a:lumMod val="50000"/>
                  </a:schemeClr>
                </a:solidFill>
                <a:latin typeface="Century Gothic" panose="020B0502020202020204" pitchFamily="34" charset="0"/>
              </a:rPr>
              <a:t>does</a:t>
            </a:r>
            <a:r>
              <a:rPr lang="es-ES_tradnl" altLang="en-US" sz="1500" b="1" dirty="0">
                <a:solidFill>
                  <a:schemeClr val="accent3">
                    <a:lumMod val="50000"/>
                  </a:schemeClr>
                </a:solidFill>
                <a:latin typeface="Century Gothic" panose="020B0502020202020204" pitchFamily="34" charset="0"/>
              </a:rPr>
              <a:t> </a:t>
            </a:r>
            <a:r>
              <a:rPr lang="es-ES_tradnl" altLang="en-US" sz="1500" b="1" dirty="0" err="1">
                <a:solidFill>
                  <a:schemeClr val="accent3">
                    <a:lumMod val="50000"/>
                  </a:schemeClr>
                </a:solidFill>
                <a:latin typeface="Century Gothic" panose="020B0502020202020204" pitchFamily="34" charset="0"/>
              </a:rPr>
              <a:t>not</a:t>
            </a:r>
            <a:r>
              <a:rPr lang="es-ES_tradnl" altLang="en-US" sz="1500" b="1" dirty="0">
                <a:solidFill>
                  <a:schemeClr val="accent3">
                    <a:lumMod val="50000"/>
                  </a:schemeClr>
                </a:solidFill>
                <a:latin typeface="Century Gothic" panose="020B0502020202020204" pitchFamily="34" charset="0"/>
              </a:rPr>
              <a:t> </a:t>
            </a:r>
            <a:r>
              <a:rPr lang="es-ES_tradnl" altLang="en-US" sz="1500" b="1" dirty="0" err="1">
                <a:solidFill>
                  <a:schemeClr val="accent3">
                    <a:lumMod val="50000"/>
                  </a:schemeClr>
                </a:solidFill>
                <a:latin typeface="Century Gothic" panose="020B0502020202020204" pitchFamily="34" charset="0"/>
              </a:rPr>
              <a:t>longer</a:t>
            </a:r>
            <a:r>
              <a:rPr lang="es-ES_tradnl" altLang="en-US" sz="1500" b="1" dirty="0">
                <a:solidFill>
                  <a:schemeClr val="accent3">
                    <a:lumMod val="50000"/>
                  </a:schemeClr>
                </a:solidFill>
                <a:latin typeface="Century Gothic" panose="020B0502020202020204" pitchFamily="34" charset="0"/>
              </a:rPr>
              <a:t> </a:t>
            </a:r>
            <a:r>
              <a:rPr lang="es-ES_tradnl" altLang="en-US" sz="1500" b="1" dirty="0" err="1">
                <a:solidFill>
                  <a:schemeClr val="accent3">
                    <a:lumMod val="50000"/>
                  </a:schemeClr>
                </a:solidFill>
                <a:latin typeface="Century Gothic" panose="020B0502020202020204" pitchFamily="34" charset="0"/>
              </a:rPr>
              <a:t>exists</a:t>
            </a:r>
            <a:endParaRPr lang="es-ES_tradnl" altLang="en-US" sz="1500" b="1" dirty="0">
              <a:solidFill>
                <a:schemeClr val="accent3">
                  <a:lumMod val="50000"/>
                </a:schemeClr>
              </a:solidFill>
              <a:latin typeface="Century Gothic" panose="020B0502020202020204" pitchFamily="34" charset="0"/>
            </a:endParaRPr>
          </a:p>
        </p:txBody>
      </p:sp>
      <p:sp>
        <p:nvSpPr>
          <p:cNvPr id="2" name="Slide Number Placeholder 1"/>
          <p:cNvSpPr>
            <a:spLocks noGrp="1"/>
          </p:cNvSpPr>
          <p:nvPr>
            <p:ph type="sldNum" sz="quarter" idx="12"/>
          </p:nvPr>
        </p:nvSpPr>
        <p:spPr/>
        <p:txBody>
          <a:bodyPr/>
          <a:lstStyle/>
          <a:p>
            <a:pPr>
              <a:defRPr/>
            </a:pPr>
            <a:fld id="{E5B3B50C-826E-42BE-A386-62C94E6E30C3}" type="slidenum">
              <a:rPr lang="en-US" altLang="en-US"/>
              <a:pPr>
                <a:defRPr/>
              </a:pPr>
              <a:t>13</a:t>
            </a:fld>
            <a:endParaRPr lang="en-US" altLang="en-US"/>
          </a:p>
        </p:txBody>
      </p:sp>
    </p:spTree>
    <p:extLst>
      <p:ext uri="{BB962C8B-B14F-4D97-AF65-F5344CB8AC3E}">
        <p14:creationId xmlns:p14="http://schemas.microsoft.com/office/powerpoint/2010/main" val="1989551287"/>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mn-cs"/>
            </a:endParaRPr>
          </a:p>
        </p:txBody>
      </p:sp>
      <p:sp>
        <p:nvSpPr>
          <p:cNvPr id="31747" name="TextBox 1"/>
          <p:cNvSpPr txBox="1">
            <a:spLocks noChangeArrowheads="1"/>
          </p:cNvSpPr>
          <p:nvPr/>
        </p:nvSpPr>
        <p:spPr bwMode="auto">
          <a:xfrm>
            <a:off x="230188" y="579438"/>
            <a:ext cx="8570912"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s-ES_tradnl" altLang="en-US" sz="2700" b="1" dirty="0">
                <a:solidFill>
                  <a:srgbClr val="800000"/>
                </a:solidFill>
                <a:latin typeface="Century Gothic" pitchFamily="34" charset="0"/>
              </a:rPr>
              <a:t>Non </a:t>
            </a:r>
            <a:r>
              <a:rPr lang="es-ES_tradnl" altLang="en-US" sz="2700" b="1" dirty="0" err="1">
                <a:solidFill>
                  <a:srgbClr val="800000"/>
                </a:solidFill>
                <a:latin typeface="Century Gothic" pitchFamily="34" charset="0"/>
              </a:rPr>
              <a:t>financial</a:t>
            </a:r>
            <a:r>
              <a:rPr lang="es-ES_tradnl" altLang="en-US" sz="2700" b="1" dirty="0">
                <a:solidFill>
                  <a:srgbClr val="800000"/>
                </a:solidFill>
                <a:latin typeface="Century Gothic" pitchFamily="34" charset="0"/>
              </a:rPr>
              <a:t> </a:t>
            </a:r>
            <a:r>
              <a:rPr lang="es-ES_tradnl" altLang="en-US" sz="2700" b="1" dirty="0" err="1">
                <a:solidFill>
                  <a:srgbClr val="800000"/>
                </a:solidFill>
                <a:latin typeface="Century Gothic" pitchFamily="34" charset="0"/>
              </a:rPr>
              <a:t>Benefits</a:t>
            </a:r>
            <a:r>
              <a:rPr lang="es-ES_tradnl" altLang="en-US" sz="2700" b="1" dirty="0">
                <a:solidFill>
                  <a:srgbClr val="800000"/>
                </a:solidFill>
                <a:latin typeface="Century Gothic" pitchFamily="34" charset="0"/>
              </a:rPr>
              <a:t> of Multilateral </a:t>
            </a:r>
            <a:r>
              <a:rPr lang="es-ES_tradnl" altLang="en-US" sz="2700" b="1" dirty="0" err="1">
                <a:solidFill>
                  <a:srgbClr val="800000"/>
                </a:solidFill>
                <a:latin typeface="Century Gothic" pitchFamily="34" charset="0"/>
              </a:rPr>
              <a:t>Guarantees</a:t>
            </a:r>
            <a:endParaRPr lang="es-ES_tradnl" altLang="en-US" sz="2700" b="1" dirty="0">
              <a:solidFill>
                <a:srgbClr val="800000"/>
              </a:solidFill>
              <a:latin typeface="Century Gothic" pitchFamily="34" charset="0"/>
            </a:endParaRPr>
          </a:p>
        </p:txBody>
      </p:sp>
      <p:sp>
        <p:nvSpPr>
          <p:cNvPr id="8" name="Rectangle 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_tradnl" dirty="0"/>
          </a:p>
        </p:txBody>
      </p:sp>
      <p:pic>
        <p:nvPicPr>
          <p:cNvPr id="31750" name="Picture 2" descr="C:\Users\sylviaa\AppData\Local\Microsoft\Windows\Temporary Internet Files\Content.Outlook\JWZQ33AO\BID_MR_150dpi_RG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113" y="2940050"/>
            <a:ext cx="2551112"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4D277A50-61A7-4AA3-8398-BFA1F153869A}" type="slidenum">
              <a:rPr lang="en-US" altLang="en-US"/>
              <a:pPr>
                <a:defRPr/>
              </a:pPr>
              <a:t>14</a:t>
            </a:fld>
            <a:endParaRPr lang="en-US" altLang="en-US"/>
          </a:p>
        </p:txBody>
      </p:sp>
      <p:graphicFrame>
        <p:nvGraphicFramePr>
          <p:cNvPr id="9" name="Diagram 8"/>
          <p:cNvGraphicFramePr/>
          <p:nvPr>
            <p:extLst>
              <p:ext uri="{D42A27DB-BD31-4B8C-83A1-F6EECF244321}">
                <p14:modId xmlns:p14="http://schemas.microsoft.com/office/powerpoint/2010/main" val="1465500"/>
              </p:ext>
            </p:extLst>
          </p:nvPr>
        </p:nvGraphicFramePr>
        <p:xfrm>
          <a:off x="-226704" y="1225129"/>
          <a:ext cx="9591675" cy="53244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41126196"/>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0"/>
          <p:cNvSpPr>
            <a:spLocks noGrp="1"/>
          </p:cNvSpPr>
          <p:nvPr>
            <p:ph type="ctrTitle"/>
          </p:nvPr>
        </p:nvSpPr>
        <p:spPr>
          <a:xfrm>
            <a:off x="1652588" y="2605088"/>
            <a:ext cx="5807075" cy="1625600"/>
          </a:xfrm>
        </p:spPr>
        <p:txBody>
          <a:bodyPr/>
          <a:lstStyle/>
          <a:p>
            <a:pPr marL="273050" eaLnBrk="1" hangingPunct="1">
              <a:tabLst>
                <a:tab pos="627063" algn="l"/>
              </a:tabLst>
            </a:pPr>
            <a:r>
              <a:rPr lang="es-ES" altLang="en-US" sz="4000" b="1">
                <a:solidFill>
                  <a:srgbClr val="800000"/>
                </a:solidFill>
                <a:latin typeface="Century Gothic" pitchFamily="34" charset="0"/>
              </a:rPr>
              <a:t>Muchas gracias.</a:t>
            </a:r>
            <a:endParaRPr lang="en-US" altLang="en-US" sz="2200">
              <a:solidFill>
                <a:schemeClr val="tx2"/>
              </a:solidFill>
              <a:latin typeface="Century Gothic" pitchFamily="34" charset="0"/>
            </a:endParaRPr>
          </a:p>
        </p:txBody>
      </p:sp>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17" name="Rectangle 16"/>
          <p:cNvSpPr/>
          <p:nvPr/>
        </p:nvSpPr>
        <p:spPr>
          <a:xfrm>
            <a:off x="7327900" y="6213475"/>
            <a:ext cx="1719263" cy="631825"/>
          </a:xfrm>
          <a:prstGeom prst="rect">
            <a:avLst/>
          </a:prstGeom>
          <a:solidFill>
            <a:srgbClr val="FFFFFF"/>
          </a:solid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fontAlgn="auto">
              <a:spcBef>
                <a:spcPts val="0"/>
              </a:spcBef>
              <a:spcAft>
                <a:spcPts val="0"/>
              </a:spcAft>
              <a:defRPr/>
            </a:pPr>
            <a:endParaRPr lang="en-US"/>
          </a:p>
        </p:txBody>
      </p:sp>
      <p:sp>
        <p:nvSpPr>
          <p:cNvPr id="18" name="Rectangle 1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Slide Number Placeholder 1"/>
          <p:cNvSpPr>
            <a:spLocks noGrp="1"/>
          </p:cNvSpPr>
          <p:nvPr>
            <p:ph type="sldNum" sz="quarter" idx="12"/>
          </p:nvPr>
        </p:nvSpPr>
        <p:spPr/>
        <p:txBody>
          <a:bodyPr/>
          <a:lstStyle/>
          <a:p>
            <a:pPr>
              <a:defRPr/>
            </a:pPr>
            <a:fld id="{5D3F2A54-A0F4-46D4-9A52-51FD982C12B9}" type="slidenum">
              <a:rPr lang="en-US" altLang="en-US"/>
              <a:pPr>
                <a:defRPr/>
              </a:pPr>
              <a:t>15</a:t>
            </a:fld>
            <a:endParaRPr lang="en-US" altLang="en-US"/>
          </a:p>
        </p:txBody>
      </p:sp>
    </p:spTree>
    <p:extLst>
      <p:ext uri="{BB962C8B-B14F-4D97-AF65-F5344CB8AC3E}">
        <p14:creationId xmlns:p14="http://schemas.microsoft.com/office/powerpoint/2010/main" val="2045917757"/>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541" y="556117"/>
            <a:ext cx="8229600" cy="1143000"/>
          </a:xfrm>
        </p:spPr>
        <p:txBody>
          <a:bodyPr/>
          <a:lstStyle/>
          <a:p>
            <a:r>
              <a:rPr lang="en-US" altLang="en-US" sz="3200" b="1" dirty="0">
                <a:solidFill>
                  <a:srgbClr val="800000"/>
                </a:solidFill>
                <a:latin typeface="Century Gothic" pitchFamily="34" charset="0"/>
                <a:cs typeface="Arial" charset="0"/>
              </a:rPr>
              <a:t>New Macro – financial context</a:t>
            </a:r>
            <a:br>
              <a:rPr lang="en-US" altLang="en-US" b="1" dirty="0">
                <a:solidFill>
                  <a:srgbClr val="800000"/>
                </a:solidFill>
                <a:latin typeface="Century Gothic" pitchFamily="34" charset="0"/>
                <a:cs typeface="Arial" charset="0"/>
              </a:rPr>
            </a:br>
            <a:endParaRPr lang="en-US" dirty="0"/>
          </a:p>
        </p:txBody>
      </p:sp>
      <p:sp>
        <p:nvSpPr>
          <p:cNvPr id="3" name="Content Placeholder 2"/>
          <p:cNvSpPr>
            <a:spLocks noGrp="1"/>
          </p:cNvSpPr>
          <p:nvPr>
            <p:ph idx="1"/>
          </p:nvPr>
        </p:nvSpPr>
        <p:spPr>
          <a:xfrm>
            <a:off x="416256" y="1313594"/>
            <a:ext cx="8229600" cy="4525963"/>
          </a:xfrm>
        </p:spPr>
        <p:txBody>
          <a:bodyPr/>
          <a:lstStyle/>
          <a:p>
            <a:r>
              <a:rPr lang="en-US" dirty="0"/>
              <a:t>Uncertainties to: </a:t>
            </a:r>
          </a:p>
          <a:p>
            <a:pPr lvl="1"/>
            <a:r>
              <a:rPr lang="en-US" dirty="0"/>
              <a:t>Monetary policy normalization</a:t>
            </a:r>
          </a:p>
          <a:p>
            <a:pPr lvl="1"/>
            <a:r>
              <a:rPr lang="en-US" dirty="0"/>
              <a:t>Brexit and other political uncertainties </a:t>
            </a:r>
          </a:p>
          <a:p>
            <a:r>
              <a:rPr lang="en-US" dirty="0"/>
              <a:t>Highly leveraged banking, corporate and public sector balance sheets. </a:t>
            </a:r>
          </a:p>
          <a:p>
            <a:r>
              <a:rPr lang="en-US" dirty="0"/>
              <a:t>New Financial Regulation (Basel III)</a:t>
            </a:r>
          </a:p>
          <a:p>
            <a:r>
              <a:rPr lang="en-US" dirty="0"/>
              <a:t>Capital Markets underdevelopment</a:t>
            </a:r>
          </a:p>
          <a:p>
            <a:r>
              <a:rPr lang="en-US" dirty="0"/>
              <a:t>Large infrastructure (and climate change) needs</a:t>
            </a:r>
          </a:p>
        </p:txBody>
      </p:sp>
      <p:sp>
        <p:nvSpPr>
          <p:cNvPr id="4" name="Slide Number Placeholder 3"/>
          <p:cNvSpPr>
            <a:spLocks noGrp="1"/>
          </p:cNvSpPr>
          <p:nvPr>
            <p:ph type="sldNum" sz="quarter" idx="12"/>
          </p:nvPr>
        </p:nvSpPr>
        <p:spPr/>
        <p:txBody>
          <a:bodyPr/>
          <a:lstStyle/>
          <a:p>
            <a:pPr>
              <a:defRPr/>
            </a:pPr>
            <a:fld id="{AC9B1D4D-FFC5-4F17-8C8F-8C45E1892074}" type="slidenum">
              <a:rPr lang="en-US" altLang="en-US" smtClean="0"/>
              <a:pPr>
                <a:defRPr/>
              </a:pPr>
              <a:t>2</a:t>
            </a:fld>
            <a:endParaRPr lang="en-US" altLang="en-US"/>
          </a:p>
        </p:txBody>
      </p:sp>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Arial" charset="0"/>
            </a:endParaRPr>
          </a:p>
        </p:txBody>
      </p:sp>
    </p:spTree>
    <p:extLst>
      <p:ext uri="{BB962C8B-B14F-4D97-AF65-F5344CB8AC3E}">
        <p14:creationId xmlns:p14="http://schemas.microsoft.com/office/powerpoint/2010/main" val="2749381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541" y="546390"/>
            <a:ext cx="8229600" cy="1143000"/>
          </a:xfrm>
        </p:spPr>
        <p:txBody>
          <a:bodyPr/>
          <a:lstStyle/>
          <a:p>
            <a:r>
              <a:rPr lang="en-US" altLang="en-US" sz="2400" b="1" dirty="0">
                <a:solidFill>
                  <a:srgbClr val="800000"/>
                </a:solidFill>
                <a:latin typeface="Century Gothic" pitchFamily="34" charset="0"/>
                <a:cs typeface="Arial" charset="0"/>
              </a:rPr>
              <a:t>Supplies of Capital to </a:t>
            </a:r>
            <a:r>
              <a:rPr lang="en-US" altLang="en-US" sz="2400" b="1" dirty="0" err="1">
                <a:solidFill>
                  <a:srgbClr val="800000"/>
                </a:solidFill>
                <a:latin typeface="Century Gothic" pitchFamily="34" charset="0"/>
                <a:cs typeface="Arial" charset="0"/>
              </a:rPr>
              <a:t>Infraestructure</a:t>
            </a:r>
            <a:r>
              <a:rPr lang="en-US" altLang="en-US" sz="2400" b="1" dirty="0">
                <a:solidFill>
                  <a:srgbClr val="800000"/>
                </a:solidFill>
                <a:latin typeface="Century Gothic" pitchFamily="34" charset="0"/>
                <a:cs typeface="Arial" charset="0"/>
              </a:rPr>
              <a:t> Projects 2011 – 2015 in LAC Countries</a:t>
            </a:r>
            <a:br>
              <a:rPr lang="en-US" altLang="en-US" b="1" dirty="0">
                <a:solidFill>
                  <a:srgbClr val="800000"/>
                </a:solidFill>
                <a:latin typeface="Century Gothic" pitchFamily="34" charset="0"/>
                <a:cs typeface="Arial" charset="0"/>
              </a:rPr>
            </a:br>
            <a:endParaRPr lang="en-US" dirty="0"/>
          </a:p>
        </p:txBody>
      </p:sp>
      <p:sp>
        <p:nvSpPr>
          <p:cNvPr id="4" name="Slide Number Placeholder 3"/>
          <p:cNvSpPr>
            <a:spLocks noGrp="1"/>
          </p:cNvSpPr>
          <p:nvPr>
            <p:ph type="sldNum" sz="quarter" idx="12"/>
          </p:nvPr>
        </p:nvSpPr>
        <p:spPr/>
        <p:txBody>
          <a:bodyPr/>
          <a:lstStyle/>
          <a:p>
            <a:pPr>
              <a:defRPr/>
            </a:pPr>
            <a:fld id="{AC9B1D4D-FFC5-4F17-8C8F-8C45E1892074}" type="slidenum">
              <a:rPr lang="en-US" altLang="en-US" smtClean="0"/>
              <a:pPr>
                <a:defRPr/>
              </a:pPr>
              <a:t>3</a:t>
            </a:fld>
            <a:endParaRPr lang="en-US" altLang="en-US"/>
          </a:p>
        </p:txBody>
      </p:sp>
      <p:pic>
        <p:nvPicPr>
          <p:cNvPr id="7" name="Picture 6"/>
          <p:cNvPicPr>
            <a:picLocks noChangeAspect="1"/>
          </p:cNvPicPr>
          <p:nvPr/>
        </p:nvPicPr>
        <p:blipFill>
          <a:blip r:embed="rId2"/>
          <a:stretch>
            <a:fillRect/>
          </a:stretch>
        </p:blipFill>
        <p:spPr>
          <a:xfrm>
            <a:off x="457200" y="1485107"/>
            <a:ext cx="9144000" cy="4437346"/>
          </a:xfrm>
          <a:prstGeom prst="rect">
            <a:avLst/>
          </a:prstGeom>
        </p:spPr>
      </p:pic>
      <p:sp>
        <p:nvSpPr>
          <p:cNvPr id="8" name="Rectangle 7"/>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Arial" charset="0"/>
            </a:endParaRPr>
          </a:p>
        </p:txBody>
      </p:sp>
    </p:spTree>
    <p:extLst>
      <p:ext uri="{BB962C8B-B14F-4D97-AF65-F5344CB8AC3E}">
        <p14:creationId xmlns:p14="http://schemas.microsoft.com/office/powerpoint/2010/main" val="1420507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2"/>
          <p:cNvSpPr/>
          <p:nvPr/>
        </p:nvSpPr>
        <p:spPr>
          <a:xfrm>
            <a:off x="0" y="411879"/>
            <a:ext cx="8839200" cy="954107"/>
          </a:xfrm>
          <a:prstGeom prst="rect">
            <a:avLst/>
          </a:prstGeom>
          <a:ln w="12700">
            <a:miter lim="400000"/>
          </a:ln>
          <a:extLst>
            <a:ext uri="{C572A759-6A51-4108-AA02-DFA0A04FC94B}"/>
          </a:extLst>
        </p:spPr>
        <p:txBody>
          <a:bodyPr lIns="45719" rIns="45719">
            <a:spAutoFit/>
          </a:bodyPr>
          <a:lstStyle/>
          <a:p>
            <a:pPr marL="171450" lvl="1">
              <a:spcBef>
                <a:spcPts val="0"/>
              </a:spcBef>
              <a:spcAft>
                <a:spcPts val="0"/>
              </a:spcAft>
              <a:defRPr/>
            </a:pPr>
            <a:endParaRPr lang="en-US" altLang="en-US" sz="2800" dirty="0">
              <a:latin typeface="Times New Roman" panose="02020603050405020304" pitchFamily="18" charset="0"/>
              <a:cs typeface="Times New Roman" panose="02020603050405020304" pitchFamily="18" charset="0"/>
            </a:endParaRPr>
          </a:p>
          <a:p>
            <a:pPr marL="171450" lvl="1">
              <a:spcBef>
                <a:spcPts val="0"/>
              </a:spcBef>
              <a:spcAft>
                <a:spcPts val="0"/>
              </a:spcAft>
              <a:defRPr/>
            </a:pPr>
            <a:endParaRPr lang="en-US" altLang="en-US" sz="28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432881" y="1257220"/>
            <a:ext cx="8229600" cy="3394075"/>
          </a:xfrm>
        </p:spPr>
        <p:txBody>
          <a:bodyPr/>
          <a:lstStyle/>
          <a:p>
            <a:pPr marL="0" indent="0">
              <a:buNone/>
              <a:defRPr/>
            </a:pPr>
            <a:r>
              <a:rPr lang="en-US" sz="2000" b="1" dirty="0">
                <a:solidFill>
                  <a:schemeClr val="accent2"/>
                </a:solidFill>
              </a:rPr>
              <a:t>The role of the Public Sector is relevant in sharing risks is relevant.  </a:t>
            </a:r>
            <a:r>
              <a:rPr lang="en-US" sz="2000" dirty="0">
                <a:solidFill>
                  <a:schemeClr val="accent2"/>
                </a:solidFill>
              </a:rPr>
              <a:t> </a:t>
            </a:r>
          </a:p>
          <a:p>
            <a:pPr marL="0" indent="0">
              <a:buNone/>
              <a:defRPr/>
            </a:pPr>
            <a:endParaRPr lang="en-US" sz="2000" dirty="0"/>
          </a:p>
          <a:p>
            <a:pPr>
              <a:defRPr/>
            </a:pPr>
            <a:endParaRPr lang="en-US" sz="2000" dirty="0"/>
          </a:p>
          <a:p>
            <a:pPr>
              <a:defRPr/>
            </a:pPr>
            <a:endParaRPr lang="en-US" sz="2000" dirty="0"/>
          </a:p>
          <a:p>
            <a:pPr>
              <a:defRPr/>
            </a:pPr>
            <a:endParaRPr lang="en-US" sz="2000" dirty="0"/>
          </a:p>
          <a:p>
            <a:pPr>
              <a:defRPr/>
            </a:pPr>
            <a:endParaRPr lang="en-US" sz="2000" dirty="0"/>
          </a:p>
          <a:p>
            <a:pPr marL="0" indent="0">
              <a:buNone/>
              <a:defRPr/>
            </a:pPr>
            <a:endParaRPr lang="en-US" sz="2000" dirty="0"/>
          </a:p>
        </p:txBody>
      </p:sp>
      <p:graphicFrame>
        <p:nvGraphicFramePr>
          <p:cNvPr id="9" name="Chart 8">
            <a:extLst>
              <a:ext uri="{FF2B5EF4-FFF2-40B4-BE49-F238E27FC236}">
                <a16:creationId xmlns:a16="http://schemas.microsoft.com/office/drawing/2014/main" id="{96A07DB2-9361-4252-8FA4-736EEBE340DF}"/>
              </a:ext>
            </a:extLst>
          </p:cNvPr>
          <p:cNvGraphicFramePr>
            <a:graphicFrameLocks/>
          </p:cNvGraphicFramePr>
          <p:nvPr>
            <p:extLst>
              <p:ext uri="{D42A27DB-BD31-4B8C-83A1-F6EECF244321}">
                <p14:modId xmlns:p14="http://schemas.microsoft.com/office/powerpoint/2010/main" val="1377361157"/>
              </p:ext>
            </p:extLst>
          </p:nvPr>
        </p:nvGraphicFramePr>
        <p:xfrm>
          <a:off x="228600" y="1675873"/>
          <a:ext cx="8610600" cy="4394187"/>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p:cNvSpPr>
            <a:spLocks noGrp="1"/>
          </p:cNvSpPr>
          <p:nvPr>
            <p:ph type="title"/>
          </p:nvPr>
        </p:nvSpPr>
        <p:spPr>
          <a:xfrm>
            <a:off x="-1400785" y="-53652"/>
            <a:ext cx="8229600" cy="1143000"/>
          </a:xfrm>
        </p:spPr>
        <p:txBody>
          <a:bodyPr/>
          <a:lstStyle/>
          <a:p>
            <a:r>
              <a:rPr lang="en-US" sz="2400" b="1" dirty="0">
                <a:solidFill>
                  <a:srgbClr val="800000"/>
                </a:solidFill>
                <a:latin typeface="Century Gothic" pitchFamily="34" charset="0"/>
                <a:cs typeface="Arial" charset="0"/>
              </a:rPr>
              <a:t>The Role of Public Sector is key I</a:t>
            </a:r>
            <a:endParaRPr lang="en-US" dirty="0"/>
          </a:p>
        </p:txBody>
      </p:sp>
    </p:spTree>
    <p:extLst>
      <p:ext uri="{BB962C8B-B14F-4D97-AF65-F5344CB8AC3E}">
        <p14:creationId xmlns:p14="http://schemas.microsoft.com/office/powerpoint/2010/main" val="894869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2"/>
          <p:cNvSpPr/>
          <p:nvPr/>
        </p:nvSpPr>
        <p:spPr>
          <a:xfrm>
            <a:off x="0" y="1014413"/>
            <a:ext cx="8839200" cy="954107"/>
          </a:xfrm>
          <a:prstGeom prst="rect">
            <a:avLst/>
          </a:prstGeom>
          <a:ln w="12700">
            <a:miter lim="400000"/>
          </a:ln>
          <a:extLst>
            <a:ext uri="{C572A759-6A51-4108-AA02-DFA0A04FC94B}"/>
          </a:extLst>
        </p:spPr>
        <p:txBody>
          <a:bodyPr lIns="45719" rIns="45719">
            <a:spAutoFit/>
          </a:bodyPr>
          <a:lstStyle/>
          <a:p>
            <a:pPr marL="171450" lvl="1">
              <a:spcBef>
                <a:spcPts val="0"/>
              </a:spcBef>
              <a:spcAft>
                <a:spcPts val="0"/>
              </a:spcAft>
              <a:defRPr/>
            </a:pPr>
            <a:endParaRPr lang="en-US" altLang="en-US" sz="2800" dirty="0">
              <a:latin typeface="Times New Roman" panose="02020603050405020304" pitchFamily="18" charset="0"/>
              <a:cs typeface="Times New Roman" panose="02020603050405020304" pitchFamily="18" charset="0"/>
            </a:endParaRPr>
          </a:p>
          <a:p>
            <a:pPr marL="171450" lvl="1">
              <a:spcBef>
                <a:spcPts val="0"/>
              </a:spcBef>
              <a:spcAft>
                <a:spcPts val="0"/>
              </a:spcAft>
              <a:defRPr/>
            </a:pPr>
            <a:endParaRPr lang="en-US" altLang="en-US" sz="28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28600" y="1014413"/>
            <a:ext cx="8229600" cy="3394075"/>
          </a:xfrm>
        </p:spPr>
        <p:txBody>
          <a:bodyPr/>
          <a:lstStyle/>
          <a:p>
            <a:pPr marL="0" indent="0">
              <a:buNone/>
              <a:defRPr/>
            </a:pPr>
            <a:r>
              <a:rPr lang="en-US" sz="2000" b="1" dirty="0">
                <a:solidFill>
                  <a:schemeClr val="accent2"/>
                </a:solidFill>
              </a:rPr>
              <a:t>The role of the Public Sector is relevant specially in Payment and Revenue Guarantees</a:t>
            </a:r>
          </a:p>
          <a:p>
            <a:pPr marL="0" indent="0">
              <a:buNone/>
              <a:defRPr/>
            </a:pPr>
            <a:endParaRPr lang="en-US" sz="2000" dirty="0"/>
          </a:p>
          <a:p>
            <a:pPr marL="0" indent="0">
              <a:buNone/>
              <a:defRPr/>
            </a:pPr>
            <a:endParaRPr lang="en-US" sz="2000" dirty="0"/>
          </a:p>
          <a:p>
            <a:pPr>
              <a:defRPr/>
            </a:pPr>
            <a:endParaRPr lang="en-US" sz="2000" dirty="0"/>
          </a:p>
          <a:p>
            <a:pPr>
              <a:defRPr/>
            </a:pPr>
            <a:endParaRPr lang="en-US" sz="2000" dirty="0"/>
          </a:p>
          <a:p>
            <a:pPr>
              <a:defRPr/>
            </a:pPr>
            <a:endParaRPr lang="en-US" sz="2000" dirty="0"/>
          </a:p>
          <a:p>
            <a:pPr>
              <a:defRPr/>
            </a:pPr>
            <a:endParaRPr lang="en-US" sz="2000" dirty="0"/>
          </a:p>
          <a:p>
            <a:pPr marL="0" indent="0">
              <a:buNone/>
              <a:defRPr/>
            </a:pPr>
            <a:endParaRPr lang="en-US" sz="2000" dirty="0"/>
          </a:p>
        </p:txBody>
      </p:sp>
      <p:graphicFrame>
        <p:nvGraphicFramePr>
          <p:cNvPr id="8" name="Chart 7">
            <a:extLst>
              <a:ext uri="{FF2B5EF4-FFF2-40B4-BE49-F238E27FC236}">
                <a16:creationId xmlns:a16="http://schemas.microsoft.com/office/drawing/2014/main" id="{65678F5F-4FE9-496B-835F-36DB9855FFC9}"/>
              </a:ext>
            </a:extLst>
          </p:cNvPr>
          <p:cNvGraphicFramePr>
            <a:graphicFrameLocks/>
          </p:cNvGraphicFramePr>
          <p:nvPr>
            <p:extLst>
              <p:ext uri="{D42A27DB-BD31-4B8C-83A1-F6EECF244321}">
                <p14:modId xmlns:p14="http://schemas.microsoft.com/office/powerpoint/2010/main" val="1906169029"/>
              </p:ext>
            </p:extLst>
          </p:nvPr>
        </p:nvGraphicFramePr>
        <p:xfrm>
          <a:off x="228600" y="2042810"/>
          <a:ext cx="8663940" cy="4027250"/>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p:cNvSpPr>
            <a:spLocks noGrp="1"/>
          </p:cNvSpPr>
          <p:nvPr>
            <p:ph type="title"/>
          </p:nvPr>
        </p:nvSpPr>
        <p:spPr>
          <a:xfrm>
            <a:off x="-1507789" y="43626"/>
            <a:ext cx="8229600" cy="1143000"/>
          </a:xfrm>
        </p:spPr>
        <p:txBody>
          <a:bodyPr/>
          <a:lstStyle/>
          <a:p>
            <a:r>
              <a:rPr lang="en-US" sz="2400" b="1" dirty="0">
                <a:solidFill>
                  <a:srgbClr val="800000"/>
                </a:solidFill>
                <a:latin typeface="Century Gothic" pitchFamily="34" charset="0"/>
                <a:cs typeface="Arial" charset="0"/>
              </a:rPr>
              <a:t>The Role of Public Sector is key II</a:t>
            </a:r>
            <a:endParaRPr lang="en-US" dirty="0"/>
          </a:p>
        </p:txBody>
      </p:sp>
      <p:sp>
        <p:nvSpPr>
          <p:cNvPr id="7" name="Rectangle 6"/>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Arial" charset="0"/>
            </a:endParaRPr>
          </a:p>
        </p:txBody>
      </p:sp>
    </p:spTree>
    <p:extLst>
      <p:ext uri="{BB962C8B-B14F-4D97-AF65-F5344CB8AC3E}">
        <p14:creationId xmlns:p14="http://schemas.microsoft.com/office/powerpoint/2010/main" val="2998071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2"/>
          <p:cNvSpPr/>
          <p:nvPr/>
        </p:nvSpPr>
        <p:spPr>
          <a:xfrm>
            <a:off x="0" y="1014413"/>
            <a:ext cx="8839200" cy="954107"/>
          </a:xfrm>
          <a:prstGeom prst="rect">
            <a:avLst/>
          </a:prstGeom>
          <a:ln w="12700">
            <a:miter lim="400000"/>
          </a:ln>
          <a:extLst>
            <a:ext uri="{C572A759-6A51-4108-AA02-DFA0A04FC94B}"/>
          </a:extLst>
        </p:spPr>
        <p:txBody>
          <a:bodyPr lIns="45719" rIns="45719">
            <a:spAutoFit/>
          </a:bodyPr>
          <a:lstStyle/>
          <a:p>
            <a:pPr marL="171450" lvl="1">
              <a:spcBef>
                <a:spcPts val="0"/>
              </a:spcBef>
              <a:spcAft>
                <a:spcPts val="0"/>
              </a:spcAft>
              <a:defRPr/>
            </a:pPr>
            <a:endParaRPr lang="en-US" altLang="en-US" sz="2800" dirty="0">
              <a:latin typeface="Times New Roman" panose="02020603050405020304" pitchFamily="18" charset="0"/>
              <a:cs typeface="Times New Roman" panose="02020603050405020304" pitchFamily="18" charset="0"/>
            </a:endParaRPr>
          </a:p>
          <a:p>
            <a:pPr marL="171450" lvl="1">
              <a:spcBef>
                <a:spcPts val="0"/>
              </a:spcBef>
              <a:spcAft>
                <a:spcPts val="0"/>
              </a:spcAft>
              <a:defRPr/>
            </a:pPr>
            <a:endParaRPr lang="en-US" altLang="en-US" sz="28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28600" y="780713"/>
            <a:ext cx="8229600" cy="3394075"/>
          </a:xfrm>
        </p:spPr>
        <p:txBody>
          <a:bodyPr/>
          <a:lstStyle/>
          <a:p>
            <a:pPr marL="0" indent="0">
              <a:buNone/>
              <a:defRPr/>
            </a:pPr>
            <a:r>
              <a:rPr lang="en-US" sz="2000" b="1" dirty="0">
                <a:solidFill>
                  <a:schemeClr val="accent2"/>
                </a:solidFill>
              </a:rPr>
              <a:t>The role of the Public Sector is relevant specially the Transport and Energy Sectors </a:t>
            </a:r>
            <a:endParaRPr lang="en-US" sz="2000" dirty="0">
              <a:solidFill>
                <a:schemeClr val="accent2"/>
              </a:solidFill>
            </a:endParaRPr>
          </a:p>
          <a:p>
            <a:pPr marL="0" indent="0">
              <a:buNone/>
              <a:defRPr/>
            </a:pPr>
            <a:endParaRPr lang="en-US" sz="2000" dirty="0"/>
          </a:p>
          <a:p>
            <a:pPr>
              <a:defRPr/>
            </a:pPr>
            <a:endParaRPr lang="en-US" sz="2000" dirty="0"/>
          </a:p>
          <a:p>
            <a:pPr>
              <a:defRPr/>
            </a:pPr>
            <a:endParaRPr lang="en-US" sz="2000" dirty="0"/>
          </a:p>
          <a:p>
            <a:pPr>
              <a:defRPr/>
            </a:pPr>
            <a:endParaRPr lang="en-US" sz="2000" dirty="0"/>
          </a:p>
          <a:p>
            <a:pPr>
              <a:defRPr/>
            </a:pPr>
            <a:endParaRPr lang="en-US" sz="2000" dirty="0"/>
          </a:p>
          <a:p>
            <a:pPr marL="0" indent="0">
              <a:buNone/>
              <a:defRPr/>
            </a:pPr>
            <a:endParaRPr lang="en-US" sz="2000" dirty="0"/>
          </a:p>
        </p:txBody>
      </p:sp>
      <p:graphicFrame>
        <p:nvGraphicFramePr>
          <p:cNvPr id="10" name="Chart 9">
            <a:extLst>
              <a:ext uri="{FF2B5EF4-FFF2-40B4-BE49-F238E27FC236}">
                <a16:creationId xmlns:a16="http://schemas.microsoft.com/office/drawing/2014/main" id="{C226525C-897D-433C-8658-81A9CBAA4F37}"/>
              </a:ext>
            </a:extLst>
          </p:cNvPr>
          <p:cNvGraphicFramePr>
            <a:graphicFrameLocks/>
          </p:cNvGraphicFramePr>
          <p:nvPr>
            <p:extLst>
              <p:ext uri="{D42A27DB-BD31-4B8C-83A1-F6EECF244321}">
                <p14:modId xmlns:p14="http://schemas.microsoft.com/office/powerpoint/2010/main" val="321057403"/>
              </p:ext>
            </p:extLst>
          </p:nvPr>
        </p:nvGraphicFramePr>
        <p:xfrm>
          <a:off x="76200" y="2081719"/>
          <a:ext cx="4351020" cy="432880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B4F24C61-455D-4D1D-A6A5-80335722A0FE}"/>
              </a:ext>
            </a:extLst>
          </p:cNvPr>
          <p:cNvGraphicFramePr>
            <a:graphicFrameLocks/>
          </p:cNvGraphicFramePr>
          <p:nvPr>
            <p:extLst>
              <p:ext uri="{D42A27DB-BD31-4B8C-83A1-F6EECF244321}">
                <p14:modId xmlns:p14="http://schemas.microsoft.com/office/powerpoint/2010/main" val="201701817"/>
              </p:ext>
            </p:extLst>
          </p:nvPr>
        </p:nvGraphicFramePr>
        <p:xfrm>
          <a:off x="4419600" y="1968521"/>
          <a:ext cx="4720590" cy="343033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Arial" charset="0"/>
            </a:endParaRPr>
          </a:p>
        </p:txBody>
      </p:sp>
    </p:spTree>
    <p:extLst>
      <p:ext uri="{BB962C8B-B14F-4D97-AF65-F5344CB8AC3E}">
        <p14:creationId xmlns:p14="http://schemas.microsoft.com/office/powerpoint/2010/main" val="1786718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Arial" charset="0"/>
            </a:endParaRPr>
          </a:p>
        </p:txBody>
      </p:sp>
      <p:sp>
        <p:nvSpPr>
          <p:cNvPr id="4099" name="TextBox 1"/>
          <p:cNvSpPr txBox="1">
            <a:spLocks noChangeArrowheads="1"/>
          </p:cNvSpPr>
          <p:nvPr/>
        </p:nvSpPr>
        <p:spPr bwMode="auto">
          <a:xfrm>
            <a:off x="241300" y="619125"/>
            <a:ext cx="8547100" cy="1338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700" b="1" dirty="0">
                <a:solidFill>
                  <a:srgbClr val="800000"/>
                </a:solidFill>
                <a:latin typeface="Century Gothic" pitchFamily="34" charset="0"/>
              </a:rPr>
              <a:t>Multilateral Guarantees are an important Development</a:t>
            </a:r>
            <a:endParaRPr lang="en-US" altLang="en-US" sz="2700" b="1" dirty="0">
              <a:solidFill>
                <a:srgbClr val="800000"/>
              </a:solidFill>
              <a:latin typeface="Century Gothic" pitchFamily="34" charset="0"/>
              <a:cs typeface="Arial" charset="0"/>
            </a:endParaRPr>
          </a:p>
          <a:p>
            <a:pPr eaLnBrk="1" hangingPunct="1">
              <a:spcBef>
                <a:spcPct val="0"/>
              </a:spcBef>
              <a:buFontTx/>
              <a:buNone/>
            </a:pPr>
            <a:endParaRPr lang="en-US" altLang="en-US" sz="2700" b="1" dirty="0">
              <a:solidFill>
                <a:srgbClr val="800000"/>
              </a:solidFill>
              <a:latin typeface="Century Gothic" pitchFamily="34" charset="0"/>
              <a:cs typeface="Arial" charset="0"/>
            </a:endParaRPr>
          </a:p>
        </p:txBody>
      </p:sp>
      <p:sp>
        <p:nvSpPr>
          <p:cNvPr id="8" name="Rectangle 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_tradnl" dirty="0"/>
          </a:p>
        </p:txBody>
      </p:sp>
      <p:graphicFrame>
        <p:nvGraphicFramePr>
          <p:cNvPr id="10" name="Diagram 9"/>
          <p:cNvGraphicFramePr/>
          <p:nvPr>
            <p:extLst>
              <p:ext uri="{D42A27DB-BD31-4B8C-83A1-F6EECF244321}">
                <p14:modId xmlns:p14="http://schemas.microsoft.com/office/powerpoint/2010/main" val="2131494937"/>
              </p:ext>
            </p:extLst>
          </p:nvPr>
        </p:nvGraphicFramePr>
        <p:xfrm>
          <a:off x="241300" y="1727218"/>
          <a:ext cx="8220207" cy="10542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Freeform 14"/>
          <p:cNvSpPr/>
          <p:nvPr/>
        </p:nvSpPr>
        <p:spPr>
          <a:xfrm>
            <a:off x="466725" y="3157538"/>
            <a:ext cx="2505075" cy="806450"/>
          </a:xfrm>
          <a:custGeom>
            <a:avLst/>
            <a:gdLst>
              <a:gd name="connsiteX0" fmla="*/ 0 w 2505377"/>
              <a:gd name="connsiteY0" fmla="*/ 0 h 806358"/>
              <a:gd name="connsiteX1" fmla="*/ 2505377 w 2505377"/>
              <a:gd name="connsiteY1" fmla="*/ 0 h 806358"/>
              <a:gd name="connsiteX2" fmla="*/ 2505377 w 2505377"/>
              <a:gd name="connsiteY2" fmla="*/ 806358 h 806358"/>
              <a:gd name="connsiteX3" fmla="*/ 0 w 2505377"/>
              <a:gd name="connsiteY3" fmla="*/ 806358 h 806358"/>
              <a:gd name="connsiteX4" fmla="*/ 0 w 2505377"/>
              <a:gd name="connsiteY4" fmla="*/ 0 h 806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5377" h="806358">
                <a:moveTo>
                  <a:pt x="0" y="0"/>
                </a:moveTo>
                <a:lnTo>
                  <a:pt x="2505377" y="0"/>
                </a:lnTo>
                <a:lnTo>
                  <a:pt x="2505377" y="806358"/>
                </a:lnTo>
                <a:lnTo>
                  <a:pt x="0" y="806358"/>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56464" tIns="89408" rIns="156464" bIns="89408" spcCol="1270" anchor="ctr"/>
          <a:lstStyle/>
          <a:p>
            <a:pPr algn="ctr" defTabSz="977900">
              <a:lnSpc>
                <a:spcPct val="90000"/>
              </a:lnSpc>
              <a:spcAft>
                <a:spcPct val="35000"/>
              </a:spcAft>
              <a:defRPr/>
            </a:pPr>
            <a:r>
              <a:rPr lang="es-ES_tradnl" sz="2000" b="1" dirty="0" err="1">
                <a:latin typeface="Century Gothic" panose="020B0502020202020204" pitchFamily="34" charset="0"/>
              </a:rPr>
              <a:t>Risk</a:t>
            </a:r>
            <a:r>
              <a:rPr lang="es-ES_tradnl" sz="2000" b="1" dirty="0">
                <a:latin typeface="Century Gothic" panose="020B0502020202020204" pitchFamily="34" charset="0"/>
              </a:rPr>
              <a:t> </a:t>
            </a:r>
            <a:r>
              <a:rPr lang="es-ES_tradnl" sz="2000" b="1" dirty="0" err="1">
                <a:latin typeface="Century Gothic" panose="020B0502020202020204" pitchFamily="34" charset="0"/>
              </a:rPr>
              <a:t>disagregation</a:t>
            </a:r>
            <a:endParaRPr lang="es-ES_tradnl" sz="2000" b="1" dirty="0">
              <a:latin typeface="Century Gothic" panose="020B0502020202020204" pitchFamily="34" charset="0"/>
            </a:endParaRPr>
          </a:p>
        </p:txBody>
      </p:sp>
      <p:sp>
        <p:nvSpPr>
          <p:cNvPr id="16" name="Freeform 15"/>
          <p:cNvSpPr/>
          <p:nvPr/>
        </p:nvSpPr>
        <p:spPr>
          <a:xfrm>
            <a:off x="466725" y="3963988"/>
            <a:ext cx="2505075" cy="2282825"/>
          </a:xfrm>
          <a:custGeom>
            <a:avLst/>
            <a:gdLst>
              <a:gd name="connsiteX0" fmla="*/ 0 w 2505377"/>
              <a:gd name="connsiteY0" fmla="*/ 0 h 2282553"/>
              <a:gd name="connsiteX1" fmla="*/ 2505377 w 2505377"/>
              <a:gd name="connsiteY1" fmla="*/ 0 h 2282553"/>
              <a:gd name="connsiteX2" fmla="*/ 2505377 w 2505377"/>
              <a:gd name="connsiteY2" fmla="*/ 2282553 h 2282553"/>
              <a:gd name="connsiteX3" fmla="*/ 0 w 2505377"/>
              <a:gd name="connsiteY3" fmla="*/ 2282553 h 2282553"/>
              <a:gd name="connsiteX4" fmla="*/ 0 w 2505377"/>
              <a:gd name="connsiteY4" fmla="*/ 0 h 2282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5377" h="2282553">
                <a:moveTo>
                  <a:pt x="0" y="0"/>
                </a:moveTo>
                <a:lnTo>
                  <a:pt x="2505377" y="0"/>
                </a:lnTo>
                <a:lnTo>
                  <a:pt x="2505377" y="2282553"/>
                </a:lnTo>
                <a:lnTo>
                  <a:pt x="0" y="2282553"/>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96012" tIns="96012" rIns="128016" bIns="144018" spcCol="1270"/>
          <a:lstStyle/>
          <a:p>
            <a:pPr marL="171450" lvl="1" indent="-171450" defTabSz="800100">
              <a:lnSpc>
                <a:spcPct val="90000"/>
              </a:lnSpc>
              <a:spcAft>
                <a:spcPct val="15000"/>
              </a:spcAft>
              <a:buFontTx/>
              <a:buChar char="••"/>
              <a:defRPr/>
            </a:pPr>
            <a:r>
              <a:rPr lang="es-ES_tradnl" dirty="0" err="1">
                <a:latin typeface="Century Gothic" panose="020B0502020202020204" pitchFamily="34" charset="0"/>
              </a:rPr>
              <a:t>Manage</a:t>
            </a:r>
            <a:r>
              <a:rPr lang="es-ES_tradnl" dirty="0">
                <a:latin typeface="Century Gothic" panose="020B0502020202020204" pitchFamily="34" charset="0"/>
              </a:rPr>
              <a:t> </a:t>
            </a:r>
            <a:r>
              <a:rPr lang="es-ES_tradnl" dirty="0" err="1">
                <a:latin typeface="Century Gothic" panose="020B0502020202020204" pitchFamily="34" charset="0"/>
              </a:rPr>
              <a:t>risk</a:t>
            </a:r>
            <a:r>
              <a:rPr lang="es-ES_tradnl" dirty="0">
                <a:latin typeface="Century Gothic" panose="020B0502020202020204" pitchFamily="34" charset="0"/>
              </a:rPr>
              <a:t> </a:t>
            </a:r>
            <a:r>
              <a:rPr lang="es-ES_tradnl" dirty="0" err="1">
                <a:latin typeface="Century Gothic" panose="020B0502020202020204" pitchFamily="34" charset="0"/>
              </a:rPr>
              <a:t>according</a:t>
            </a:r>
            <a:r>
              <a:rPr lang="es-ES_tradnl" dirty="0">
                <a:latin typeface="Century Gothic" panose="020B0502020202020204" pitchFamily="34" charset="0"/>
              </a:rPr>
              <a:t> </a:t>
            </a:r>
            <a:r>
              <a:rPr lang="es-ES_tradnl" dirty="0" err="1">
                <a:latin typeface="Century Gothic" panose="020B0502020202020204" pitchFamily="34" charset="0"/>
              </a:rPr>
              <a:t>to</a:t>
            </a:r>
            <a:r>
              <a:rPr lang="es-ES_tradnl" dirty="0">
                <a:latin typeface="Century Gothic" panose="020B0502020202020204" pitchFamily="34" charset="0"/>
              </a:rPr>
              <a:t> </a:t>
            </a:r>
            <a:r>
              <a:rPr lang="es-ES_tradnl" dirty="0" err="1">
                <a:latin typeface="Century Gothic" panose="020B0502020202020204" pitchFamily="34" charset="0"/>
              </a:rPr>
              <a:t>each</a:t>
            </a:r>
            <a:r>
              <a:rPr lang="es-ES_tradnl" dirty="0">
                <a:latin typeface="Century Gothic" panose="020B0502020202020204" pitchFamily="34" charset="0"/>
              </a:rPr>
              <a:t> </a:t>
            </a:r>
            <a:r>
              <a:rPr lang="es-ES_tradnl" dirty="0" err="1">
                <a:latin typeface="Century Gothic" panose="020B0502020202020204" pitchFamily="34" charset="0"/>
              </a:rPr>
              <a:t>participant</a:t>
            </a:r>
            <a:r>
              <a:rPr lang="es-ES_tradnl" dirty="0">
                <a:latin typeface="Century Gothic" panose="020B0502020202020204" pitchFamily="34" charset="0"/>
              </a:rPr>
              <a:t> </a:t>
            </a:r>
            <a:r>
              <a:rPr lang="es-ES_tradnl" dirty="0" err="1">
                <a:latin typeface="Century Gothic" panose="020B0502020202020204" pitchFamily="34" charset="0"/>
              </a:rPr>
              <a:t>capacity</a:t>
            </a:r>
            <a:r>
              <a:rPr lang="es-ES_tradnl" dirty="0">
                <a:latin typeface="Century Gothic" panose="020B0502020202020204" pitchFamily="34" charset="0"/>
              </a:rPr>
              <a:t> </a:t>
            </a:r>
            <a:r>
              <a:rPr lang="es-ES_tradnl" dirty="0" err="1">
                <a:latin typeface="Century Gothic" panose="020B0502020202020204" pitchFamily="34" charset="0"/>
              </a:rPr>
              <a:t>or</a:t>
            </a:r>
            <a:r>
              <a:rPr lang="es-ES_tradnl" dirty="0">
                <a:latin typeface="Century Gothic" panose="020B0502020202020204" pitchFamily="34" charset="0"/>
              </a:rPr>
              <a:t> control.</a:t>
            </a:r>
          </a:p>
        </p:txBody>
      </p:sp>
      <p:sp>
        <p:nvSpPr>
          <p:cNvPr id="17" name="Freeform 16"/>
          <p:cNvSpPr/>
          <p:nvPr/>
        </p:nvSpPr>
        <p:spPr>
          <a:xfrm>
            <a:off x="3322638" y="3157538"/>
            <a:ext cx="2505075" cy="806450"/>
          </a:xfrm>
          <a:custGeom>
            <a:avLst/>
            <a:gdLst>
              <a:gd name="connsiteX0" fmla="*/ 0 w 2505377"/>
              <a:gd name="connsiteY0" fmla="*/ 0 h 806358"/>
              <a:gd name="connsiteX1" fmla="*/ 2505377 w 2505377"/>
              <a:gd name="connsiteY1" fmla="*/ 0 h 806358"/>
              <a:gd name="connsiteX2" fmla="*/ 2505377 w 2505377"/>
              <a:gd name="connsiteY2" fmla="*/ 806358 h 806358"/>
              <a:gd name="connsiteX3" fmla="*/ 0 w 2505377"/>
              <a:gd name="connsiteY3" fmla="*/ 806358 h 806358"/>
              <a:gd name="connsiteX4" fmla="*/ 0 w 2505377"/>
              <a:gd name="connsiteY4" fmla="*/ 0 h 806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5377" h="806358">
                <a:moveTo>
                  <a:pt x="0" y="0"/>
                </a:moveTo>
                <a:lnTo>
                  <a:pt x="2505377" y="0"/>
                </a:lnTo>
                <a:lnTo>
                  <a:pt x="2505377" y="806358"/>
                </a:lnTo>
                <a:lnTo>
                  <a:pt x="0" y="806358"/>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56464" tIns="89408" rIns="156464" bIns="89408" spcCol="1270" anchor="ctr"/>
          <a:lstStyle/>
          <a:p>
            <a:pPr algn="ctr" defTabSz="977900">
              <a:lnSpc>
                <a:spcPct val="90000"/>
              </a:lnSpc>
              <a:spcAft>
                <a:spcPct val="35000"/>
              </a:spcAft>
              <a:defRPr/>
            </a:pPr>
            <a:r>
              <a:rPr lang="es-ES_tradnl" sz="2000" b="1" dirty="0" err="1">
                <a:latin typeface="Century Gothic" panose="020B0502020202020204" pitchFamily="34" charset="0"/>
              </a:rPr>
              <a:t>Missing</a:t>
            </a:r>
            <a:r>
              <a:rPr lang="es-ES_tradnl" sz="2000" b="1" dirty="0">
                <a:latin typeface="Century Gothic" panose="020B0502020202020204" pitchFamily="34" charset="0"/>
              </a:rPr>
              <a:t> </a:t>
            </a:r>
            <a:r>
              <a:rPr lang="es-ES_tradnl" sz="2000" b="1" dirty="0" err="1">
                <a:latin typeface="Century Gothic" panose="020B0502020202020204" pitchFamily="34" charset="0"/>
              </a:rPr>
              <a:t>Markets</a:t>
            </a:r>
            <a:r>
              <a:rPr lang="es-ES_tradnl" sz="2000" b="1" dirty="0">
                <a:latin typeface="Century Gothic" panose="020B0502020202020204" pitchFamily="34" charset="0"/>
              </a:rPr>
              <a:t> </a:t>
            </a:r>
            <a:r>
              <a:rPr lang="es-ES_tradnl" sz="2000" b="1" dirty="0" err="1">
                <a:latin typeface="Century Gothic" panose="020B0502020202020204" pitchFamily="34" charset="0"/>
              </a:rPr>
              <a:t>Development</a:t>
            </a:r>
            <a:endParaRPr lang="es-ES_tradnl" sz="2000" b="1" dirty="0">
              <a:latin typeface="Century Gothic" panose="020B0502020202020204" pitchFamily="34" charset="0"/>
            </a:endParaRPr>
          </a:p>
        </p:txBody>
      </p:sp>
      <p:sp>
        <p:nvSpPr>
          <p:cNvPr id="18" name="Freeform 17"/>
          <p:cNvSpPr/>
          <p:nvPr/>
        </p:nvSpPr>
        <p:spPr>
          <a:xfrm>
            <a:off x="3322638" y="3963988"/>
            <a:ext cx="2505075" cy="2282825"/>
          </a:xfrm>
          <a:custGeom>
            <a:avLst/>
            <a:gdLst>
              <a:gd name="connsiteX0" fmla="*/ 0 w 2505377"/>
              <a:gd name="connsiteY0" fmla="*/ 0 h 2282553"/>
              <a:gd name="connsiteX1" fmla="*/ 2505377 w 2505377"/>
              <a:gd name="connsiteY1" fmla="*/ 0 h 2282553"/>
              <a:gd name="connsiteX2" fmla="*/ 2505377 w 2505377"/>
              <a:gd name="connsiteY2" fmla="*/ 2282553 h 2282553"/>
              <a:gd name="connsiteX3" fmla="*/ 0 w 2505377"/>
              <a:gd name="connsiteY3" fmla="*/ 2282553 h 2282553"/>
              <a:gd name="connsiteX4" fmla="*/ 0 w 2505377"/>
              <a:gd name="connsiteY4" fmla="*/ 0 h 2282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5377" h="2282553">
                <a:moveTo>
                  <a:pt x="0" y="0"/>
                </a:moveTo>
                <a:lnTo>
                  <a:pt x="2505377" y="0"/>
                </a:lnTo>
                <a:lnTo>
                  <a:pt x="2505377" y="2282553"/>
                </a:lnTo>
                <a:lnTo>
                  <a:pt x="0" y="2282553"/>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96012" tIns="96012" rIns="128016" bIns="144018" spcCol="1270"/>
          <a:lstStyle/>
          <a:p>
            <a:pPr marL="171450" lvl="1" indent="-171450" defTabSz="800100">
              <a:lnSpc>
                <a:spcPct val="90000"/>
              </a:lnSpc>
              <a:spcAft>
                <a:spcPct val="15000"/>
              </a:spcAft>
              <a:buFontTx/>
              <a:buChar char="••"/>
              <a:defRPr/>
            </a:pPr>
            <a:r>
              <a:rPr lang="es-ES_tradnl" dirty="0">
                <a:latin typeface="Century Gothic" panose="020B0502020202020204" pitchFamily="34" charset="0"/>
              </a:rPr>
              <a:t>New </a:t>
            </a:r>
            <a:r>
              <a:rPr lang="es-ES_tradnl" dirty="0" err="1">
                <a:latin typeface="Century Gothic" panose="020B0502020202020204" pitchFamily="34" charset="0"/>
              </a:rPr>
              <a:t>players</a:t>
            </a:r>
            <a:r>
              <a:rPr lang="es-ES_tradnl" dirty="0">
                <a:latin typeface="Century Gothic" panose="020B0502020202020204" pitchFamily="34" charset="0"/>
              </a:rPr>
              <a:t> </a:t>
            </a:r>
            <a:r>
              <a:rPr lang="es-ES_tradnl" dirty="0" err="1">
                <a:latin typeface="Century Gothic" panose="020B0502020202020204" pitchFamily="34" charset="0"/>
              </a:rPr>
              <a:t>enter</a:t>
            </a:r>
            <a:r>
              <a:rPr lang="es-ES_tradnl" dirty="0">
                <a:latin typeface="Century Gothic" panose="020B0502020202020204" pitchFamily="34" charset="0"/>
              </a:rPr>
              <a:t> </a:t>
            </a:r>
            <a:r>
              <a:rPr lang="es-ES_tradnl" dirty="0" err="1">
                <a:latin typeface="Century Gothic" panose="020B0502020202020204" pitchFamily="34" charset="0"/>
              </a:rPr>
              <a:t>into</a:t>
            </a:r>
            <a:r>
              <a:rPr lang="es-ES_tradnl" dirty="0">
                <a:latin typeface="Century Gothic" panose="020B0502020202020204" pitchFamily="34" charset="0"/>
              </a:rPr>
              <a:t> </a:t>
            </a:r>
            <a:r>
              <a:rPr lang="es-ES_tradnl" dirty="0" err="1">
                <a:latin typeface="Century Gothic" panose="020B0502020202020204" pitchFamily="34" charset="0"/>
              </a:rPr>
              <a:t>markets</a:t>
            </a:r>
            <a:r>
              <a:rPr lang="es-ES_tradnl" dirty="0">
                <a:latin typeface="Century Gothic" panose="020B0502020202020204" pitchFamily="34" charset="0"/>
              </a:rPr>
              <a:t> </a:t>
            </a:r>
            <a:r>
              <a:rPr lang="es-ES_tradnl" dirty="0" err="1">
                <a:latin typeface="Century Gothic" panose="020B0502020202020204" pitchFamily="34" charset="0"/>
              </a:rPr>
              <a:t>that</a:t>
            </a:r>
            <a:r>
              <a:rPr lang="es-ES_tradnl" dirty="0">
                <a:latin typeface="Century Gothic" panose="020B0502020202020204" pitchFamily="34" charset="0"/>
              </a:rPr>
              <a:t> </a:t>
            </a:r>
            <a:r>
              <a:rPr lang="es-ES_tradnl" dirty="0" err="1">
                <a:latin typeface="Century Gothic" panose="020B0502020202020204" pitchFamily="34" charset="0"/>
              </a:rPr>
              <a:t>would</a:t>
            </a:r>
            <a:r>
              <a:rPr lang="es-ES_tradnl" dirty="0">
                <a:latin typeface="Century Gothic" panose="020B0502020202020204" pitchFamily="34" charset="0"/>
              </a:rPr>
              <a:t> </a:t>
            </a:r>
            <a:r>
              <a:rPr lang="es-ES_tradnl" dirty="0" err="1">
                <a:latin typeface="Century Gothic" panose="020B0502020202020204" pitchFamily="34" charset="0"/>
              </a:rPr>
              <a:t>not</a:t>
            </a:r>
            <a:r>
              <a:rPr lang="es-ES_tradnl" dirty="0">
                <a:latin typeface="Century Gothic" panose="020B0502020202020204" pitchFamily="34" charset="0"/>
              </a:rPr>
              <a:t> be </a:t>
            </a:r>
            <a:r>
              <a:rPr lang="es-ES_tradnl" dirty="0" err="1">
                <a:latin typeface="Century Gothic" panose="020B0502020202020204" pitchFamily="34" charset="0"/>
              </a:rPr>
              <a:t>interested</a:t>
            </a:r>
            <a:r>
              <a:rPr lang="es-ES_tradnl" dirty="0">
                <a:latin typeface="Century Gothic" panose="020B0502020202020204" pitchFamily="34" charset="0"/>
              </a:rPr>
              <a:t> </a:t>
            </a:r>
            <a:r>
              <a:rPr lang="es-ES_tradnl" dirty="0" err="1">
                <a:latin typeface="Century Gothic" panose="020B0502020202020204" pitchFamily="34" charset="0"/>
              </a:rPr>
              <a:t>otherwise</a:t>
            </a:r>
            <a:r>
              <a:rPr lang="es-ES_tradnl" dirty="0">
                <a:latin typeface="Century Gothic" panose="020B0502020202020204" pitchFamily="34" charset="0"/>
              </a:rPr>
              <a:t>  </a:t>
            </a:r>
          </a:p>
        </p:txBody>
      </p:sp>
      <p:sp>
        <p:nvSpPr>
          <p:cNvPr id="19" name="Freeform 18"/>
          <p:cNvSpPr/>
          <p:nvPr/>
        </p:nvSpPr>
        <p:spPr>
          <a:xfrm>
            <a:off x="6178550" y="3157538"/>
            <a:ext cx="2505075" cy="806450"/>
          </a:xfrm>
          <a:custGeom>
            <a:avLst/>
            <a:gdLst>
              <a:gd name="connsiteX0" fmla="*/ 0 w 2505377"/>
              <a:gd name="connsiteY0" fmla="*/ 0 h 806358"/>
              <a:gd name="connsiteX1" fmla="*/ 2505377 w 2505377"/>
              <a:gd name="connsiteY1" fmla="*/ 0 h 806358"/>
              <a:gd name="connsiteX2" fmla="*/ 2505377 w 2505377"/>
              <a:gd name="connsiteY2" fmla="*/ 806358 h 806358"/>
              <a:gd name="connsiteX3" fmla="*/ 0 w 2505377"/>
              <a:gd name="connsiteY3" fmla="*/ 806358 h 806358"/>
              <a:gd name="connsiteX4" fmla="*/ 0 w 2505377"/>
              <a:gd name="connsiteY4" fmla="*/ 0 h 806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5377" h="806358">
                <a:moveTo>
                  <a:pt x="0" y="0"/>
                </a:moveTo>
                <a:lnTo>
                  <a:pt x="2505377" y="0"/>
                </a:lnTo>
                <a:lnTo>
                  <a:pt x="2505377" y="806358"/>
                </a:lnTo>
                <a:lnTo>
                  <a:pt x="0" y="806358"/>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56464" tIns="89408" rIns="156464" bIns="89408" spcCol="1270" anchor="ctr"/>
          <a:lstStyle/>
          <a:p>
            <a:pPr algn="ctr" defTabSz="977900">
              <a:lnSpc>
                <a:spcPct val="90000"/>
              </a:lnSpc>
              <a:spcAft>
                <a:spcPct val="35000"/>
              </a:spcAft>
              <a:defRPr/>
            </a:pPr>
            <a:r>
              <a:rPr lang="es-ES_tradnl" sz="2000" b="1" dirty="0" err="1">
                <a:latin typeface="Century Gothic" panose="020B0502020202020204" pitchFamily="34" charset="0"/>
              </a:rPr>
              <a:t>Credit</a:t>
            </a:r>
            <a:r>
              <a:rPr lang="es-ES_tradnl" sz="2000" b="1" dirty="0">
                <a:latin typeface="Century Gothic" panose="020B0502020202020204" pitchFamily="34" charset="0"/>
              </a:rPr>
              <a:t> and </a:t>
            </a:r>
            <a:r>
              <a:rPr lang="es-ES_tradnl" sz="2000" b="1" dirty="0" err="1">
                <a:latin typeface="Century Gothic" panose="020B0502020202020204" pitchFamily="34" charset="0"/>
              </a:rPr>
              <a:t>Contract</a:t>
            </a:r>
            <a:r>
              <a:rPr lang="es-ES_tradnl" sz="2000" b="1" dirty="0">
                <a:latin typeface="Century Gothic" panose="020B0502020202020204" pitchFamily="34" charset="0"/>
              </a:rPr>
              <a:t> </a:t>
            </a:r>
            <a:r>
              <a:rPr lang="es-ES_tradnl" sz="2000" b="1" dirty="0" err="1">
                <a:latin typeface="Century Gothic" panose="020B0502020202020204" pitchFamily="34" charset="0"/>
              </a:rPr>
              <a:t>Enhancements</a:t>
            </a:r>
            <a:endParaRPr lang="es-ES_tradnl" sz="2000" b="1" dirty="0">
              <a:latin typeface="Century Gothic" panose="020B0502020202020204" pitchFamily="34" charset="0"/>
            </a:endParaRPr>
          </a:p>
        </p:txBody>
      </p:sp>
      <p:sp>
        <p:nvSpPr>
          <p:cNvPr id="20" name="Freeform 19"/>
          <p:cNvSpPr/>
          <p:nvPr/>
        </p:nvSpPr>
        <p:spPr>
          <a:xfrm>
            <a:off x="6178550" y="3977636"/>
            <a:ext cx="2505075" cy="2282825"/>
          </a:xfrm>
          <a:custGeom>
            <a:avLst/>
            <a:gdLst>
              <a:gd name="connsiteX0" fmla="*/ 0 w 2505377"/>
              <a:gd name="connsiteY0" fmla="*/ 0 h 2282553"/>
              <a:gd name="connsiteX1" fmla="*/ 2505377 w 2505377"/>
              <a:gd name="connsiteY1" fmla="*/ 0 h 2282553"/>
              <a:gd name="connsiteX2" fmla="*/ 2505377 w 2505377"/>
              <a:gd name="connsiteY2" fmla="*/ 2282553 h 2282553"/>
              <a:gd name="connsiteX3" fmla="*/ 0 w 2505377"/>
              <a:gd name="connsiteY3" fmla="*/ 2282553 h 2282553"/>
              <a:gd name="connsiteX4" fmla="*/ 0 w 2505377"/>
              <a:gd name="connsiteY4" fmla="*/ 0 h 2282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5377" h="2282553">
                <a:moveTo>
                  <a:pt x="0" y="0"/>
                </a:moveTo>
                <a:lnTo>
                  <a:pt x="2505377" y="0"/>
                </a:lnTo>
                <a:lnTo>
                  <a:pt x="2505377" y="2282553"/>
                </a:lnTo>
                <a:lnTo>
                  <a:pt x="0" y="2282553"/>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96012" tIns="96012" rIns="128016" bIns="144018"/>
          <a:lstStyle>
            <a:lvl1pPr marL="342900" indent="-342900" eaLnBrk="0" hangingPunct="0">
              <a:defRPr>
                <a:solidFill>
                  <a:schemeClr val="tx1"/>
                </a:solidFill>
                <a:latin typeface="Calibri" pitchFamily="34" charset="0"/>
                <a:ea typeface="MS PGothic" pitchFamily="34" charset="-128"/>
              </a:defRPr>
            </a:lvl1pPr>
            <a:lvl2pPr marL="177800" indent="-177800" eaLnBrk="0" hangingPunct="0">
              <a:defRPr>
                <a:solidFill>
                  <a:schemeClr val="tx1"/>
                </a:solidFill>
                <a:latin typeface="Calibri" pitchFamily="34" charset="0"/>
                <a:ea typeface="MS PGothic" pitchFamily="34" charset="-128"/>
              </a:defRPr>
            </a:lvl2pPr>
            <a:lvl3pPr marL="1143000" indent="-228600" eaLnBrk="0" hangingPunct="0">
              <a:defRPr>
                <a:solidFill>
                  <a:schemeClr val="tx1"/>
                </a:solidFill>
                <a:latin typeface="Calibri" pitchFamily="34" charset="0"/>
                <a:ea typeface="MS PGothic" pitchFamily="34" charset="-128"/>
              </a:defRPr>
            </a:lvl3pPr>
            <a:lvl4pPr marL="1600200" indent="-228600" eaLnBrk="0" hangingPunct="0">
              <a:defRPr>
                <a:solidFill>
                  <a:schemeClr val="tx1"/>
                </a:solidFill>
                <a:latin typeface="Calibri" pitchFamily="34" charset="0"/>
                <a:ea typeface="MS PGothic" pitchFamily="34" charset="-128"/>
              </a:defRPr>
            </a:lvl4pPr>
            <a:lvl5pPr marL="2057400" indent="-228600" eaLnBrk="0" hangingPunct="0">
              <a:defRPr>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Calibri" pitchFamily="34" charset="0"/>
                <a:ea typeface="MS PGothic" pitchFamily="34" charset="-128"/>
              </a:defRPr>
            </a:lvl9pPr>
          </a:lstStyle>
          <a:p>
            <a:pPr lvl="1" defTabSz="914400" eaLnBrk="1" hangingPunct="1">
              <a:buFontTx/>
              <a:buChar char="•"/>
              <a:defRPr/>
            </a:pPr>
            <a:r>
              <a:rPr lang="es-ES_tradnl" altLang="en-US" dirty="0">
                <a:solidFill>
                  <a:srgbClr val="000000"/>
                </a:solidFill>
                <a:latin typeface="Century Gothic" pitchFamily="34" charset="0"/>
              </a:rPr>
              <a:t>Induces more and </a:t>
            </a:r>
            <a:r>
              <a:rPr lang="es-ES_tradnl" altLang="en-US" dirty="0" err="1">
                <a:solidFill>
                  <a:srgbClr val="000000"/>
                </a:solidFill>
                <a:latin typeface="Century Gothic" pitchFamily="34" charset="0"/>
              </a:rPr>
              <a:t>better</a:t>
            </a:r>
            <a:r>
              <a:rPr lang="es-ES_tradnl" altLang="en-US" dirty="0">
                <a:solidFill>
                  <a:srgbClr val="000000"/>
                </a:solidFill>
                <a:latin typeface="Century Gothic" pitchFamily="34" charset="0"/>
              </a:rPr>
              <a:t> </a:t>
            </a:r>
            <a:r>
              <a:rPr lang="es-ES_tradnl" altLang="en-US" dirty="0" err="1">
                <a:solidFill>
                  <a:srgbClr val="000000"/>
                </a:solidFill>
                <a:latin typeface="Century Gothic" pitchFamily="34" charset="0"/>
              </a:rPr>
              <a:t>financing</a:t>
            </a:r>
            <a:r>
              <a:rPr lang="es-ES_tradnl" altLang="en-US" dirty="0">
                <a:solidFill>
                  <a:srgbClr val="000000"/>
                </a:solidFill>
                <a:latin typeface="Century Gothic" pitchFamily="34" charset="0"/>
              </a:rPr>
              <a:t> </a:t>
            </a:r>
            <a:r>
              <a:rPr lang="es-ES_tradnl" altLang="en-US" dirty="0" err="1">
                <a:solidFill>
                  <a:srgbClr val="000000"/>
                </a:solidFill>
                <a:latin typeface="Century Gothic" pitchFamily="34" charset="0"/>
              </a:rPr>
              <a:t>through</a:t>
            </a:r>
            <a:r>
              <a:rPr lang="es-ES_tradnl" altLang="en-US" dirty="0">
                <a:solidFill>
                  <a:srgbClr val="000000"/>
                </a:solidFill>
                <a:latin typeface="Century Gothic" pitchFamily="34" charset="0"/>
              </a:rPr>
              <a:t> rating </a:t>
            </a:r>
            <a:r>
              <a:rPr lang="es-ES_tradnl" altLang="en-US" dirty="0" err="1">
                <a:solidFill>
                  <a:srgbClr val="000000"/>
                </a:solidFill>
                <a:latin typeface="Century Gothic" pitchFamily="34" charset="0"/>
              </a:rPr>
              <a:t>enhancement</a:t>
            </a:r>
            <a:endParaRPr lang="es-ES_tradnl" altLang="en-US" dirty="0">
              <a:solidFill>
                <a:srgbClr val="000000"/>
              </a:solidFill>
              <a:latin typeface="Century Gothic" pitchFamily="34" charset="0"/>
            </a:endParaRPr>
          </a:p>
          <a:p>
            <a:pPr marL="0" lvl="1" indent="0" defTabSz="914400" eaLnBrk="1" hangingPunct="1">
              <a:lnSpc>
                <a:spcPct val="90000"/>
              </a:lnSpc>
              <a:spcAft>
                <a:spcPct val="15000"/>
              </a:spcAft>
              <a:defRPr/>
            </a:pPr>
            <a:endParaRPr lang="es-ES_tradnl" altLang="en-US" sz="1900" dirty="0">
              <a:solidFill>
                <a:srgbClr val="000000"/>
              </a:solidFill>
              <a:latin typeface="Century Gothic" pitchFamily="34" charset="0"/>
            </a:endParaRPr>
          </a:p>
        </p:txBody>
      </p:sp>
      <p:sp>
        <p:nvSpPr>
          <p:cNvPr id="2" name="Slide Number Placeholder 1"/>
          <p:cNvSpPr>
            <a:spLocks noGrp="1"/>
          </p:cNvSpPr>
          <p:nvPr>
            <p:ph type="sldNum" sz="quarter" idx="12"/>
          </p:nvPr>
        </p:nvSpPr>
        <p:spPr/>
        <p:txBody>
          <a:bodyPr/>
          <a:lstStyle/>
          <a:p>
            <a:pPr>
              <a:defRPr/>
            </a:pPr>
            <a:fld id="{319A819F-65D2-426A-8C92-C92712396608}" type="slidenum">
              <a:rPr lang="en-US" altLang="en-US"/>
              <a:pPr>
                <a:defRPr/>
              </a:pPr>
              <a:t>7</a:t>
            </a:fld>
            <a:endParaRPr lang="en-US" altLang="en-US"/>
          </a:p>
        </p:txBody>
      </p:sp>
    </p:spTree>
    <p:extLst>
      <p:ext uri="{BB962C8B-B14F-4D97-AF65-F5344CB8AC3E}">
        <p14:creationId xmlns:p14="http://schemas.microsoft.com/office/powerpoint/2010/main" val="57008595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P spid="15" grpId="0" animBg="1"/>
      <p:bldP spid="16" grpId="0" animBg="1"/>
      <p:bldP spid="17" grpId="0" animBg="1"/>
      <p:bldP spid="18" grpId="0" animBg="1"/>
      <p:bldP spid="19" grpId="0" animBg="1"/>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mn-cs"/>
            </a:endParaRPr>
          </a:p>
        </p:txBody>
      </p:sp>
      <p:sp>
        <p:nvSpPr>
          <p:cNvPr id="7171" name="TextBox 1"/>
          <p:cNvSpPr txBox="1">
            <a:spLocks noChangeArrowheads="1"/>
          </p:cNvSpPr>
          <p:nvPr/>
        </p:nvSpPr>
        <p:spPr bwMode="auto">
          <a:xfrm>
            <a:off x="-297301" y="739270"/>
            <a:ext cx="84772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s-ES_tradnl" altLang="en-US" sz="2700" b="1" dirty="0" err="1">
                <a:solidFill>
                  <a:srgbClr val="800000"/>
                </a:solidFill>
                <a:latin typeface="Century Gothic" pitchFamily="34" charset="0"/>
              </a:rPr>
              <a:t>Multilaterals</a:t>
            </a:r>
            <a:r>
              <a:rPr lang="es-ES_tradnl" altLang="en-US" sz="2700" b="1" dirty="0">
                <a:solidFill>
                  <a:srgbClr val="800000"/>
                </a:solidFill>
                <a:latin typeface="Century Gothic" pitchFamily="34" charset="0"/>
              </a:rPr>
              <a:t> </a:t>
            </a:r>
            <a:r>
              <a:rPr lang="es-ES_tradnl" altLang="en-US" sz="2700" b="1" dirty="0" err="1">
                <a:solidFill>
                  <a:srgbClr val="800000"/>
                </a:solidFill>
                <a:latin typeface="Century Gothic" pitchFamily="34" charset="0"/>
              </a:rPr>
              <a:t>Guarantees</a:t>
            </a:r>
            <a:r>
              <a:rPr lang="es-ES_tradnl" altLang="en-US" sz="2700" b="1" dirty="0">
                <a:solidFill>
                  <a:srgbClr val="800000"/>
                </a:solidFill>
                <a:latin typeface="Century Gothic" pitchFamily="34" charset="0"/>
              </a:rPr>
              <a:t> are </a:t>
            </a:r>
            <a:r>
              <a:rPr lang="es-ES_tradnl" altLang="en-US" sz="2700" b="1" dirty="0" err="1">
                <a:solidFill>
                  <a:srgbClr val="800000"/>
                </a:solidFill>
                <a:latin typeface="Century Gothic" pitchFamily="34" charset="0"/>
              </a:rPr>
              <a:t>not</a:t>
            </a:r>
            <a:r>
              <a:rPr lang="es-ES_tradnl" altLang="en-US" sz="2700" b="1" dirty="0">
                <a:solidFill>
                  <a:srgbClr val="800000"/>
                </a:solidFill>
                <a:latin typeface="Century Gothic" pitchFamily="34" charset="0"/>
              </a:rPr>
              <a:t> mainstream</a:t>
            </a:r>
          </a:p>
        </p:txBody>
      </p:sp>
      <p:sp>
        <p:nvSpPr>
          <p:cNvPr id="8" name="Rectangle 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_tradnl" dirty="0"/>
          </a:p>
        </p:txBody>
      </p:sp>
      <p:sp>
        <p:nvSpPr>
          <p:cNvPr id="7173" name="TextBox 47"/>
          <p:cNvSpPr txBox="1">
            <a:spLocks noChangeArrowheads="1"/>
          </p:cNvSpPr>
          <p:nvPr/>
        </p:nvSpPr>
        <p:spPr bwMode="auto">
          <a:xfrm>
            <a:off x="511175" y="6373813"/>
            <a:ext cx="58705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s-ES_tradnl" altLang="en-US" sz="1100">
                <a:solidFill>
                  <a:srgbClr val="7F7F7F"/>
                </a:solidFill>
              </a:rPr>
              <a:t>Fuente: Humphrey and Prizzon (2014)</a:t>
            </a:r>
          </a:p>
        </p:txBody>
      </p:sp>
      <p:sp>
        <p:nvSpPr>
          <p:cNvPr id="19" name="Rectangle 18"/>
          <p:cNvSpPr/>
          <p:nvPr/>
        </p:nvSpPr>
        <p:spPr>
          <a:xfrm>
            <a:off x="436563" y="1666875"/>
            <a:ext cx="8416925" cy="507831"/>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marL="57150" lvl="2">
              <a:lnSpc>
                <a:spcPct val="90000"/>
              </a:lnSpc>
              <a:spcBef>
                <a:spcPct val="40000"/>
              </a:spcBef>
              <a:buClr>
                <a:srgbClr val="FF0000"/>
              </a:buClr>
              <a:defRPr/>
            </a:pPr>
            <a:r>
              <a:rPr lang="es-AR" sz="3000" b="1" dirty="0">
                <a:solidFill>
                  <a:schemeClr val="accent3">
                    <a:lumMod val="50000"/>
                  </a:schemeClr>
                </a:solidFill>
                <a:latin typeface="Century Gothic" pitchFamily="34" charset="0"/>
              </a:rPr>
              <a:t>4.5% of total </a:t>
            </a:r>
            <a:r>
              <a:rPr lang="es-AR" sz="3000" b="1" dirty="0" err="1">
                <a:solidFill>
                  <a:schemeClr val="accent3">
                    <a:lumMod val="50000"/>
                  </a:schemeClr>
                </a:solidFill>
                <a:latin typeface="Century Gothic" pitchFamily="34" charset="0"/>
              </a:rPr>
              <a:t>operational</a:t>
            </a:r>
            <a:r>
              <a:rPr lang="es-AR" sz="3000" b="1" dirty="0">
                <a:solidFill>
                  <a:schemeClr val="accent3">
                    <a:lumMod val="50000"/>
                  </a:schemeClr>
                </a:solidFill>
                <a:latin typeface="Century Gothic" pitchFamily="34" charset="0"/>
              </a:rPr>
              <a:t> </a:t>
            </a:r>
            <a:r>
              <a:rPr lang="es-AR" sz="3000" b="1" dirty="0" err="1">
                <a:solidFill>
                  <a:schemeClr val="accent3">
                    <a:lumMod val="50000"/>
                  </a:schemeClr>
                </a:solidFill>
                <a:latin typeface="Century Gothic" pitchFamily="34" charset="0"/>
              </a:rPr>
              <a:t>approval</a:t>
            </a:r>
            <a:r>
              <a:rPr lang="es-AR" sz="3000" b="1" dirty="0">
                <a:solidFill>
                  <a:schemeClr val="accent3">
                    <a:lumMod val="50000"/>
                  </a:schemeClr>
                </a:solidFill>
                <a:latin typeface="Century Gothic" pitchFamily="34" charset="0"/>
              </a:rPr>
              <a:t> </a:t>
            </a:r>
            <a:r>
              <a:rPr lang="es-AR" b="1" dirty="0">
                <a:solidFill>
                  <a:schemeClr val="accent3">
                    <a:lumMod val="50000"/>
                  </a:schemeClr>
                </a:solidFill>
                <a:latin typeface="Century Gothic" pitchFamily="34" charset="0"/>
              </a:rPr>
              <a:t>(2001 y 2013)</a:t>
            </a:r>
            <a:endParaRPr lang="es-AR" sz="1700" b="1" dirty="0">
              <a:solidFill>
                <a:schemeClr val="accent3">
                  <a:lumMod val="50000"/>
                </a:schemeClr>
              </a:solidFill>
              <a:latin typeface="Century Gothic" pitchFamily="34" charset="0"/>
            </a:endParaRPr>
          </a:p>
        </p:txBody>
      </p:sp>
      <p:sp>
        <p:nvSpPr>
          <p:cNvPr id="23" name="Rectangle 22"/>
          <p:cNvSpPr/>
          <p:nvPr/>
        </p:nvSpPr>
        <p:spPr>
          <a:xfrm>
            <a:off x="558800" y="2763838"/>
            <a:ext cx="5664200" cy="493712"/>
          </a:xfrm>
          <a:prstGeom prst="rect">
            <a:avLst/>
          </a:prstGeom>
        </p:spPr>
        <p:txBody>
          <a:bodyPr>
            <a:spAutoFit/>
          </a:bodyPr>
          <a:lstStyle/>
          <a:p>
            <a:pPr algn="ctr" eaLnBrk="0" hangingPunct="0">
              <a:defRPr/>
            </a:pPr>
            <a:r>
              <a:rPr lang="es-ES" sz="1400" b="1" dirty="0">
                <a:solidFill>
                  <a:schemeClr val="accent3">
                    <a:lumMod val="50000"/>
                  </a:schemeClr>
                </a:solidFill>
                <a:latin typeface="Century Gothic" panose="020B0502020202020204" pitchFamily="34" charset="0"/>
                <a:cs typeface="+mn-cs"/>
              </a:rPr>
              <a:t>Volumen histórico de aprobación y ejecución de garantías </a:t>
            </a:r>
          </a:p>
          <a:p>
            <a:pPr algn="ctr" eaLnBrk="0" hangingPunct="0">
              <a:defRPr/>
            </a:pPr>
            <a:r>
              <a:rPr lang="es-ES" sz="1200" dirty="0">
                <a:solidFill>
                  <a:schemeClr val="accent3">
                    <a:lumMod val="50000"/>
                  </a:schemeClr>
                </a:solidFill>
                <a:latin typeface="Century Gothic" panose="020B0502020202020204" pitchFamily="34" charset="0"/>
                <a:cs typeface="+mn-cs"/>
              </a:rPr>
              <a:t>(excluye comercio)</a:t>
            </a:r>
          </a:p>
        </p:txBody>
      </p:sp>
      <p:sp>
        <p:nvSpPr>
          <p:cNvPr id="24" name="TextBox 23"/>
          <p:cNvSpPr txBox="1"/>
          <p:nvPr/>
        </p:nvSpPr>
        <p:spPr>
          <a:xfrm>
            <a:off x="6570663" y="3773488"/>
            <a:ext cx="2336800" cy="1077218"/>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eaLnBrk="0" hangingPunct="0">
              <a:defRPr/>
            </a:pPr>
            <a:r>
              <a:rPr lang="es-ES_tradnl" sz="2400" b="1" dirty="0">
                <a:solidFill>
                  <a:schemeClr val="tx2">
                    <a:lumMod val="75000"/>
                  </a:schemeClr>
                </a:solidFill>
                <a:latin typeface="Century Gothic" panose="020B0502020202020204" pitchFamily="34" charset="0"/>
              </a:rPr>
              <a:t>≈</a:t>
            </a:r>
            <a:r>
              <a:rPr lang="es-ES_tradnl" sz="2000" b="1" dirty="0">
                <a:solidFill>
                  <a:schemeClr val="tx2">
                    <a:lumMod val="75000"/>
                  </a:schemeClr>
                </a:solidFill>
                <a:latin typeface="Century Gothic" panose="020B0502020202020204" pitchFamily="34" charset="0"/>
              </a:rPr>
              <a:t> </a:t>
            </a:r>
            <a:r>
              <a:rPr lang="es-ES_tradnl" sz="2000" b="1" dirty="0" err="1">
                <a:solidFill>
                  <a:schemeClr val="tx2">
                    <a:lumMod val="75000"/>
                  </a:schemeClr>
                </a:solidFill>
                <a:latin typeface="Century Gothic" panose="020B0502020202020204" pitchFamily="34" charset="0"/>
              </a:rPr>
              <a:t>Only</a:t>
            </a:r>
            <a:r>
              <a:rPr lang="es-ES_tradnl" sz="2000" b="1" dirty="0">
                <a:solidFill>
                  <a:schemeClr val="tx2">
                    <a:lumMod val="75000"/>
                  </a:schemeClr>
                </a:solidFill>
                <a:latin typeface="Century Gothic" panose="020B0502020202020204" pitchFamily="34" charset="0"/>
              </a:rPr>
              <a:t> 0.6% has </a:t>
            </a:r>
            <a:r>
              <a:rPr lang="es-ES_tradnl" sz="2000" b="1" dirty="0" err="1">
                <a:solidFill>
                  <a:schemeClr val="tx2">
                    <a:lumMod val="75000"/>
                  </a:schemeClr>
                </a:solidFill>
                <a:latin typeface="Century Gothic" panose="020B0502020202020204" pitchFamily="34" charset="0"/>
              </a:rPr>
              <a:t>been</a:t>
            </a:r>
            <a:r>
              <a:rPr lang="es-ES_tradnl" sz="2000" b="1" dirty="0">
                <a:solidFill>
                  <a:schemeClr val="tx2">
                    <a:lumMod val="75000"/>
                  </a:schemeClr>
                </a:solidFill>
                <a:latin typeface="Century Gothic" panose="020B0502020202020204" pitchFamily="34" charset="0"/>
              </a:rPr>
              <a:t> </a:t>
            </a:r>
            <a:r>
              <a:rPr lang="es-ES_tradnl" sz="2000" b="1" dirty="0" err="1">
                <a:solidFill>
                  <a:schemeClr val="tx2">
                    <a:lumMod val="75000"/>
                  </a:schemeClr>
                </a:solidFill>
                <a:latin typeface="Century Gothic" panose="020B0502020202020204" pitchFamily="34" charset="0"/>
              </a:rPr>
              <a:t>called</a:t>
            </a:r>
            <a:endParaRPr lang="es-ES_tradnl" sz="2000" b="1" dirty="0">
              <a:solidFill>
                <a:schemeClr val="tx2">
                  <a:lumMod val="75000"/>
                </a:schemeClr>
              </a:solidFill>
              <a:latin typeface="Century Gothic" panose="020B0502020202020204" pitchFamily="34" charset="0"/>
            </a:endParaRPr>
          </a:p>
          <a:p>
            <a:pPr algn="ctr" eaLnBrk="0" hangingPunct="0">
              <a:defRPr/>
            </a:pPr>
            <a:r>
              <a:rPr lang="es-ES_tradnl" sz="1400" dirty="0">
                <a:solidFill>
                  <a:schemeClr val="tx2">
                    <a:lumMod val="75000"/>
                  </a:schemeClr>
                </a:solidFill>
                <a:latin typeface="Century Gothic" panose="020B0502020202020204" pitchFamily="34" charset="0"/>
              </a:rPr>
              <a:t>(IFC </a:t>
            </a:r>
            <a:r>
              <a:rPr lang="es-ES_tradnl" sz="1400" dirty="0" err="1">
                <a:solidFill>
                  <a:schemeClr val="tx2">
                    <a:lumMod val="75000"/>
                  </a:schemeClr>
                </a:solidFill>
                <a:latin typeface="Century Gothic" panose="020B0502020202020204" pitchFamily="34" charset="0"/>
              </a:rPr>
              <a:t>excluded</a:t>
            </a:r>
            <a:r>
              <a:rPr lang="es-ES_tradnl" sz="1400" dirty="0">
                <a:solidFill>
                  <a:schemeClr val="tx2">
                    <a:lumMod val="75000"/>
                  </a:schemeClr>
                </a:solidFill>
                <a:latin typeface="Century Gothic" panose="020B0502020202020204" pitchFamily="34" charset="0"/>
              </a:rPr>
              <a:t>)</a:t>
            </a:r>
            <a:r>
              <a:rPr lang="es-ES_tradnl" sz="2000" dirty="0">
                <a:solidFill>
                  <a:schemeClr val="tx2">
                    <a:lumMod val="75000"/>
                  </a:schemeClr>
                </a:solidFill>
                <a:latin typeface="Century Gothic" panose="020B0502020202020204" pitchFamily="34" charset="0"/>
              </a:rPr>
              <a:t> </a:t>
            </a:r>
          </a:p>
        </p:txBody>
      </p:sp>
      <p:grpSp>
        <p:nvGrpSpPr>
          <p:cNvPr id="7177" name="Group 6"/>
          <p:cNvGrpSpPr>
            <a:grpSpLocks/>
          </p:cNvGrpSpPr>
          <p:nvPr/>
        </p:nvGrpSpPr>
        <p:grpSpPr bwMode="auto">
          <a:xfrm>
            <a:off x="436563" y="3201988"/>
            <a:ext cx="5945187" cy="3116262"/>
            <a:chOff x="436728" y="3161034"/>
            <a:chExt cx="5944540" cy="3116938"/>
          </a:xfrm>
        </p:grpSpPr>
        <p:pic>
          <p:nvPicPr>
            <p:cNvPr id="717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728" y="3161034"/>
              <a:ext cx="5944540" cy="3116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11332" y="3281710"/>
              <a:ext cx="5712791" cy="75581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b="1" dirty="0">
                  <a:latin typeface="Arial Narrow" panose="020B0606020202030204" pitchFamily="34" charset="0"/>
                </a:rPr>
                <a:t>           </a:t>
              </a:r>
              <a:r>
                <a:rPr lang="en-US" sz="1700" b="1" dirty="0">
                  <a:latin typeface="Arial Narrow" panose="020B0606020202030204" pitchFamily="34" charset="0"/>
                </a:rPr>
                <a:t>IBRD/IDA     IFC        MIGA         ADB           IDB        AfDB</a:t>
              </a:r>
            </a:p>
          </p:txBody>
        </p:sp>
      </p:grpSp>
      <p:sp>
        <p:nvSpPr>
          <p:cNvPr id="2" name="Slide Number Placeholder 1"/>
          <p:cNvSpPr>
            <a:spLocks noGrp="1"/>
          </p:cNvSpPr>
          <p:nvPr>
            <p:ph type="sldNum" sz="quarter" idx="12"/>
          </p:nvPr>
        </p:nvSpPr>
        <p:spPr/>
        <p:txBody>
          <a:bodyPr/>
          <a:lstStyle/>
          <a:p>
            <a:pPr>
              <a:defRPr/>
            </a:pPr>
            <a:fld id="{C5757D45-E60E-4B60-812C-512533ACC205}" type="slidenum">
              <a:rPr lang="en-US" altLang="en-US"/>
              <a:pPr>
                <a:defRPr/>
              </a:pPr>
              <a:t>8</a:t>
            </a:fld>
            <a:endParaRPr lang="en-US" altLang="en-US"/>
          </a:p>
        </p:txBody>
      </p:sp>
    </p:spTree>
    <p:extLst>
      <p:ext uri="{BB962C8B-B14F-4D97-AF65-F5344CB8AC3E}">
        <p14:creationId xmlns:p14="http://schemas.microsoft.com/office/powerpoint/2010/main" val="2305216590"/>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0"/>
            <a:ext cx="9144000" cy="373063"/>
          </a:xfrm>
          <a:prstGeom prst="rect">
            <a:avLst/>
          </a:prstGeom>
          <a:solidFill>
            <a:srgbClr val="632523"/>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auto">
              <a:spcBef>
                <a:spcPts val="0"/>
              </a:spcBef>
              <a:spcAft>
                <a:spcPts val="0"/>
              </a:spcAft>
              <a:defRPr/>
            </a:pPr>
            <a:endParaRPr lang="es-ES_tradnl" dirty="0">
              <a:solidFill>
                <a:schemeClr val="lt1"/>
              </a:solidFill>
              <a:latin typeface="+mn-lt"/>
              <a:ea typeface="+mn-ea"/>
              <a:cs typeface="+mn-cs"/>
            </a:endParaRPr>
          </a:p>
        </p:txBody>
      </p:sp>
      <p:sp>
        <p:nvSpPr>
          <p:cNvPr id="8" name="Rectangle 7"/>
          <p:cNvSpPr/>
          <p:nvPr/>
        </p:nvSpPr>
        <p:spPr>
          <a:xfrm>
            <a:off x="0" y="360363"/>
            <a:ext cx="9144000" cy="50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_tradnl" dirty="0"/>
          </a:p>
        </p:txBody>
      </p:sp>
      <p:sp>
        <p:nvSpPr>
          <p:cNvPr id="2" name="Slide Number Placeholder 1"/>
          <p:cNvSpPr>
            <a:spLocks noGrp="1"/>
          </p:cNvSpPr>
          <p:nvPr>
            <p:ph type="sldNum" sz="quarter" idx="12"/>
          </p:nvPr>
        </p:nvSpPr>
        <p:spPr/>
        <p:txBody>
          <a:bodyPr/>
          <a:lstStyle/>
          <a:p>
            <a:pPr>
              <a:defRPr/>
            </a:pPr>
            <a:fld id="{A9DF3ECB-8D13-4178-B54D-3C907B0F6920}" type="slidenum">
              <a:rPr lang="en-US" altLang="en-US"/>
              <a:pPr>
                <a:defRPr/>
              </a:pPr>
              <a:t>9</a:t>
            </a:fld>
            <a:endParaRPr lang="en-US" altLang="en-US"/>
          </a:p>
        </p:txBody>
      </p:sp>
      <p:sp>
        <p:nvSpPr>
          <p:cNvPr id="38918" name="TextBox 47"/>
          <p:cNvSpPr txBox="1">
            <a:spLocks noChangeArrowheads="1"/>
          </p:cNvSpPr>
          <p:nvPr/>
        </p:nvSpPr>
        <p:spPr bwMode="auto">
          <a:xfrm>
            <a:off x="52388" y="6596062"/>
            <a:ext cx="58705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s-ES_tradnl" altLang="en-US" sz="1100" dirty="0">
                <a:solidFill>
                  <a:srgbClr val="7F7F7F"/>
                </a:solidFill>
              </a:rPr>
              <a:t>Fuente: Banco Mundial </a:t>
            </a:r>
          </a:p>
        </p:txBody>
      </p:sp>
      <p:grpSp>
        <p:nvGrpSpPr>
          <p:cNvPr id="38919" name="Group 2"/>
          <p:cNvGrpSpPr>
            <a:grpSpLocks/>
          </p:cNvGrpSpPr>
          <p:nvPr/>
        </p:nvGrpSpPr>
        <p:grpSpPr bwMode="auto">
          <a:xfrm>
            <a:off x="368014" y="2020618"/>
            <a:ext cx="8688388" cy="4496955"/>
            <a:chOff x="436736" y="1208854"/>
            <a:chExt cx="8688388" cy="4873678"/>
          </a:xfrm>
        </p:grpSpPr>
        <p:sp>
          <p:nvSpPr>
            <p:cNvPr id="38921" name="Rectangle 1027"/>
            <p:cNvSpPr>
              <a:spLocks noChangeArrowheads="1"/>
            </p:cNvSpPr>
            <p:nvPr/>
          </p:nvSpPr>
          <p:spPr bwMode="auto">
            <a:xfrm>
              <a:off x="1765165" y="1955032"/>
              <a:ext cx="1743075" cy="292100"/>
            </a:xfrm>
            <a:prstGeom prst="rect">
              <a:avLst/>
            </a:prstGeom>
            <a:solidFill>
              <a:srgbClr val="0279C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38922" name="Rectangle 1028"/>
            <p:cNvSpPr>
              <a:spLocks noChangeArrowheads="1"/>
            </p:cNvSpPr>
            <p:nvPr/>
          </p:nvSpPr>
          <p:spPr bwMode="auto">
            <a:xfrm>
              <a:off x="1809055" y="1239835"/>
              <a:ext cx="720648" cy="397492"/>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b="1" u="sng" dirty="0">
                  <a:solidFill>
                    <a:schemeClr val="tx2"/>
                  </a:solidFill>
                </a:rPr>
                <a:t>Tenor</a:t>
              </a:r>
            </a:p>
          </p:txBody>
        </p:sp>
        <p:sp>
          <p:nvSpPr>
            <p:cNvPr id="38923" name="Rectangle 1029"/>
            <p:cNvSpPr>
              <a:spLocks noChangeArrowheads="1"/>
            </p:cNvSpPr>
            <p:nvPr/>
          </p:nvSpPr>
          <p:spPr bwMode="auto">
            <a:xfrm>
              <a:off x="5314560" y="1208854"/>
              <a:ext cx="847028" cy="36676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b="1" u="sng">
                  <a:solidFill>
                    <a:schemeClr val="tx2"/>
                  </a:solidFill>
                </a:rPr>
                <a:t>Spread</a:t>
              </a:r>
            </a:p>
          </p:txBody>
        </p:sp>
        <p:sp>
          <p:nvSpPr>
            <p:cNvPr id="13" name="Rectangle 1030"/>
            <p:cNvSpPr>
              <a:spLocks noChangeArrowheads="1"/>
            </p:cNvSpPr>
            <p:nvPr/>
          </p:nvSpPr>
          <p:spPr bwMode="auto">
            <a:xfrm>
              <a:off x="1765474" y="2564524"/>
              <a:ext cx="1133475" cy="293027"/>
            </a:xfrm>
            <a:prstGeom prst="rect">
              <a:avLst/>
            </a:prstGeom>
            <a:solidFill>
              <a:schemeClr val="accent6"/>
            </a:solidFill>
            <a:ln w="12700">
              <a:solidFill>
                <a:schemeClr val="tx1"/>
              </a:solidFill>
              <a:miter lim="800000"/>
              <a:headEnd/>
              <a:tailEnd/>
            </a:ln>
            <a:effectLst/>
          </p:spPr>
          <p:txBody>
            <a:bodyPr wrap="none" anchor="ctr"/>
            <a:lstStyle/>
            <a:p>
              <a:pPr eaLnBrk="0" hangingPunct="0">
                <a:defRPr/>
              </a:pPr>
              <a:endParaRPr lang="en-US">
                <a:cs typeface="+mn-cs"/>
              </a:endParaRPr>
            </a:p>
          </p:txBody>
        </p:sp>
        <p:sp>
          <p:nvSpPr>
            <p:cNvPr id="38925" name="Rectangle 1031"/>
            <p:cNvSpPr>
              <a:spLocks noChangeArrowheads="1"/>
            </p:cNvSpPr>
            <p:nvPr/>
          </p:nvSpPr>
          <p:spPr bwMode="auto">
            <a:xfrm>
              <a:off x="1765165" y="2869432"/>
              <a:ext cx="2506663" cy="292100"/>
            </a:xfrm>
            <a:prstGeom prst="rect">
              <a:avLst/>
            </a:prstGeom>
            <a:solidFill>
              <a:srgbClr val="0279C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38926" name="Rectangle 1034"/>
            <p:cNvSpPr>
              <a:spLocks noChangeArrowheads="1"/>
            </p:cNvSpPr>
            <p:nvPr/>
          </p:nvSpPr>
          <p:spPr bwMode="auto">
            <a:xfrm>
              <a:off x="436736" y="1684804"/>
              <a:ext cx="1170193" cy="617535"/>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b="1">
                  <a:solidFill>
                    <a:schemeClr val="tx2"/>
                  </a:solidFill>
                  <a:latin typeface="Century Gothic" pitchFamily="34" charset="0"/>
                </a:rPr>
                <a:t>Colombia</a:t>
              </a:r>
            </a:p>
            <a:p>
              <a:pPr>
                <a:spcBef>
                  <a:spcPct val="0"/>
                </a:spcBef>
                <a:buFontTx/>
                <a:buNone/>
              </a:pPr>
              <a:r>
                <a:rPr lang="en-US" altLang="en-US" sz="1600" b="1">
                  <a:solidFill>
                    <a:schemeClr val="tx2"/>
                  </a:solidFill>
                  <a:latin typeface="Century Gothic" pitchFamily="34" charset="0"/>
                </a:rPr>
                <a:t>(PCG)</a:t>
              </a:r>
            </a:p>
          </p:txBody>
        </p:sp>
        <p:sp>
          <p:nvSpPr>
            <p:cNvPr id="38927" name="Rectangle 1035"/>
            <p:cNvSpPr>
              <a:spLocks noChangeArrowheads="1"/>
            </p:cNvSpPr>
            <p:nvPr/>
          </p:nvSpPr>
          <p:spPr bwMode="auto">
            <a:xfrm>
              <a:off x="436736" y="2572216"/>
              <a:ext cx="965009" cy="582211"/>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b="1">
                  <a:solidFill>
                    <a:schemeClr val="tx2"/>
                  </a:solidFill>
                  <a:latin typeface="Century Gothic" pitchFamily="34" charset="0"/>
                </a:rPr>
                <a:t>Filipinas</a:t>
              </a:r>
            </a:p>
            <a:p>
              <a:pPr>
                <a:spcBef>
                  <a:spcPct val="0"/>
                </a:spcBef>
                <a:buFontTx/>
                <a:buNone/>
              </a:pPr>
              <a:r>
                <a:rPr lang="en-US" altLang="en-US" sz="1600" b="1">
                  <a:solidFill>
                    <a:schemeClr val="tx2"/>
                  </a:solidFill>
                  <a:latin typeface="Century Gothic" pitchFamily="34" charset="0"/>
                </a:rPr>
                <a:t>(PCG)</a:t>
              </a:r>
            </a:p>
          </p:txBody>
        </p:sp>
        <p:sp>
          <p:nvSpPr>
            <p:cNvPr id="38928" name="Rectangle 1037"/>
            <p:cNvSpPr>
              <a:spLocks noChangeArrowheads="1"/>
            </p:cNvSpPr>
            <p:nvPr/>
          </p:nvSpPr>
          <p:spPr bwMode="auto">
            <a:xfrm>
              <a:off x="3505065" y="1972495"/>
              <a:ext cx="411163"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10</a:t>
              </a:r>
            </a:p>
          </p:txBody>
        </p:sp>
        <p:sp>
          <p:nvSpPr>
            <p:cNvPr id="38929" name="Rectangle 1038"/>
            <p:cNvSpPr>
              <a:spLocks noChangeArrowheads="1"/>
            </p:cNvSpPr>
            <p:nvPr/>
          </p:nvSpPr>
          <p:spPr bwMode="auto">
            <a:xfrm>
              <a:off x="4259128" y="2886895"/>
              <a:ext cx="411162"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15</a:t>
              </a:r>
            </a:p>
          </p:txBody>
        </p:sp>
        <p:sp>
          <p:nvSpPr>
            <p:cNvPr id="38930" name="Rectangle 1039"/>
            <p:cNvSpPr>
              <a:spLocks noChangeArrowheads="1"/>
            </p:cNvSpPr>
            <p:nvPr/>
          </p:nvSpPr>
          <p:spPr bwMode="auto">
            <a:xfrm>
              <a:off x="2887528" y="2523357"/>
              <a:ext cx="295275" cy="363538"/>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7</a:t>
              </a:r>
            </a:p>
          </p:txBody>
        </p:sp>
        <p:sp>
          <p:nvSpPr>
            <p:cNvPr id="20" name="Rectangle 1042"/>
            <p:cNvSpPr>
              <a:spLocks noChangeArrowheads="1"/>
            </p:cNvSpPr>
            <p:nvPr/>
          </p:nvSpPr>
          <p:spPr bwMode="auto">
            <a:xfrm>
              <a:off x="4737274" y="1650078"/>
              <a:ext cx="1997075" cy="293027"/>
            </a:xfrm>
            <a:prstGeom prst="rect">
              <a:avLst/>
            </a:prstGeom>
            <a:solidFill>
              <a:schemeClr val="accent6"/>
            </a:solidFill>
            <a:ln w="12700">
              <a:solidFill>
                <a:schemeClr val="tx1"/>
              </a:solidFill>
              <a:miter lim="800000"/>
              <a:headEnd/>
              <a:tailEnd/>
            </a:ln>
            <a:effectLst/>
          </p:spPr>
          <p:txBody>
            <a:bodyPr wrap="none" anchor="ctr"/>
            <a:lstStyle/>
            <a:p>
              <a:pPr eaLnBrk="0" hangingPunct="0">
                <a:defRPr/>
              </a:pPr>
              <a:endParaRPr lang="en-US">
                <a:cs typeface="+mn-cs"/>
              </a:endParaRPr>
            </a:p>
          </p:txBody>
        </p:sp>
        <p:sp>
          <p:nvSpPr>
            <p:cNvPr id="38932" name="Rectangle 1043"/>
            <p:cNvSpPr>
              <a:spLocks noChangeArrowheads="1"/>
            </p:cNvSpPr>
            <p:nvPr/>
          </p:nvSpPr>
          <p:spPr bwMode="auto">
            <a:xfrm>
              <a:off x="4736965" y="1955032"/>
              <a:ext cx="1616075" cy="292100"/>
            </a:xfrm>
            <a:prstGeom prst="rect">
              <a:avLst/>
            </a:prstGeom>
            <a:solidFill>
              <a:srgbClr val="0279C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22" name="Rectangle 1044"/>
            <p:cNvSpPr>
              <a:spLocks noChangeArrowheads="1"/>
            </p:cNvSpPr>
            <p:nvPr/>
          </p:nvSpPr>
          <p:spPr bwMode="auto">
            <a:xfrm>
              <a:off x="4737274" y="2564524"/>
              <a:ext cx="1133475" cy="293027"/>
            </a:xfrm>
            <a:prstGeom prst="rect">
              <a:avLst/>
            </a:prstGeom>
            <a:solidFill>
              <a:schemeClr val="accent6"/>
            </a:solidFill>
            <a:ln w="12700">
              <a:solidFill>
                <a:schemeClr val="tx1"/>
              </a:solidFill>
              <a:miter lim="800000"/>
              <a:headEnd/>
              <a:tailEnd/>
            </a:ln>
            <a:effectLst/>
          </p:spPr>
          <p:txBody>
            <a:bodyPr wrap="none" anchor="ctr"/>
            <a:lstStyle/>
            <a:p>
              <a:pPr eaLnBrk="0" hangingPunct="0">
                <a:defRPr/>
              </a:pPr>
              <a:endParaRPr lang="en-US">
                <a:cs typeface="+mn-cs"/>
              </a:endParaRPr>
            </a:p>
          </p:txBody>
        </p:sp>
        <p:sp>
          <p:nvSpPr>
            <p:cNvPr id="38934" name="Rectangle 1045"/>
            <p:cNvSpPr>
              <a:spLocks noChangeArrowheads="1"/>
            </p:cNvSpPr>
            <p:nvPr/>
          </p:nvSpPr>
          <p:spPr bwMode="auto">
            <a:xfrm>
              <a:off x="4736965" y="2869432"/>
              <a:ext cx="903288" cy="292100"/>
            </a:xfrm>
            <a:prstGeom prst="rect">
              <a:avLst/>
            </a:prstGeom>
            <a:solidFill>
              <a:srgbClr val="0279C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38935" name="Rectangle 1048"/>
            <p:cNvSpPr>
              <a:spLocks noChangeArrowheads="1"/>
            </p:cNvSpPr>
            <p:nvPr/>
          </p:nvSpPr>
          <p:spPr bwMode="auto">
            <a:xfrm>
              <a:off x="6810240" y="1588320"/>
              <a:ext cx="657225"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6.5%</a:t>
              </a:r>
            </a:p>
          </p:txBody>
        </p:sp>
        <p:sp>
          <p:nvSpPr>
            <p:cNvPr id="38936" name="Rectangle 1049"/>
            <p:cNvSpPr>
              <a:spLocks noChangeArrowheads="1"/>
            </p:cNvSpPr>
            <p:nvPr/>
          </p:nvSpPr>
          <p:spPr bwMode="auto">
            <a:xfrm>
              <a:off x="6429240" y="1969320"/>
              <a:ext cx="485775"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5%</a:t>
              </a:r>
            </a:p>
          </p:txBody>
        </p:sp>
        <p:sp>
          <p:nvSpPr>
            <p:cNvPr id="38937" name="Rectangle 1050"/>
            <p:cNvSpPr>
              <a:spLocks noChangeArrowheads="1"/>
            </p:cNvSpPr>
            <p:nvPr/>
          </p:nvSpPr>
          <p:spPr bwMode="auto">
            <a:xfrm>
              <a:off x="5630728" y="2886895"/>
              <a:ext cx="658812"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2.5%</a:t>
              </a:r>
            </a:p>
          </p:txBody>
        </p:sp>
        <p:sp>
          <p:nvSpPr>
            <p:cNvPr id="38938" name="Rectangle 1051"/>
            <p:cNvSpPr>
              <a:spLocks noChangeArrowheads="1"/>
            </p:cNvSpPr>
            <p:nvPr/>
          </p:nvSpPr>
          <p:spPr bwMode="auto">
            <a:xfrm>
              <a:off x="5859328" y="2582095"/>
              <a:ext cx="487362"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3%</a:t>
              </a:r>
            </a:p>
          </p:txBody>
        </p:sp>
        <p:sp>
          <p:nvSpPr>
            <p:cNvPr id="38939" name="Rectangle 1054"/>
            <p:cNvSpPr>
              <a:spLocks noChangeArrowheads="1"/>
            </p:cNvSpPr>
            <p:nvPr/>
          </p:nvSpPr>
          <p:spPr bwMode="auto">
            <a:xfrm>
              <a:off x="6903504" y="5274096"/>
              <a:ext cx="674688" cy="292100"/>
            </a:xfrm>
            <a:prstGeom prst="rect">
              <a:avLst/>
            </a:prstGeom>
            <a:solidFill>
              <a:srgbClr val="027AC4"/>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29" name="Rectangle 1055"/>
            <p:cNvSpPr>
              <a:spLocks noChangeArrowheads="1"/>
            </p:cNvSpPr>
            <p:nvPr/>
          </p:nvSpPr>
          <p:spPr bwMode="auto">
            <a:xfrm>
              <a:off x="6894686" y="4784119"/>
              <a:ext cx="674688" cy="291343"/>
            </a:xfrm>
            <a:prstGeom prst="rect">
              <a:avLst/>
            </a:prstGeom>
            <a:solidFill>
              <a:schemeClr val="accent6"/>
            </a:solidFill>
            <a:ln w="12700">
              <a:solidFill>
                <a:schemeClr val="tx1"/>
              </a:solidFill>
              <a:miter lim="800000"/>
              <a:headEnd/>
              <a:tailEnd/>
            </a:ln>
            <a:effectLst/>
          </p:spPr>
          <p:txBody>
            <a:bodyPr wrap="none" anchor="ctr"/>
            <a:lstStyle/>
            <a:p>
              <a:pPr eaLnBrk="0" hangingPunct="0">
                <a:defRPr/>
              </a:pPr>
              <a:endParaRPr lang="en-US">
                <a:cs typeface="+mn-cs"/>
              </a:endParaRPr>
            </a:p>
          </p:txBody>
        </p:sp>
        <p:sp>
          <p:nvSpPr>
            <p:cNvPr id="38941" name="Rectangle 1057"/>
            <p:cNvSpPr>
              <a:spLocks noChangeArrowheads="1"/>
            </p:cNvSpPr>
            <p:nvPr/>
          </p:nvSpPr>
          <p:spPr bwMode="auto">
            <a:xfrm>
              <a:off x="7568667" y="4769619"/>
              <a:ext cx="1556457" cy="297424"/>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s-ES_tradnl" altLang="en-US" sz="1200" b="1" dirty="0" err="1">
                  <a:solidFill>
                    <a:schemeClr val="tx2"/>
                  </a:solidFill>
                  <a:latin typeface="Century Gothic" pitchFamily="34" charset="0"/>
                </a:rPr>
                <a:t>With</a:t>
              </a:r>
              <a:r>
                <a:rPr lang="es-ES_tradnl" altLang="en-US" sz="1200" b="1" dirty="0">
                  <a:solidFill>
                    <a:schemeClr val="tx2"/>
                  </a:solidFill>
                  <a:latin typeface="Century Gothic" pitchFamily="34" charset="0"/>
                </a:rPr>
                <a:t> </a:t>
              </a:r>
              <a:r>
                <a:rPr lang="es-ES_tradnl" altLang="en-US" sz="1200" b="1" dirty="0" err="1">
                  <a:solidFill>
                    <a:schemeClr val="tx2"/>
                  </a:solidFill>
                  <a:latin typeface="Century Gothic" pitchFamily="34" charset="0"/>
                </a:rPr>
                <a:t>Guarantee</a:t>
              </a:r>
              <a:endParaRPr lang="es-ES_tradnl" altLang="en-US" sz="1200" b="1" dirty="0">
                <a:solidFill>
                  <a:schemeClr val="tx2"/>
                </a:solidFill>
                <a:latin typeface="Century Gothic" pitchFamily="34" charset="0"/>
              </a:endParaRPr>
            </a:p>
          </p:txBody>
        </p:sp>
        <p:sp>
          <p:nvSpPr>
            <p:cNvPr id="32" name="Rectangle 1058"/>
            <p:cNvSpPr>
              <a:spLocks noChangeArrowheads="1"/>
            </p:cNvSpPr>
            <p:nvPr/>
          </p:nvSpPr>
          <p:spPr bwMode="auto">
            <a:xfrm>
              <a:off x="1765474" y="1650078"/>
              <a:ext cx="777875" cy="293027"/>
            </a:xfrm>
            <a:prstGeom prst="rect">
              <a:avLst/>
            </a:prstGeom>
            <a:solidFill>
              <a:schemeClr val="accent6"/>
            </a:solidFill>
            <a:ln w="12700">
              <a:solidFill>
                <a:schemeClr val="tx1"/>
              </a:solidFill>
              <a:miter lim="800000"/>
              <a:headEnd/>
              <a:tailEnd/>
            </a:ln>
            <a:effectLst/>
          </p:spPr>
          <p:txBody>
            <a:bodyPr wrap="none" anchor="ctr"/>
            <a:lstStyle/>
            <a:p>
              <a:pPr eaLnBrk="0" hangingPunct="0">
                <a:defRPr/>
              </a:pPr>
              <a:endParaRPr lang="en-US">
                <a:cs typeface="+mn-cs"/>
              </a:endParaRPr>
            </a:p>
          </p:txBody>
        </p:sp>
        <p:sp>
          <p:nvSpPr>
            <p:cNvPr id="38943" name="Rectangle 1059"/>
            <p:cNvSpPr>
              <a:spLocks noChangeArrowheads="1"/>
            </p:cNvSpPr>
            <p:nvPr/>
          </p:nvSpPr>
          <p:spPr bwMode="auto">
            <a:xfrm>
              <a:off x="2612890" y="1575620"/>
              <a:ext cx="487363"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5</a:t>
              </a:r>
            </a:p>
          </p:txBody>
        </p:sp>
        <p:sp>
          <p:nvSpPr>
            <p:cNvPr id="38944" name="Text Box 1070"/>
            <p:cNvSpPr txBox="1">
              <a:spLocks noChangeArrowheads="1"/>
            </p:cNvSpPr>
            <p:nvPr/>
          </p:nvSpPr>
          <p:spPr bwMode="auto">
            <a:xfrm>
              <a:off x="436736" y="5248741"/>
              <a:ext cx="12985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b="1">
                  <a:solidFill>
                    <a:schemeClr val="tx2"/>
                  </a:solidFill>
                  <a:latin typeface="Century Gothic" pitchFamily="34" charset="0"/>
                </a:rPr>
                <a:t>Costa de Marfil </a:t>
              </a:r>
            </a:p>
            <a:p>
              <a:pPr>
                <a:spcBef>
                  <a:spcPct val="0"/>
                </a:spcBef>
                <a:buFontTx/>
                <a:buNone/>
              </a:pPr>
              <a:r>
                <a:rPr lang="en-US" altLang="en-US" sz="1600" b="1">
                  <a:solidFill>
                    <a:schemeClr val="tx2"/>
                  </a:solidFill>
                  <a:latin typeface="Century Gothic" pitchFamily="34" charset="0"/>
                </a:rPr>
                <a:t>(PRG)</a:t>
              </a:r>
            </a:p>
          </p:txBody>
        </p:sp>
        <p:sp>
          <p:nvSpPr>
            <p:cNvPr id="35" name="Rectangle 1071"/>
            <p:cNvSpPr>
              <a:spLocks noChangeArrowheads="1"/>
            </p:cNvSpPr>
            <p:nvPr/>
          </p:nvSpPr>
          <p:spPr bwMode="auto">
            <a:xfrm>
              <a:off x="1781349" y="5397118"/>
              <a:ext cx="228600" cy="304816"/>
            </a:xfrm>
            <a:prstGeom prst="rect">
              <a:avLst/>
            </a:prstGeom>
            <a:solidFill>
              <a:schemeClr val="accent6"/>
            </a:solidFill>
            <a:ln w="9525">
              <a:solidFill>
                <a:schemeClr val="tx1"/>
              </a:solidFill>
              <a:miter lim="800000"/>
              <a:headEnd/>
              <a:tailEnd/>
            </a:ln>
            <a:effectLst/>
          </p:spPr>
          <p:txBody>
            <a:bodyPr wrap="none" anchor="ctr"/>
            <a:lstStyle/>
            <a:p>
              <a:pPr eaLnBrk="0" hangingPunct="0">
                <a:defRPr/>
              </a:pPr>
              <a:endParaRPr lang="en-US">
                <a:cs typeface="+mn-cs"/>
              </a:endParaRPr>
            </a:p>
          </p:txBody>
        </p:sp>
        <p:sp>
          <p:nvSpPr>
            <p:cNvPr id="38946" name="Rectangle 1072"/>
            <p:cNvSpPr>
              <a:spLocks noChangeArrowheads="1"/>
            </p:cNvSpPr>
            <p:nvPr/>
          </p:nvSpPr>
          <p:spPr bwMode="auto">
            <a:xfrm>
              <a:off x="1781040" y="5688832"/>
              <a:ext cx="2138363" cy="304800"/>
            </a:xfrm>
            <a:prstGeom prst="rect">
              <a:avLst/>
            </a:prstGeom>
            <a:solidFill>
              <a:srgbClr val="027AC4"/>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38947" name="Text Box 1073"/>
            <p:cNvSpPr txBox="1">
              <a:spLocks noChangeArrowheads="1"/>
            </p:cNvSpPr>
            <p:nvPr/>
          </p:nvSpPr>
          <p:spPr bwMode="auto">
            <a:xfrm>
              <a:off x="2009640" y="5331645"/>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1</a:t>
              </a:r>
            </a:p>
          </p:txBody>
        </p:sp>
        <p:sp>
          <p:nvSpPr>
            <p:cNvPr id="38948" name="Text Box 1074"/>
            <p:cNvSpPr txBox="1">
              <a:spLocks noChangeArrowheads="1"/>
            </p:cNvSpPr>
            <p:nvPr/>
          </p:nvSpPr>
          <p:spPr bwMode="auto">
            <a:xfrm>
              <a:off x="3914640" y="5612632"/>
              <a:ext cx="4397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12</a:t>
              </a:r>
            </a:p>
          </p:txBody>
        </p:sp>
        <p:sp>
          <p:nvSpPr>
            <p:cNvPr id="39" name="Rectangle 1075"/>
            <p:cNvSpPr>
              <a:spLocks noChangeArrowheads="1"/>
            </p:cNvSpPr>
            <p:nvPr/>
          </p:nvSpPr>
          <p:spPr bwMode="auto">
            <a:xfrm>
              <a:off x="4676949" y="5387013"/>
              <a:ext cx="1146175" cy="304816"/>
            </a:xfrm>
            <a:prstGeom prst="rect">
              <a:avLst/>
            </a:prstGeom>
            <a:solidFill>
              <a:schemeClr val="accent6"/>
            </a:solidFill>
            <a:ln w="9525">
              <a:solidFill>
                <a:schemeClr val="tx1"/>
              </a:solidFill>
              <a:miter lim="800000"/>
              <a:headEnd/>
              <a:tailEnd/>
            </a:ln>
            <a:effectLst/>
          </p:spPr>
          <p:txBody>
            <a:bodyPr wrap="none" anchor="ctr"/>
            <a:lstStyle/>
            <a:p>
              <a:pPr eaLnBrk="0" hangingPunct="0">
                <a:defRPr/>
              </a:pPr>
              <a:endParaRPr lang="en-US">
                <a:cs typeface="+mn-cs"/>
              </a:endParaRPr>
            </a:p>
          </p:txBody>
        </p:sp>
        <p:sp>
          <p:nvSpPr>
            <p:cNvPr id="38950" name="Rectangle 1076"/>
            <p:cNvSpPr>
              <a:spLocks noChangeArrowheads="1"/>
            </p:cNvSpPr>
            <p:nvPr/>
          </p:nvSpPr>
          <p:spPr bwMode="auto">
            <a:xfrm>
              <a:off x="4676640" y="5692007"/>
              <a:ext cx="839788" cy="304800"/>
            </a:xfrm>
            <a:prstGeom prst="rect">
              <a:avLst/>
            </a:prstGeom>
            <a:solidFill>
              <a:srgbClr val="027AC4"/>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38951" name="Text Box 1077"/>
            <p:cNvSpPr txBox="1">
              <a:spLocks noChangeArrowheads="1"/>
            </p:cNvSpPr>
            <p:nvPr/>
          </p:nvSpPr>
          <p:spPr bwMode="auto">
            <a:xfrm>
              <a:off x="5895840" y="5334820"/>
              <a:ext cx="4905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3%</a:t>
              </a:r>
            </a:p>
          </p:txBody>
        </p:sp>
        <p:sp>
          <p:nvSpPr>
            <p:cNvPr id="38952" name="Text Box 1078"/>
            <p:cNvSpPr txBox="1">
              <a:spLocks noChangeArrowheads="1"/>
            </p:cNvSpPr>
            <p:nvPr/>
          </p:nvSpPr>
          <p:spPr bwMode="auto">
            <a:xfrm>
              <a:off x="5514840" y="5715820"/>
              <a:ext cx="7762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2.75%</a:t>
              </a:r>
            </a:p>
          </p:txBody>
        </p:sp>
        <p:sp>
          <p:nvSpPr>
            <p:cNvPr id="38953" name="Rectangle 1079"/>
            <p:cNvSpPr>
              <a:spLocks noChangeArrowheads="1"/>
            </p:cNvSpPr>
            <p:nvPr/>
          </p:nvSpPr>
          <p:spPr bwMode="auto">
            <a:xfrm>
              <a:off x="1754053" y="3783832"/>
              <a:ext cx="2617787" cy="292100"/>
            </a:xfrm>
            <a:prstGeom prst="rect">
              <a:avLst/>
            </a:prstGeom>
            <a:solidFill>
              <a:srgbClr val="0279C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38954" name="Rectangle 1080"/>
            <p:cNvSpPr>
              <a:spLocks noChangeArrowheads="1"/>
            </p:cNvSpPr>
            <p:nvPr/>
          </p:nvSpPr>
          <p:spPr bwMode="auto">
            <a:xfrm>
              <a:off x="436736" y="3459629"/>
              <a:ext cx="1339850" cy="582211"/>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b="1">
                  <a:solidFill>
                    <a:schemeClr val="tx2"/>
                  </a:solidFill>
                  <a:latin typeface="Century Gothic" pitchFamily="34" charset="0"/>
                </a:rPr>
                <a:t>Uganda</a:t>
              </a:r>
            </a:p>
            <a:p>
              <a:pPr>
                <a:spcBef>
                  <a:spcPct val="0"/>
                </a:spcBef>
                <a:buFontTx/>
                <a:buNone/>
              </a:pPr>
              <a:r>
                <a:rPr lang="en-US" altLang="en-US" sz="1600" b="1">
                  <a:solidFill>
                    <a:schemeClr val="tx2"/>
                  </a:solidFill>
                  <a:latin typeface="Century Gothic" pitchFamily="34" charset="0"/>
                </a:rPr>
                <a:t>(PRG)</a:t>
              </a:r>
            </a:p>
          </p:txBody>
        </p:sp>
        <p:sp>
          <p:nvSpPr>
            <p:cNvPr id="38955" name="Rectangle 1081"/>
            <p:cNvSpPr>
              <a:spLocks noChangeArrowheads="1"/>
            </p:cNvSpPr>
            <p:nvPr/>
          </p:nvSpPr>
          <p:spPr bwMode="auto">
            <a:xfrm>
              <a:off x="1857240" y="3426645"/>
              <a:ext cx="295275"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0</a:t>
              </a:r>
            </a:p>
          </p:txBody>
        </p:sp>
        <p:sp>
          <p:nvSpPr>
            <p:cNvPr id="38956" name="Rectangle 1082"/>
            <p:cNvSpPr>
              <a:spLocks noChangeArrowheads="1"/>
            </p:cNvSpPr>
            <p:nvPr/>
          </p:nvSpPr>
          <p:spPr bwMode="auto">
            <a:xfrm>
              <a:off x="4295640" y="3731445"/>
              <a:ext cx="409575"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16</a:t>
              </a:r>
            </a:p>
          </p:txBody>
        </p:sp>
        <p:sp>
          <p:nvSpPr>
            <p:cNvPr id="47" name="Rectangle 1083"/>
            <p:cNvSpPr>
              <a:spLocks noChangeArrowheads="1"/>
            </p:cNvSpPr>
            <p:nvPr/>
          </p:nvSpPr>
          <p:spPr bwMode="auto">
            <a:xfrm>
              <a:off x="4726161" y="3478971"/>
              <a:ext cx="2541588" cy="291342"/>
            </a:xfrm>
            <a:prstGeom prst="rect">
              <a:avLst/>
            </a:prstGeom>
            <a:solidFill>
              <a:schemeClr val="accent6"/>
            </a:solidFill>
            <a:ln w="12700">
              <a:solidFill>
                <a:schemeClr val="tx1"/>
              </a:solidFill>
              <a:miter lim="800000"/>
              <a:headEnd/>
              <a:tailEnd/>
            </a:ln>
            <a:effectLst/>
          </p:spPr>
          <p:txBody>
            <a:bodyPr wrap="none" anchor="ctr"/>
            <a:lstStyle/>
            <a:p>
              <a:pPr eaLnBrk="0" hangingPunct="0">
                <a:defRPr/>
              </a:pPr>
              <a:endParaRPr lang="en-US">
                <a:cs typeface="+mn-cs"/>
              </a:endParaRPr>
            </a:p>
          </p:txBody>
        </p:sp>
        <p:sp>
          <p:nvSpPr>
            <p:cNvPr id="38958" name="Rectangle 1084"/>
            <p:cNvSpPr>
              <a:spLocks noChangeArrowheads="1"/>
            </p:cNvSpPr>
            <p:nvPr/>
          </p:nvSpPr>
          <p:spPr bwMode="auto">
            <a:xfrm>
              <a:off x="4725853" y="3783832"/>
              <a:ext cx="1169987" cy="292100"/>
            </a:xfrm>
            <a:prstGeom prst="rect">
              <a:avLst/>
            </a:prstGeom>
            <a:solidFill>
              <a:srgbClr val="0279C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38959" name="Rectangle 1085"/>
            <p:cNvSpPr>
              <a:spLocks noChangeArrowheads="1"/>
            </p:cNvSpPr>
            <p:nvPr/>
          </p:nvSpPr>
          <p:spPr bwMode="auto">
            <a:xfrm>
              <a:off x="6048240" y="3807645"/>
              <a:ext cx="657225"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dirty="0">
                  <a:solidFill>
                    <a:schemeClr val="tx2"/>
                  </a:solidFill>
                </a:rPr>
                <a:t>3.1%</a:t>
              </a:r>
            </a:p>
          </p:txBody>
        </p:sp>
        <p:sp>
          <p:nvSpPr>
            <p:cNvPr id="38960" name="Rectangle 1086"/>
            <p:cNvSpPr>
              <a:spLocks noChangeArrowheads="1"/>
            </p:cNvSpPr>
            <p:nvPr/>
          </p:nvSpPr>
          <p:spPr bwMode="auto">
            <a:xfrm>
              <a:off x="7343640" y="3426645"/>
              <a:ext cx="485775" cy="363537"/>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8%</a:t>
              </a:r>
            </a:p>
          </p:txBody>
        </p:sp>
        <p:sp>
          <p:nvSpPr>
            <p:cNvPr id="38961" name="Line 1087"/>
            <p:cNvSpPr>
              <a:spLocks noChangeShapeType="1"/>
            </p:cNvSpPr>
            <p:nvPr/>
          </p:nvSpPr>
          <p:spPr bwMode="auto">
            <a:xfrm flipV="1">
              <a:off x="1781040" y="3479032"/>
              <a:ext cx="0" cy="30480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 name="Rectangle 1088"/>
            <p:cNvSpPr>
              <a:spLocks noChangeArrowheads="1"/>
            </p:cNvSpPr>
            <p:nvPr/>
          </p:nvSpPr>
          <p:spPr bwMode="auto">
            <a:xfrm>
              <a:off x="1781349" y="4393416"/>
              <a:ext cx="228600" cy="291343"/>
            </a:xfrm>
            <a:prstGeom prst="rect">
              <a:avLst/>
            </a:prstGeom>
            <a:solidFill>
              <a:schemeClr val="accent6"/>
            </a:solidFill>
            <a:ln w="12700">
              <a:solidFill>
                <a:schemeClr val="tx1"/>
              </a:solidFill>
              <a:miter lim="800000"/>
              <a:headEnd/>
              <a:tailEnd/>
            </a:ln>
            <a:effectLst/>
          </p:spPr>
          <p:txBody>
            <a:bodyPr wrap="none" anchor="ctr"/>
            <a:lstStyle/>
            <a:p>
              <a:pPr eaLnBrk="0" hangingPunct="0">
                <a:defRPr/>
              </a:pPr>
              <a:endParaRPr lang="en-US">
                <a:cs typeface="+mn-cs"/>
              </a:endParaRPr>
            </a:p>
          </p:txBody>
        </p:sp>
        <p:sp>
          <p:nvSpPr>
            <p:cNvPr id="38963" name="Rectangle 1089"/>
            <p:cNvSpPr>
              <a:spLocks noChangeArrowheads="1"/>
            </p:cNvSpPr>
            <p:nvPr/>
          </p:nvSpPr>
          <p:spPr bwMode="auto">
            <a:xfrm>
              <a:off x="1781040" y="4698232"/>
              <a:ext cx="2286000" cy="292100"/>
            </a:xfrm>
            <a:prstGeom prst="rect">
              <a:avLst/>
            </a:prstGeom>
            <a:solidFill>
              <a:srgbClr val="0279C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54" name="Rectangle 1090"/>
            <p:cNvSpPr>
              <a:spLocks noChangeArrowheads="1"/>
            </p:cNvSpPr>
            <p:nvPr/>
          </p:nvSpPr>
          <p:spPr bwMode="auto">
            <a:xfrm>
              <a:off x="4753149" y="4393416"/>
              <a:ext cx="1066800" cy="304816"/>
            </a:xfrm>
            <a:prstGeom prst="rect">
              <a:avLst/>
            </a:prstGeom>
            <a:solidFill>
              <a:schemeClr val="accent6"/>
            </a:solidFill>
            <a:ln w="9525">
              <a:solidFill>
                <a:schemeClr val="tx1"/>
              </a:solidFill>
              <a:miter lim="800000"/>
              <a:headEnd/>
              <a:tailEnd/>
            </a:ln>
            <a:effectLst/>
          </p:spPr>
          <p:txBody>
            <a:bodyPr wrap="none" anchor="ctr"/>
            <a:lstStyle/>
            <a:p>
              <a:pPr eaLnBrk="0" hangingPunct="0">
                <a:defRPr/>
              </a:pPr>
              <a:endParaRPr lang="en-US">
                <a:cs typeface="+mn-cs"/>
              </a:endParaRPr>
            </a:p>
          </p:txBody>
        </p:sp>
        <p:sp>
          <p:nvSpPr>
            <p:cNvPr id="38965" name="Rectangle 1091"/>
            <p:cNvSpPr>
              <a:spLocks noChangeArrowheads="1"/>
            </p:cNvSpPr>
            <p:nvPr/>
          </p:nvSpPr>
          <p:spPr bwMode="auto">
            <a:xfrm>
              <a:off x="4752840" y="4698232"/>
              <a:ext cx="685800" cy="304800"/>
            </a:xfrm>
            <a:prstGeom prst="rect">
              <a:avLst/>
            </a:prstGeom>
            <a:solidFill>
              <a:srgbClr val="027AC4"/>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1800"/>
            </a:p>
          </p:txBody>
        </p:sp>
        <p:sp>
          <p:nvSpPr>
            <p:cNvPr id="38966" name="Rectangle 1092"/>
            <p:cNvSpPr>
              <a:spLocks noChangeArrowheads="1"/>
            </p:cNvSpPr>
            <p:nvPr/>
          </p:nvSpPr>
          <p:spPr bwMode="auto">
            <a:xfrm>
              <a:off x="2085840" y="4317232"/>
              <a:ext cx="304800" cy="363538"/>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1</a:t>
              </a:r>
            </a:p>
          </p:txBody>
        </p:sp>
        <p:sp>
          <p:nvSpPr>
            <p:cNvPr id="38967" name="Rectangle 1094"/>
            <p:cNvSpPr>
              <a:spLocks noChangeArrowheads="1"/>
            </p:cNvSpPr>
            <p:nvPr/>
          </p:nvSpPr>
          <p:spPr bwMode="auto">
            <a:xfrm>
              <a:off x="436736" y="4426416"/>
              <a:ext cx="1447800" cy="582211"/>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b="1">
                  <a:solidFill>
                    <a:schemeClr val="tx2"/>
                  </a:solidFill>
                  <a:latin typeface="Century Gothic" pitchFamily="34" charset="0"/>
                </a:rPr>
                <a:t>Bangladesh</a:t>
              </a:r>
            </a:p>
            <a:p>
              <a:pPr>
                <a:spcBef>
                  <a:spcPct val="0"/>
                </a:spcBef>
                <a:buFontTx/>
                <a:buNone/>
              </a:pPr>
              <a:r>
                <a:rPr lang="en-US" altLang="en-US" sz="1600" b="1">
                  <a:solidFill>
                    <a:schemeClr val="tx2"/>
                  </a:solidFill>
                  <a:latin typeface="Century Gothic" pitchFamily="34" charset="0"/>
                </a:rPr>
                <a:t>(PRG)</a:t>
              </a:r>
            </a:p>
          </p:txBody>
        </p:sp>
        <p:sp>
          <p:nvSpPr>
            <p:cNvPr id="38968" name="Text Box 1095"/>
            <p:cNvSpPr txBox="1">
              <a:spLocks noChangeArrowheads="1"/>
            </p:cNvSpPr>
            <p:nvPr/>
          </p:nvSpPr>
          <p:spPr bwMode="auto">
            <a:xfrm>
              <a:off x="5895840" y="4393432"/>
              <a:ext cx="4905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3%</a:t>
              </a:r>
            </a:p>
          </p:txBody>
        </p:sp>
        <p:sp>
          <p:nvSpPr>
            <p:cNvPr id="38969" name="Text Box 1096"/>
            <p:cNvSpPr txBox="1">
              <a:spLocks noChangeArrowheads="1"/>
            </p:cNvSpPr>
            <p:nvPr/>
          </p:nvSpPr>
          <p:spPr bwMode="auto">
            <a:xfrm>
              <a:off x="5514840" y="4698232"/>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2%</a:t>
              </a:r>
            </a:p>
          </p:txBody>
        </p:sp>
        <p:sp>
          <p:nvSpPr>
            <p:cNvPr id="38970" name="Text Box 1097"/>
            <p:cNvSpPr txBox="1">
              <a:spLocks noChangeArrowheads="1"/>
            </p:cNvSpPr>
            <p:nvPr/>
          </p:nvSpPr>
          <p:spPr bwMode="auto">
            <a:xfrm>
              <a:off x="4051165" y="4660132"/>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800">
                  <a:solidFill>
                    <a:schemeClr val="tx2"/>
                  </a:solidFill>
                </a:rPr>
                <a:t>14</a:t>
              </a:r>
            </a:p>
          </p:txBody>
        </p:sp>
        <p:sp>
          <p:nvSpPr>
            <p:cNvPr id="38971" name="Rectangle 1057"/>
            <p:cNvSpPr>
              <a:spLocks noChangeArrowheads="1"/>
            </p:cNvSpPr>
            <p:nvPr/>
          </p:nvSpPr>
          <p:spPr bwMode="auto">
            <a:xfrm>
              <a:off x="7563001" y="5217836"/>
              <a:ext cx="1556457" cy="280746"/>
            </a:xfrm>
            <a:prstGeom prst="rect">
              <a:avLst/>
            </a:prstGeom>
            <a:noFill/>
            <a:ln>
              <a:noFill/>
            </a:ln>
            <a:effectLst/>
            <a:extLst>
              <a:ext uri="{909E8E84-426E-40DD-AFC4-6F175D3DCCD1}">
                <a14:hiddenFill xmlns:a14="http://schemas.microsoft.com/office/drawing/2010/main">
                  <a:gradFill rotWithShape="0">
                    <a:gsLst>
                      <a:gs pos="0">
                        <a:srgbClr val="0000B2"/>
                      </a:gs>
                      <a:gs pos="100000">
                        <a:srgbClr val="0000FF"/>
                      </a:gs>
                    </a:gsLst>
                    <a:lin ang="5400000" scaled="1"/>
                  </a:gra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s-ES_tradnl" altLang="en-US" sz="1100" b="1" dirty="0" err="1">
                  <a:solidFill>
                    <a:schemeClr val="tx2"/>
                  </a:solidFill>
                  <a:latin typeface="Century Gothic" pitchFamily="34" charset="0"/>
                </a:rPr>
                <a:t>Without</a:t>
              </a:r>
              <a:r>
                <a:rPr lang="es-ES_tradnl" altLang="en-US" sz="1100" b="1" dirty="0">
                  <a:solidFill>
                    <a:schemeClr val="tx2"/>
                  </a:solidFill>
                  <a:latin typeface="Century Gothic" pitchFamily="34" charset="0"/>
                </a:rPr>
                <a:t> </a:t>
              </a:r>
              <a:r>
                <a:rPr lang="es-ES_tradnl" altLang="en-US" sz="1100" b="1" dirty="0" err="1">
                  <a:solidFill>
                    <a:schemeClr val="tx2"/>
                  </a:solidFill>
                  <a:latin typeface="Century Gothic" pitchFamily="34" charset="0"/>
                </a:rPr>
                <a:t>Guarantee</a:t>
              </a:r>
              <a:endParaRPr lang="es-ES_tradnl" altLang="en-US" sz="1100" b="1" dirty="0">
                <a:solidFill>
                  <a:schemeClr val="tx2"/>
                </a:solidFill>
                <a:latin typeface="Century Gothic" pitchFamily="34" charset="0"/>
              </a:endParaRPr>
            </a:p>
          </p:txBody>
        </p:sp>
      </p:grpSp>
      <p:sp>
        <p:nvSpPr>
          <p:cNvPr id="60" name="TextBox 1"/>
          <p:cNvSpPr txBox="1">
            <a:spLocks noChangeArrowheads="1"/>
          </p:cNvSpPr>
          <p:nvPr/>
        </p:nvSpPr>
        <p:spPr bwMode="auto">
          <a:xfrm>
            <a:off x="225425" y="515629"/>
            <a:ext cx="86931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s-ES_tradnl" altLang="en-US" sz="2700" b="1" dirty="0" err="1">
                <a:solidFill>
                  <a:srgbClr val="800000"/>
                </a:solidFill>
                <a:latin typeface="Century Gothic" pitchFamily="34" charset="0"/>
                <a:cs typeface="Arial" charset="0"/>
              </a:rPr>
              <a:t>Guarantees</a:t>
            </a:r>
            <a:r>
              <a:rPr lang="es-ES_tradnl" altLang="en-US" sz="2700" b="1" dirty="0">
                <a:solidFill>
                  <a:srgbClr val="800000"/>
                </a:solidFill>
                <a:latin typeface="Century Gothic" pitchFamily="34" charset="0"/>
                <a:cs typeface="Arial" charset="0"/>
              </a:rPr>
              <a:t> </a:t>
            </a:r>
            <a:r>
              <a:rPr lang="es-ES_tradnl" altLang="en-US" sz="2700" b="1" dirty="0" err="1">
                <a:solidFill>
                  <a:srgbClr val="800000"/>
                </a:solidFill>
                <a:latin typeface="Century Gothic" pitchFamily="34" charset="0"/>
                <a:cs typeface="Arial" charset="0"/>
              </a:rPr>
              <a:t>improve</a:t>
            </a:r>
            <a:r>
              <a:rPr lang="es-ES_tradnl" altLang="en-US" sz="2700" b="1" dirty="0">
                <a:solidFill>
                  <a:srgbClr val="800000"/>
                </a:solidFill>
                <a:latin typeface="Century Gothic" pitchFamily="34" charset="0"/>
              </a:rPr>
              <a:t> the </a:t>
            </a:r>
            <a:r>
              <a:rPr lang="es-ES_tradnl" altLang="en-US" sz="2700" b="1" dirty="0" err="1">
                <a:solidFill>
                  <a:srgbClr val="800000"/>
                </a:solidFill>
                <a:latin typeface="Century Gothic" pitchFamily="34" charset="0"/>
              </a:rPr>
              <a:t>quantity</a:t>
            </a:r>
            <a:r>
              <a:rPr lang="es-ES_tradnl" altLang="en-US" sz="2700" b="1" dirty="0">
                <a:solidFill>
                  <a:srgbClr val="800000"/>
                </a:solidFill>
                <a:latin typeface="Century Gothic" pitchFamily="34" charset="0"/>
              </a:rPr>
              <a:t> and </a:t>
            </a:r>
            <a:r>
              <a:rPr lang="es-ES_tradnl" altLang="en-US" sz="2700" b="1" dirty="0" err="1">
                <a:solidFill>
                  <a:srgbClr val="800000"/>
                </a:solidFill>
                <a:latin typeface="Century Gothic" pitchFamily="34" charset="0"/>
              </a:rPr>
              <a:t>quality</a:t>
            </a:r>
            <a:r>
              <a:rPr lang="es-ES_tradnl" altLang="en-US" sz="2700" b="1" dirty="0">
                <a:solidFill>
                  <a:srgbClr val="800000"/>
                </a:solidFill>
                <a:latin typeface="Century Gothic" pitchFamily="34" charset="0"/>
              </a:rPr>
              <a:t> of </a:t>
            </a:r>
            <a:r>
              <a:rPr lang="es-ES_tradnl" altLang="en-US" sz="2700" b="1" dirty="0" err="1">
                <a:solidFill>
                  <a:srgbClr val="800000"/>
                </a:solidFill>
                <a:latin typeface="Century Gothic" pitchFamily="34" charset="0"/>
              </a:rPr>
              <a:t>financing</a:t>
            </a:r>
            <a:endParaRPr lang="es-ES_tradnl" altLang="en-US" sz="2700" b="1" dirty="0">
              <a:solidFill>
                <a:srgbClr val="800000"/>
              </a:solidFill>
              <a:latin typeface="Century Gothic" pitchFamily="34" charset="0"/>
              <a:cs typeface="Arial" charset="0"/>
            </a:endParaRPr>
          </a:p>
        </p:txBody>
      </p:sp>
      <p:sp>
        <p:nvSpPr>
          <p:cNvPr id="61" name="TextBox 28"/>
          <p:cNvSpPr txBox="1">
            <a:spLocks noChangeArrowheads="1"/>
          </p:cNvSpPr>
          <p:nvPr/>
        </p:nvSpPr>
        <p:spPr bwMode="auto">
          <a:xfrm>
            <a:off x="935037" y="1598367"/>
            <a:ext cx="7273925" cy="369888"/>
          </a:xfrm>
          <a:prstGeom prst="rect">
            <a:avLst/>
          </a:prstGeom>
          <a:ln/>
          <a:extLst/>
        </p:spPr>
        <p:style>
          <a:lnRef idx="1">
            <a:schemeClr val="accent3"/>
          </a:lnRef>
          <a:fillRef idx="2">
            <a:schemeClr val="accent3"/>
          </a:fillRef>
          <a:effectRef idx="1">
            <a:schemeClr val="accent3"/>
          </a:effectRef>
          <a:fontRef idx="minor">
            <a:schemeClr val="dk1"/>
          </a:fontRef>
        </p:style>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s-ES" altLang="en-US" b="1" dirty="0" err="1">
                <a:solidFill>
                  <a:schemeClr val="accent3">
                    <a:lumMod val="50000"/>
                  </a:schemeClr>
                </a:solidFill>
                <a:latin typeface="Century Gothic" pitchFamily="34" charset="0"/>
              </a:rPr>
              <a:t>Each</a:t>
            </a:r>
            <a:r>
              <a:rPr lang="es-ES" altLang="en-US" b="1" dirty="0">
                <a:solidFill>
                  <a:schemeClr val="accent3">
                    <a:lumMod val="50000"/>
                  </a:schemeClr>
                </a:solidFill>
                <a:latin typeface="Century Gothic" pitchFamily="34" charset="0"/>
              </a:rPr>
              <a:t> </a:t>
            </a:r>
            <a:r>
              <a:rPr lang="es-ES" altLang="en-US" b="1" dirty="0" err="1">
                <a:solidFill>
                  <a:schemeClr val="accent3">
                    <a:lumMod val="50000"/>
                  </a:schemeClr>
                </a:solidFill>
                <a:latin typeface="Century Gothic" pitchFamily="34" charset="0"/>
              </a:rPr>
              <a:t>dollar</a:t>
            </a:r>
            <a:r>
              <a:rPr lang="es-ES" altLang="en-US" b="1" dirty="0">
                <a:solidFill>
                  <a:schemeClr val="accent3">
                    <a:lumMod val="50000"/>
                  </a:schemeClr>
                </a:solidFill>
                <a:latin typeface="Century Gothic" pitchFamily="34" charset="0"/>
              </a:rPr>
              <a:t> of </a:t>
            </a:r>
            <a:r>
              <a:rPr lang="es-ES" altLang="en-US" b="1" dirty="0" err="1">
                <a:solidFill>
                  <a:schemeClr val="accent3">
                    <a:lumMod val="50000"/>
                  </a:schemeClr>
                </a:solidFill>
                <a:latin typeface="Century Gothic" pitchFamily="34" charset="0"/>
              </a:rPr>
              <a:t>guarantee</a:t>
            </a:r>
            <a:r>
              <a:rPr lang="es-ES" altLang="en-US" b="1" dirty="0">
                <a:solidFill>
                  <a:schemeClr val="accent3">
                    <a:lumMod val="50000"/>
                  </a:schemeClr>
                </a:solidFill>
                <a:latin typeface="Century Gothic" pitchFamily="34" charset="0"/>
              </a:rPr>
              <a:t> </a:t>
            </a:r>
            <a:r>
              <a:rPr lang="es-ES" altLang="en-US" b="1" dirty="0" err="1">
                <a:solidFill>
                  <a:schemeClr val="accent3">
                    <a:lumMod val="50000"/>
                  </a:schemeClr>
                </a:solidFill>
                <a:latin typeface="Century Gothic" pitchFamily="34" charset="0"/>
              </a:rPr>
              <a:t>leveraged</a:t>
            </a:r>
            <a:r>
              <a:rPr lang="es-ES" altLang="en-US" b="1" dirty="0">
                <a:solidFill>
                  <a:schemeClr val="accent3">
                    <a:lumMod val="50000"/>
                  </a:schemeClr>
                </a:solidFill>
                <a:latin typeface="Century Gothic" pitchFamily="34" charset="0"/>
              </a:rPr>
              <a:t> 4 </a:t>
            </a:r>
            <a:r>
              <a:rPr lang="es-ES" altLang="en-US" b="1" dirty="0" err="1">
                <a:solidFill>
                  <a:schemeClr val="accent3">
                    <a:lumMod val="50000"/>
                  </a:schemeClr>
                </a:solidFill>
                <a:latin typeface="Century Gothic" pitchFamily="34" charset="0"/>
              </a:rPr>
              <a:t>dollars</a:t>
            </a:r>
            <a:r>
              <a:rPr lang="es-ES" altLang="en-US" b="1" dirty="0">
                <a:solidFill>
                  <a:schemeClr val="accent3">
                    <a:lumMod val="50000"/>
                  </a:schemeClr>
                </a:solidFill>
                <a:latin typeface="Century Gothic" pitchFamily="34" charset="0"/>
              </a:rPr>
              <a:t> of </a:t>
            </a:r>
            <a:r>
              <a:rPr lang="es-ES" altLang="en-US" b="1" dirty="0" err="1">
                <a:solidFill>
                  <a:schemeClr val="accent3">
                    <a:lumMod val="50000"/>
                  </a:schemeClr>
                </a:solidFill>
                <a:latin typeface="Century Gothic" pitchFamily="34" charset="0"/>
              </a:rPr>
              <a:t>financing</a:t>
            </a:r>
            <a:endParaRPr lang="es-ES" altLang="en-US" b="1" dirty="0">
              <a:solidFill>
                <a:schemeClr val="accent3">
                  <a:lumMod val="50000"/>
                </a:schemeClr>
              </a:solidFill>
              <a:latin typeface="Century Gothic" pitchFamily="34" charset="0"/>
            </a:endParaRPr>
          </a:p>
        </p:txBody>
      </p:sp>
    </p:spTree>
    <p:extLst>
      <p:ext uri="{BB962C8B-B14F-4D97-AF65-F5344CB8AC3E}">
        <p14:creationId xmlns:p14="http://schemas.microsoft.com/office/powerpoint/2010/main" val="378167621"/>
      </p:ext>
    </p:extLst>
  </p:cSld>
  <p:clrMapOvr>
    <a:masterClrMapping/>
  </p:clrMapOvr>
  <p:transition spd="med">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28978</TotalTime>
  <Words>985</Words>
  <Application>Microsoft Office PowerPoint</Application>
  <PresentationFormat>On-screen Show (4:3)</PresentationFormat>
  <Paragraphs>174</Paragraphs>
  <Slides>15</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MS PGothic</vt:lpstr>
      <vt:lpstr>Arial</vt:lpstr>
      <vt:lpstr>Arial Narrow</vt:lpstr>
      <vt:lpstr>Calibri</vt:lpstr>
      <vt:lpstr>Century Gothic</vt:lpstr>
      <vt:lpstr>Times New Roman</vt:lpstr>
      <vt:lpstr>Wingdings</vt:lpstr>
      <vt:lpstr>Office Theme</vt:lpstr>
      <vt:lpstr>Development Financial Institutions Guarantees for Green Financing</vt:lpstr>
      <vt:lpstr>New Macro – financial context </vt:lpstr>
      <vt:lpstr>Supplies of Capital to Infraestructure Projects 2011 – 2015 in LAC Countries </vt:lpstr>
      <vt:lpstr>The Role of Public Sector is key I</vt:lpstr>
      <vt:lpstr>The Role of Public Sector is key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Muchas gracias.</vt:lpstr>
    </vt:vector>
  </TitlesOfParts>
  <Company>Duque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Andres Duque</dc:creator>
  <cp:lastModifiedBy>Prats Cabrera, Joan Oriol</cp:lastModifiedBy>
  <cp:revision>546</cp:revision>
  <dcterms:created xsi:type="dcterms:W3CDTF">2015-01-29T20:57:38Z</dcterms:created>
  <dcterms:modified xsi:type="dcterms:W3CDTF">2017-06-26T14:02:37Z</dcterms:modified>
</cp:coreProperties>
</file>